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5" r:id="rId4"/>
    <p:sldId id="266" r:id="rId5"/>
    <p:sldId id="281" r:id="rId6"/>
    <p:sldId id="262" r:id="rId7"/>
    <p:sldId id="264" r:id="rId8"/>
    <p:sldId id="261" r:id="rId9"/>
    <p:sldId id="258" r:id="rId10"/>
    <p:sldId id="268" r:id="rId11"/>
    <p:sldId id="267" r:id="rId12"/>
    <p:sldId id="283" r:id="rId13"/>
    <p:sldId id="272" r:id="rId14"/>
    <p:sldId id="273" r:id="rId15"/>
    <p:sldId id="28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93" r:id="rId25"/>
    <p:sldId id="286" r:id="rId26"/>
    <p:sldId id="287" r:id="rId27"/>
    <p:sldId id="290" r:id="rId28"/>
    <p:sldId id="285" r:id="rId29"/>
    <p:sldId id="288" r:id="rId30"/>
    <p:sldId id="291" r:id="rId31"/>
    <p:sldId id="292" r:id="rId32"/>
    <p:sldId id="260" r:id="rId33"/>
    <p:sldId id="302" r:id="rId34"/>
    <p:sldId id="303" r:id="rId35"/>
    <p:sldId id="304" r:id="rId36"/>
    <p:sldId id="309" r:id="rId37"/>
    <p:sldId id="305" r:id="rId38"/>
    <p:sldId id="306" r:id="rId39"/>
    <p:sldId id="307" r:id="rId40"/>
    <p:sldId id="310" r:id="rId41"/>
    <p:sldId id="311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12" r:id="rId58"/>
    <p:sldId id="313" r:id="rId59"/>
    <p:sldId id="314" r:id="rId60"/>
    <p:sldId id="317" r:id="rId61"/>
    <p:sldId id="318" r:id="rId62"/>
    <p:sldId id="315" r:id="rId63"/>
    <p:sldId id="316" r:id="rId64"/>
    <p:sldId id="319" r:id="rId65"/>
    <p:sldId id="320" r:id="rId66"/>
    <p:sldId id="321" r:id="rId67"/>
    <p:sldId id="271" r:id="rId68"/>
    <p:sldId id="270" r:id="rId69"/>
    <p:sldId id="269" r:id="rId70"/>
    <p:sldId id="274" r:id="rId71"/>
    <p:sldId id="275" r:id="rId72"/>
    <p:sldId id="276" r:id="rId73"/>
    <p:sldId id="279" r:id="rId74"/>
    <p:sldId id="277" r:id="rId75"/>
    <p:sldId id="278" r:id="rId76"/>
    <p:sldId id="280" r:id="rId7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738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517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364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54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91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685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642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937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851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113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33A34-15A9-4DC7-93BB-74A4DECB40DB}" type="datetimeFigureOut">
              <a:rPr lang="id-ID" smtClean="0"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2837-6348-4BAC-9776-DEDF78F217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222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51kQVpP1QmL._SX258_BO1,204,203,2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8"/>
          <a:stretch/>
        </p:blipFill>
        <p:spPr bwMode="auto">
          <a:xfrm>
            <a:off x="0" y="-50783"/>
            <a:ext cx="3971499" cy="69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499" y="1705970"/>
            <a:ext cx="7619995" cy="997324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ORGANISASI KOMPUTER</a:t>
            </a:r>
            <a:endParaRPr lang="id-ID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2732" y="2703294"/>
            <a:ext cx="6837528" cy="1118079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KAJIAN SISTEM DIGITAL</a:t>
            </a:r>
          </a:p>
          <a:p>
            <a:r>
              <a:rPr lang="id-ID" sz="4400" dirty="0" smtClean="0">
                <a:solidFill>
                  <a:schemeClr val="accent1">
                    <a:lumMod val="50000"/>
                  </a:schemeClr>
                </a:solidFill>
              </a:rPr>
              <a:t>DISAIN SIRKUIT SEQUENTIAL</a:t>
            </a:r>
            <a:endParaRPr lang="id-ID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1252" y="4094332"/>
            <a:ext cx="4940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</a:rPr>
              <a:t>PRA-SEMESTER ORGANISASI KOMPUTER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</a:rPr>
              <a:t>TEKNIK INFORMATIKA SEM-IV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</a:rPr>
              <a:t>STT POMOSDA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</a:rPr>
              <a:t>2014</a:t>
            </a:r>
            <a:endParaRPr lang="id-ID" sz="20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POMOS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57" y="276182"/>
            <a:ext cx="1470407" cy="12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71" y="1690394"/>
            <a:ext cx="9354856" cy="4391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PERILAKU FF-</a:t>
            </a:r>
            <a:r>
              <a:rPr lang="id-ID" b="1" dirty="0" smtClean="0"/>
              <a:t>NAND</a:t>
            </a:r>
            <a:endParaRPr lang="id-ID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33228" y="4518260"/>
            <a:ext cx="645714" cy="17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68318" y="4940360"/>
            <a:ext cx="572171" cy="1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1366" y="4518260"/>
            <a:ext cx="5479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42262" y="4571028"/>
            <a:ext cx="10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FF0000"/>
                </a:solidFill>
              </a:rPr>
              <a:t>undefine</a:t>
            </a:r>
            <a:endParaRPr lang="id-ID" b="1" i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188486" y="4940360"/>
            <a:ext cx="645714" cy="17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74081" y="4940360"/>
            <a:ext cx="7181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06608" y="4518129"/>
            <a:ext cx="572171" cy="1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91663" y="4940360"/>
            <a:ext cx="76183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15400" y="4515014"/>
            <a:ext cx="800100" cy="31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772650" y="4515014"/>
            <a:ext cx="572171" cy="1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44821" y="4940360"/>
            <a:ext cx="32317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7405" y="5893415"/>
            <a:ext cx="645714" cy="17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25543" y="5893415"/>
            <a:ext cx="5479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82491" y="5560600"/>
            <a:ext cx="572171" cy="1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74161" y="5561156"/>
            <a:ext cx="10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FF0000"/>
                </a:solidFill>
              </a:rPr>
              <a:t>undefine</a:t>
            </a:r>
            <a:endParaRPr lang="id-ID" b="1" i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213292" y="5571226"/>
            <a:ext cx="645714" cy="17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88250" y="5571237"/>
            <a:ext cx="7181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88880" y="5903918"/>
            <a:ext cx="572171" cy="1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95193" y="5571227"/>
            <a:ext cx="76183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72104" y="5900801"/>
            <a:ext cx="800100" cy="31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797458" y="5900797"/>
            <a:ext cx="572171" cy="1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369627" y="5560596"/>
            <a:ext cx="32317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12779" y="2152062"/>
            <a:ext cx="1302508" cy="3755696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3857715" y="2137719"/>
            <a:ext cx="555558" cy="376307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6839805" y="2137719"/>
            <a:ext cx="731015" cy="3755696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987" y="541508"/>
            <a:ext cx="2476846" cy="140989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6708271" y="4518652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24539" y="5550271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69090" y="4510878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93897" y="5553435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67988" y="1690394"/>
            <a:ext cx="2435720" cy="26101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9228708" y="913615"/>
            <a:ext cx="2475000" cy="25534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67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>
                <a:solidFill>
                  <a:prstClr val="black"/>
                </a:solidFill>
              </a:rPr>
              <a:t>DISAIN SIRKUIT </a:t>
            </a:r>
            <a:r>
              <a:rPr lang="id-ID" dirty="0" smtClean="0">
                <a:solidFill>
                  <a:prstClr val="black"/>
                </a:solidFill>
              </a:rPr>
              <a:t>FF GERBANG NOR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026" y="3484195"/>
            <a:ext cx="4671774" cy="2580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6" y="2720643"/>
            <a:ext cx="5591955" cy="3343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017" y="1710852"/>
            <a:ext cx="1371791" cy="10097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14661" y="2767731"/>
            <a:ext cx="21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SIMBOL FF NOR-RS</a:t>
            </a:r>
            <a:endParaRPr lang="id-ID" b="1" dirty="0"/>
          </a:p>
        </p:txBody>
      </p:sp>
      <p:sp>
        <p:nvSpPr>
          <p:cNvPr id="7" name="Rectangle 6"/>
          <p:cNvSpPr/>
          <p:nvPr/>
        </p:nvSpPr>
        <p:spPr>
          <a:xfrm>
            <a:off x="682388" y="3443250"/>
            <a:ext cx="5484287" cy="63742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682387" y="5390081"/>
            <a:ext cx="5484287" cy="67430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85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2031486"/>
            <a:ext cx="9354856" cy="440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PERILAKU FF-</a:t>
            </a:r>
            <a:r>
              <a:rPr lang="id-ID" b="1" dirty="0" smtClean="0"/>
              <a:t>NOR</a:t>
            </a:r>
            <a:endParaRPr lang="id-ID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4765" y="4854850"/>
            <a:ext cx="10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FF0000"/>
                </a:solidFill>
              </a:rPr>
              <a:t>undefine</a:t>
            </a:r>
            <a:endParaRPr lang="id-ID" b="1" i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97953" y="2480993"/>
            <a:ext cx="1025609" cy="3783881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5329882" y="2480994"/>
            <a:ext cx="885568" cy="378388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6829166" y="2480993"/>
            <a:ext cx="1190367" cy="378388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510912" y="2480993"/>
            <a:ext cx="929650" cy="378388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TextBox 43"/>
          <p:cNvSpPr txBox="1"/>
          <p:nvPr/>
        </p:nvSpPr>
        <p:spPr>
          <a:xfrm>
            <a:off x="3773639" y="5847510"/>
            <a:ext cx="10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FF0000"/>
                </a:solidFill>
              </a:rPr>
              <a:t>undefine</a:t>
            </a:r>
            <a:endParaRPr lang="id-ID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562" y="722919"/>
            <a:ext cx="2572109" cy="140989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6858517" y="4854162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6443081"/>
            <a:ext cx="10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FF0000"/>
                </a:solidFill>
              </a:rPr>
              <a:t>undefine</a:t>
            </a:r>
            <a:endParaRPr lang="id-ID" b="1" i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78161" y="4854162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04724" y="4854162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4724" y="5883868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517" y="5900758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3608" y="5905969"/>
            <a:ext cx="12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70C0"/>
                </a:solidFill>
              </a:rPr>
              <a:t>memorize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52918" y="1073455"/>
            <a:ext cx="2524427" cy="275556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ectangle 53"/>
          <p:cNvSpPr/>
          <p:nvPr/>
        </p:nvSpPr>
        <p:spPr>
          <a:xfrm>
            <a:off x="9502346" y="1873597"/>
            <a:ext cx="2475000" cy="25534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621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d-ID" b="1" dirty="0">
                <a:solidFill>
                  <a:prstClr val="black"/>
                </a:solidFill>
              </a:rPr>
              <a:t>DISAIN SIRKUIT FF </a:t>
            </a:r>
            <a:r>
              <a:rPr lang="id-ID" b="1" dirty="0" smtClean="0">
                <a:solidFill>
                  <a:prstClr val="black"/>
                </a:solidFill>
              </a:rPr>
              <a:t>SINKRON DGN </a:t>
            </a:r>
            <a:r>
              <a:rPr lang="id-ID" b="1" dirty="0" smtClean="0">
                <a:solidFill>
                  <a:srgbClr val="0070C0"/>
                </a:solidFill>
              </a:rPr>
              <a:t>CLOCK</a:t>
            </a:r>
            <a:endParaRPr lang="id-ID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9540" y="2393577"/>
            <a:ext cx="79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70C0"/>
                </a:solidFill>
              </a:rPr>
              <a:t>NAND</a:t>
            </a:r>
            <a:endParaRPr lang="id-ID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30869" y="2393577"/>
            <a:ext cx="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70C0"/>
                </a:solidFill>
              </a:rPr>
              <a:t>NOR</a:t>
            </a:r>
            <a:endParaRPr lang="id-ID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19894" y="1690688"/>
            <a:ext cx="7964011" cy="4896533"/>
            <a:chOff x="2019865" y="1690688"/>
            <a:chExt cx="7964011" cy="48965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9865" y="1690688"/>
              <a:ext cx="7964011" cy="48965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751867" y="3950693"/>
              <a:ext cx="6828861" cy="1030739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51868" y="5991367"/>
              <a:ext cx="6828860" cy="504967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905" y="2068584"/>
            <a:ext cx="1600423" cy="1019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13" y="2068584"/>
            <a:ext cx="1657581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868" y="178051"/>
            <a:ext cx="10259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solidFill>
                  <a:prstClr val="black"/>
                </a:solidFill>
              </a:rPr>
              <a:t>DISAIN SIRKUIT FF SINKRON DGN CLOCK</a:t>
            </a:r>
            <a:endParaRPr lang="id-ID" dirty="0"/>
          </a:p>
        </p:txBody>
      </p:sp>
      <p:sp>
        <p:nvSpPr>
          <p:cNvPr id="33" name="Rectangle 32"/>
          <p:cNvSpPr/>
          <p:nvPr/>
        </p:nvSpPr>
        <p:spPr>
          <a:xfrm>
            <a:off x="11519647" y="2649953"/>
            <a:ext cx="247705" cy="3617727"/>
          </a:xfrm>
          <a:prstGeom prst="rect">
            <a:avLst/>
          </a:prstGeom>
          <a:solidFill>
            <a:srgbClr val="FFC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557"/>
            <a:ext cx="12098438" cy="50299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35464" y="2738234"/>
            <a:ext cx="10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>
                <a:solidFill>
                  <a:srgbClr val="FF0000"/>
                </a:solidFill>
              </a:rPr>
              <a:t>Undefine</a:t>
            </a:r>
            <a:endParaRPr lang="id-ID" i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80115" y="2380344"/>
            <a:ext cx="1161143" cy="3829280"/>
          </a:xfrm>
          <a:prstGeom prst="rect">
            <a:avLst/>
          </a:prstGeom>
          <a:solidFill>
            <a:srgbClr val="E5FFE5">
              <a:alpha val="38000"/>
            </a:srgbClr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55" name="TextBox 54"/>
          <p:cNvSpPr txBox="1"/>
          <p:nvPr/>
        </p:nvSpPr>
        <p:spPr>
          <a:xfrm>
            <a:off x="8054803" y="2380344"/>
            <a:ext cx="798911" cy="3829280"/>
          </a:xfrm>
          <a:prstGeom prst="rect">
            <a:avLst/>
          </a:prstGeom>
          <a:solidFill>
            <a:srgbClr val="E5FFE5">
              <a:alpha val="38000"/>
            </a:srgbClr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56" name="TextBox 55"/>
          <p:cNvSpPr txBox="1"/>
          <p:nvPr/>
        </p:nvSpPr>
        <p:spPr>
          <a:xfrm>
            <a:off x="4233817" y="2738234"/>
            <a:ext cx="10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i="1" dirty="0" smtClean="0">
                <a:solidFill>
                  <a:srgbClr val="00B050"/>
                </a:solidFill>
              </a:rPr>
              <a:t>Clock 0</a:t>
            </a:r>
            <a:endParaRPr lang="id-ID" i="1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30602" y="2734218"/>
            <a:ext cx="10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i="1" dirty="0" smtClean="0">
                <a:solidFill>
                  <a:srgbClr val="00B050"/>
                </a:solidFill>
              </a:rPr>
              <a:t>Clock 0</a:t>
            </a:r>
            <a:endParaRPr lang="id-ID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2" y="518379"/>
            <a:ext cx="10317015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38" y="720343"/>
            <a:ext cx="7631770" cy="295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7" y="124529"/>
            <a:ext cx="3419952" cy="419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11699" y="72842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0</a:t>
            </a:r>
            <a:endParaRPr lang="id-ID" sz="2800" b="1" dirty="0">
              <a:solidFill>
                <a:srgbClr val="FF0066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1" r="87577" b="5121"/>
          <a:stretch/>
        </p:blipFill>
        <p:spPr>
          <a:xfrm>
            <a:off x="3591852" y="4751044"/>
            <a:ext cx="256818" cy="24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877" y="4405672"/>
            <a:ext cx="476316" cy="1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877" y="4783824"/>
            <a:ext cx="238158" cy="2572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6061" y="1456809"/>
            <a:ext cx="2129581" cy="14570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4024" y="914400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T-0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60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6" y="728423"/>
            <a:ext cx="7631770" cy="295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7" y="124529"/>
            <a:ext cx="3419952" cy="419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5694" y="2207078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1699" y="72842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5146" y="316251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61" y="1456809"/>
            <a:ext cx="2129581" cy="1457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0308" y="1278939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1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8932" y="2591405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024" y="914400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T-1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9908" t="37653"/>
          <a:stretch/>
        </p:blipFill>
        <p:spPr>
          <a:xfrm>
            <a:off x="2906973" y="3870470"/>
            <a:ext cx="2995275" cy="10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6" y="728423"/>
            <a:ext cx="7631770" cy="295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7" y="124529"/>
            <a:ext cx="3419952" cy="419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5694" y="2207078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1699" y="72842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5146" y="316251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61" y="1456809"/>
            <a:ext cx="2129581" cy="14570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024" y="914400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T-2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046" y="3952358"/>
            <a:ext cx="1305107" cy="10002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53520" y="133832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1</a:t>
            </a:r>
            <a:endParaRPr lang="id-ID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6" y="728423"/>
            <a:ext cx="7631770" cy="295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7" y="124529"/>
            <a:ext cx="3419952" cy="419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4037" y="125164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0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694" y="2207078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5146" y="72842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5146" y="316251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590" y="263929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1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9056" y="4241299"/>
            <a:ext cx="2442949" cy="1501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61" y="1456809"/>
            <a:ext cx="2129581" cy="1457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024" y="914400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T-3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187" y="4034246"/>
            <a:ext cx="1562318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FF00">
              <a:alpha val="14000"/>
            </a:srgbClr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CIRCUIT DIGITAL SEQUENTIAL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60" y="1773768"/>
            <a:ext cx="6411220" cy="12479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5260" y="3059822"/>
            <a:ext cx="7860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i="1" dirty="0" smtClean="0">
                <a:solidFill>
                  <a:srgbClr val="0070C0"/>
                </a:solidFill>
              </a:rPr>
              <a:t>Circuit yang bekerja berdasarkan </a:t>
            </a:r>
            <a:r>
              <a:rPr lang="id-ID" sz="2400" b="1" i="1" dirty="0" smtClean="0">
                <a:solidFill>
                  <a:srgbClr val="FF0066"/>
                </a:solidFill>
              </a:rPr>
              <a:t>DOMAIN WAKTU</a:t>
            </a:r>
            <a:r>
              <a:rPr lang="id-ID" sz="2400" i="1" dirty="0" smtClean="0">
                <a:solidFill>
                  <a:srgbClr val="0070C0"/>
                </a:solidFill>
              </a:rPr>
              <a:t>, sehingga memerlukan nilai awal </a:t>
            </a:r>
            <a:r>
              <a:rPr lang="id-ID" sz="2400" b="1" i="1" dirty="0" smtClean="0">
                <a:solidFill>
                  <a:srgbClr val="FF0066"/>
                </a:solidFill>
              </a:rPr>
              <a:t>OUTPUT</a:t>
            </a:r>
            <a:r>
              <a:rPr lang="id-ID" sz="2400" b="1" i="1" dirty="0" smtClean="0">
                <a:solidFill>
                  <a:srgbClr val="0070C0"/>
                </a:solidFill>
              </a:rPr>
              <a:t> </a:t>
            </a:r>
            <a:r>
              <a:rPr lang="id-ID" sz="2400" i="1" dirty="0" smtClean="0">
                <a:solidFill>
                  <a:srgbClr val="0070C0"/>
                </a:solidFill>
              </a:rPr>
              <a:t>(</a:t>
            </a:r>
            <a:r>
              <a:rPr lang="id-ID" sz="2400" i="1" dirty="0" smtClean="0">
                <a:solidFill>
                  <a:srgbClr val="FF0066"/>
                </a:solidFill>
              </a:rPr>
              <a:t>0</a:t>
            </a:r>
            <a:r>
              <a:rPr lang="id-ID" sz="2400" i="1" dirty="0" smtClean="0">
                <a:solidFill>
                  <a:srgbClr val="0070C0"/>
                </a:solidFill>
              </a:rPr>
              <a:t> ataukah </a:t>
            </a:r>
            <a:r>
              <a:rPr lang="id-ID" sz="2400" i="1" dirty="0" smtClean="0">
                <a:solidFill>
                  <a:srgbClr val="FF0066"/>
                </a:solidFill>
              </a:rPr>
              <a:t>1</a:t>
            </a:r>
            <a:r>
              <a:rPr lang="id-ID" sz="2400" i="1" dirty="0" smtClean="0">
                <a:solidFill>
                  <a:srgbClr val="0070C0"/>
                </a:solidFill>
              </a:rPr>
              <a:t>) .....</a:t>
            </a:r>
            <a:endParaRPr lang="id-ID" sz="2400" i="1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838" y="4832086"/>
            <a:ext cx="1524213" cy="714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486" y="3928924"/>
            <a:ext cx="1428949" cy="752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493" y="4904521"/>
            <a:ext cx="1467520" cy="642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6630" r="-1"/>
          <a:stretch/>
        </p:blipFill>
        <p:spPr>
          <a:xfrm>
            <a:off x="7315197" y="3928924"/>
            <a:ext cx="1503232" cy="7335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47062" y="5779942"/>
            <a:ext cx="502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i="1" dirty="0" smtClean="0">
                <a:solidFill>
                  <a:schemeClr val="accent2">
                    <a:lumMod val="75000"/>
                  </a:schemeClr>
                </a:solidFill>
              </a:rPr>
              <a:t>Digunakan untuk merakit cara mengendalikan circuit FLIP-FLOP</a:t>
            </a:r>
            <a:endParaRPr lang="id-ID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6" y="728423"/>
            <a:ext cx="7631770" cy="295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7" y="124529"/>
            <a:ext cx="3419952" cy="419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6490" y="1265291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0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694" y="2207078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1699" y="72842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5146" y="316251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0334" y="263929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1</a:t>
            </a:r>
            <a:endParaRPr lang="id-ID" sz="2800" b="1" dirty="0">
              <a:solidFill>
                <a:srgbClr val="FF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61" y="1456809"/>
            <a:ext cx="2129581" cy="1457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024" y="914400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T-4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714" y="4064305"/>
            <a:ext cx="2200582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6" y="728423"/>
            <a:ext cx="7631770" cy="295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7" y="124529"/>
            <a:ext cx="3419952" cy="419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4037" y="125164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1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694" y="2207078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1699" y="72842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5146" y="316251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590" y="263929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0</a:t>
            </a:r>
            <a:endParaRPr lang="id-ID" sz="2800" b="1" dirty="0">
              <a:solidFill>
                <a:srgbClr val="FF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61" y="1456809"/>
            <a:ext cx="2129581" cy="1457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763" y="4077056"/>
            <a:ext cx="2124371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6" y="728423"/>
            <a:ext cx="7631770" cy="295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7" y="124529"/>
            <a:ext cx="3419952" cy="419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4037" y="125164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1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694" y="2207078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1699" y="72842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2920" y="316251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590" y="263929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0</a:t>
            </a:r>
            <a:endParaRPr lang="id-ID" sz="2800" b="1" dirty="0">
              <a:solidFill>
                <a:srgbClr val="FF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61" y="1456809"/>
            <a:ext cx="2129581" cy="1457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024" y="914400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T-5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097" y="4041516"/>
            <a:ext cx="243874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6" y="728423"/>
            <a:ext cx="7631770" cy="295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7" y="124529"/>
            <a:ext cx="3419952" cy="419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4037" y="125164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0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694" y="2207078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1699" y="728423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1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5146" y="316251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5B9BD5">
                    <a:lumMod val="75000"/>
                  </a:srgbClr>
                </a:solidFill>
              </a:rPr>
              <a:t>0</a:t>
            </a:r>
            <a:endParaRPr lang="id-ID" sz="28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590" y="2639294"/>
            <a:ext cx="4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1</a:t>
            </a:r>
            <a:endParaRPr lang="id-ID" sz="2800" b="1" dirty="0">
              <a:solidFill>
                <a:srgbClr val="FF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61" y="1456809"/>
            <a:ext cx="2129581" cy="1457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024" y="914400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T-6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062" y="4054241"/>
            <a:ext cx="2705478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190" y="195517"/>
            <a:ext cx="3572374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2" y="861411"/>
            <a:ext cx="6577822" cy="196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42" y="2997076"/>
            <a:ext cx="9202434" cy="30960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4873" y="3563471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2394645" y="3563471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938397" y="35751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468169" y="35751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4007690" y="35751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9742773" y="35751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27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08"/>
            <a:ext cx="11812476" cy="3705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49" y="4070580"/>
            <a:ext cx="4725059" cy="2591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67" y="4204297"/>
            <a:ext cx="1607041" cy="18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19" y="877779"/>
            <a:ext cx="8736841" cy="51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339560"/>
            <a:ext cx="9078592" cy="3801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511" y="4140565"/>
            <a:ext cx="2682819" cy="2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52" y="339559"/>
            <a:ext cx="9078592" cy="3801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511" y="4140565"/>
            <a:ext cx="2682819" cy="2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6" y="2395228"/>
            <a:ext cx="7716327" cy="3877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075" y="2649274"/>
            <a:ext cx="3326206" cy="3369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76" y="1243234"/>
            <a:ext cx="1036464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02"/>
            <a:ext cx="10515600" cy="1325563"/>
          </a:xfrm>
        </p:spPr>
        <p:txBody>
          <a:bodyPr/>
          <a:lstStyle/>
          <a:p>
            <a:pPr algn="ctr"/>
            <a:r>
              <a:rPr lang="id-ID" b="1" dirty="0" smtClean="0"/>
              <a:t>SIFAT FLIP-FLOP</a:t>
            </a:r>
            <a:endParaRPr lang="id-ID" b="1" dirty="0"/>
          </a:p>
        </p:txBody>
      </p:sp>
      <p:sp>
        <p:nvSpPr>
          <p:cNvPr id="4" name="AutoShape 2" descr="Hasil gambar untuk Flip Flop Basic"/>
          <p:cNvSpPr>
            <a:spLocks noChangeAspect="1" noChangeArrowheads="1"/>
          </p:cNvSpPr>
          <p:nvPr/>
        </p:nvSpPr>
        <p:spPr bwMode="auto">
          <a:xfrm>
            <a:off x="5682312" y="6229443"/>
            <a:ext cx="521384" cy="5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48" name="Picture 4" descr="http://static.electro-tech-online.com/imgcache/11168-the-flip-flop-in-action-comple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25" y="2191869"/>
            <a:ext cx="5604910" cy="41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tatic.electro-tech-online.com/imgcache/11168-the-flip-flop-in-action-comple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347095" y="2137850"/>
            <a:ext cx="3701583" cy="294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781797" y="1423074"/>
            <a:ext cx="4146494" cy="5048955"/>
            <a:chOff x="6036477" y="1436522"/>
            <a:chExt cx="4146494" cy="50489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6477" y="1436522"/>
              <a:ext cx="2762636" cy="504895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8753245" y="1757921"/>
              <a:ext cx="1429726" cy="3701584"/>
              <a:chOff x="8753245" y="1757921"/>
              <a:chExt cx="1429726" cy="370158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706" y="1757921"/>
                <a:ext cx="1000265" cy="370158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3245" y="3207964"/>
                <a:ext cx="1000265" cy="1398494"/>
              </a:xfrm>
              <a:prstGeom prst="rect">
                <a:avLst/>
              </a:prstGeom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162" y="2029570"/>
            <a:ext cx="809738" cy="3048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7917" y="2971932"/>
            <a:ext cx="32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6722274" y="2577419"/>
            <a:ext cx="32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77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42" y="1054968"/>
            <a:ext cx="9178539" cy="397502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842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DATA FLIP-FLOP</a:t>
            </a:r>
            <a:endParaRPr lang="id-ID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42" y="3295301"/>
            <a:ext cx="7716444" cy="35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02" y="1504438"/>
            <a:ext cx="11529920" cy="25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prstClr val="black"/>
                </a:solidFill>
              </a:rPr>
              <a:t>DISAIN SIRKUIT FF SINKRON DGN </a:t>
            </a:r>
            <a:r>
              <a:rPr lang="id-ID" b="1" dirty="0" smtClean="0">
                <a:solidFill>
                  <a:prstClr val="black"/>
                </a:solidFill>
              </a:rPr>
              <a:t>SETUP</a:t>
            </a:r>
            <a:endParaRPr lang="id-ID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3" y="1595181"/>
            <a:ext cx="10555173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8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REGISTER DATA FLIP-FLOP</a:t>
            </a:r>
            <a:endParaRPr lang="id-ID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93" y="1635778"/>
            <a:ext cx="7472995" cy="1672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93" y="3065929"/>
            <a:ext cx="3609489" cy="3622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593" y="1266446"/>
            <a:ext cx="211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Serial BIT INPUT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5051" y="1266446"/>
            <a:ext cx="211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Serial BIT OUTPUT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9501" y="3307976"/>
            <a:ext cx="547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CLOCK SEBAGAI PEMICU BIT BERGESER KEKANAN 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96" y="255775"/>
            <a:ext cx="7595478" cy="6131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52" y="755458"/>
            <a:ext cx="277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66"/>
                </a:solidFill>
              </a:rPr>
              <a:t>SERIAL IN – </a:t>
            </a:r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PARALEL OUT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5941" y="151791"/>
            <a:ext cx="277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PARALEL IN – PARALEL OUT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907314"/>
            <a:ext cx="672353" cy="480040"/>
          </a:xfrm>
          <a:prstGeom prst="rect">
            <a:avLst/>
          </a:prstGeom>
          <a:solidFill>
            <a:srgbClr val="FF006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283200" y="6052457"/>
            <a:ext cx="1712686" cy="33489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91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8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DOWN COUNTER – ASINKRON</a:t>
            </a:r>
            <a:endParaRPr lang="id-ID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92" y="1054968"/>
            <a:ext cx="8215821" cy="56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8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DOWN COUNTER – SINKRON</a:t>
            </a:r>
            <a:endParaRPr lang="id-ID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42" y="1268533"/>
            <a:ext cx="7260879" cy="1764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141" y="3247050"/>
            <a:ext cx="7214171" cy="30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50" y="1897369"/>
            <a:ext cx="8631227" cy="30520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68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DOWN COUNTER – SINKRON MODIFIED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0172" y="1528037"/>
            <a:ext cx="471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Jika Enable = 0, MAKA SEMUA OUTPUT 0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68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COUNTER - RING</a:t>
            </a:r>
            <a:endParaRPr lang="id-ID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980" y="3653812"/>
            <a:ext cx="2510334" cy="2558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14" y="996225"/>
            <a:ext cx="9069066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68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COUNTER – Johnson Counter</a:t>
            </a:r>
            <a:endParaRPr lang="id-ID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" y="1274909"/>
            <a:ext cx="11492782" cy="5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Merancang  Filp-flop (FF)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984" y="1708069"/>
            <a:ext cx="5008731" cy="3011040"/>
          </a:xfrm>
        </p:spPr>
        <p:txBody>
          <a:bodyPr/>
          <a:lstStyle/>
          <a:p>
            <a:r>
              <a:rPr lang="id-ID" dirty="0" smtClean="0"/>
              <a:t>FF Lanjut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42" y="2410462"/>
            <a:ext cx="2172003" cy="29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2700" y="2792299"/>
            <a:ext cx="26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0</a:t>
            </a:r>
            <a:endParaRPr lang="id-ID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96751" y="2751958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1</a:t>
            </a:r>
            <a:endParaRPr lang="id-ID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96751" y="4612135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0</a:t>
            </a:r>
            <a:endParaRPr lang="id-ID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7420" y="1735979"/>
            <a:ext cx="3397624" cy="3599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FF Dasar</a:t>
            </a:r>
            <a:endParaRPr lang="id-ID" dirty="0"/>
          </a:p>
        </p:txBody>
      </p:sp>
      <p:pic>
        <p:nvPicPr>
          <p:cNvPr id="10" name="Picture 2" descr="7f00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54645" r="37727" b="21901"/>
          <a:stretch/>
        </p:blipFill>
        <p:spPr bwMode="auto">
          <a:xfrm>
            <a:off x="6427690" y="2607075"/>
            <a:ext cx="2985062" cy="20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49342" y="2982757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1</a:t>
            </a:r>
            <a:endParaRPr lang="id-ID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56602" y="3832412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0</a:t>
            </a:r>
            <a:endParaRPr lang="id-ID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3724" y="2982757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0</a:t>
            </a:r>
            <a:endParaRPr lang="id-ID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11100" y="3827201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1</a:t>
            </a:r>
            <a:endParaRPr lang="id-ID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33744" y="4671645"/>
            <a:ext cx="457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Harus bisa memilih disain gerbang logika atau kombinasinya yang bisa </a:t>
            </a:r>
            <a:r>
              <a:rPr lang="id-ID" sz="2800" dirty="0" smtClean="0">
                <a:solidFill>
                  <a:srgbClr val="FF0066"/>
                </a:solidFill>
              </a:rPr>
              <a:t>berperilaku FF</a:t>
            </a:r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5733744" y="2982757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0</a:t>
            </a:r>
            <a:endParaRPr lang="id-ID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41120" y="3827201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1</a:t>
            </a:r>
            <a:endParaRPr lang="id-ID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650616" y="2977546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1</a:t>
            </a:r>
            <a:endParaRPr lang="id-ID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57876" y="3827201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0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9354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8" y="176159"/>
            <a:ext cx="8374742" cy="60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42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045021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588773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18545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658066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39314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4" name="Rectangle 3"/>
          <p:cNvSpPr/>
          <p:nvPr/>
        </p:nvSpPr>
        <p:spPr>
          <a:xfrm>
            <a:off x="2023960" y="3320552"/>
            <a:ext cx="7911046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42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045021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588773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18545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658066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39314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4" name="Rectangle 3"/>
          <p:cNvSpPr/>
          <p:nvPr/>
        </p:nvSpPr>
        <p:spPr>
          <a:xfrm>
            <a:off x="2590017" y="3320552"/>
            <a:ext cx="7911046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9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42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045021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588773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18545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658066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39314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4" name="Rectangle 3"/>
          <p:cNvSpPr/>
          <p:nvPr/>
        </p:nvSpPr>
        <p:spPr>
          <a:xfrm>
            <a:off x="3112532" y="3320552"/>
            <a:ext cx="7911046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0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42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045021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588773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18545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658066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39314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4" name="Rectangle 3"/>
          <p:cNvSpPr/>
          <p:nvPr/>
        </p:nvSpPr>
        <p:spPr>
          <a:xfrm>
            <a:off x="3609792" y="3284952"/>
            <a:ext cx="7911046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65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42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045021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588773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18545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658066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39314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4" name="Rectangle 3"/>
          <p:cNvSpPr/>
          <p:nvPr/>
        </p:nvSpPr>
        <p:spPr>
          <a:xfrm>
            <a:off x="4143040" y="3320552"/>
            <a:ext cx="6914921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44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42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045021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588773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18545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658066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39314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4" name="Rectangle 3"/>
          <p:cNvSpPr/>
          <p:nvPr/>
        </p:nvSpPr>
        <p:spPr>
          <a:xfrm>
            <a:off x="4660726" y="3320552"/>
            <a:ext cx="5259766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ectangle 33"/>
          <p:cNvSpPr/>
          <p:nvPr/>
        </p:nvSpPr>
        <p:spPr>
          <a:xfrm>
            <a:off x="4199883" y="407233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3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42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045021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588773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18545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658066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39314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191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5162214" y="3300554"/>
            <a:ext cx="5949116" cy="343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47914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20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5691356" y="3392523"/>
            <a:ext cx="6616336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32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6209749" y="3339185"/>
            <a:ext cx="5124295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51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PERBANDINGAN TATBEL KEBENARAN </a:t>
            </a:r>
            <a:endParaRPr lang="id-ID" dirty="0"/>
          </a:p>
        </p:txBody>
      </p:sp>
      <p:grpSp>
        <p:nvGrpSpPr>
          <p:cNvPr id="50" name="Group 49"/>
          <p:cNvGrpSpPr/>
          <p:nvPr/>
        </p:nvGrpSpPr>
        <p:grpSpPr>
          <a:xfrm>
            <a:off x="7177466" y="4288039"/>
            <a:ext cx="2616264" cy="2250053"/>
            <a:chOff x="7177466" y="4288039"/>
            <a:chExt cx="2616264" cy="225005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7074" y="4930574"/>
              <a:ext cx="1596656" cy="160751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7074" y="4288039"/>
              <a:ext cx="1467520" cy="64204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177466" y="4379579"/>
              <a:ext cx="982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2400" b="1" dirty="0" smtClean="0"/>
                <a:t>NAND</a:t>
              </a:r>
              <a:endParaRPr lang="id-ID" sz="24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97863" y="5351092"/>
              <a:ext cx="1461638" cy="852000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23015" y="1672015"/>
            <a:ext cx="2470715" cy="2267933"/>
            <a:chOff x="7323015" y="1672015"/>
            <a:chExt cx="2470715" cy="226793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7074" y="2366891"/>
              <a:ext cx="1562427" cy="157305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3780" y="1672015"/>
              <a:ext cx="1609950" cy="73352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323015" y="1818700"/>
              <a:ext cx="874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2400" b="1" dirty="0" smtClean="0"/>
                <a:t>AND</a:t>
              </a:r>
              <a:endParaRPr lang="id-ID" sz="24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10220" y="2753633"/>
              <a:ext cx="1366731" cy="852000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56998" y="4251822"/>
            <a:ext cx="2422815" cy="2322465"/>
            <a:chOff x="1556998" y="4251822"/>
            <a:chExt cx="2422815" cy="23224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1057" y="5042646"/>
              <a:ext cx="1531641" cy="15316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8485" y="4251822"/>
              <a:ext cx="1524213" cy="71447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556998" y="4378226"/>
              <a:ext cx="874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/>
                <a:t>NOR</a:t>
              </a:r>
              <a:endParaRPr lang="id-ID" sz="2400" b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8175" y="5686092"/>
              <a:ext cx="1461638" cy="852000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22380" y="1614311"/>
            <a:ext cx="2394172" cy="2310921"/>
            <a:chOff x="1622380" y="1614311"/>
            <a:chExt cx="2394172" cy="2310921"/>
          </a:xfrm>
        </p:grpSpPr>
        <p:pic>
          <p:nvPicPr>
            <p:cNvPr id="28" name="Picture 2" descr="http://www.faqs.org/docs/electric/Digital/04169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5" t="19927" r="37854" b="43907"/>
            <a:stretch/>
          </p:blipFill>
          <p:spPr bwMode="auto">
            <a:xfrm>
              <a:off x="2431057" y="2324007"/>
              <a:ext cx="1585495" cy="160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6439" y="1614311"/>
              <a:ext cx="1428949" cy="75258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22380" y="1780693"/>
              <a:ext cx="874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/>
                <a:t>OR</a:t>
              </a:r>
              <a:endParaRPr lang="id-ID" sz="24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8175" y="3025548"/>
              <a:ext cx="1444523" cy="852000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212491" y="1634034"/>
            <a:ext cx="1411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Jika ada </a:t>
            </a:r>
            <a:r>
              <a:rPr lang="id-ID" b="1" dirty="0" smtClean="0">
                <a:solidFill>
                  <a:srgbClr val="0070C0"/>
                </a:solidFill>
              </a:rPr>
              <a:t>INPUT 1</a:t>
            </a:r>
          </a:p>
          <a:p>
            <a:r>
              <a:rPr lang="id-ID" b="1" dirty="0" smtClean="0">
                <a:solidFill>
                  <a:srgbClr val="FF0066"/>
                </a:solidFill>
              </a:rPr>
              <a:t>OUTPUT = 1</a:t>
            </a:r>
            <a:endParaRPr lang="id-ID" b="1" dirty="0">
              <a:solidFill>
                <a:srgbClr val="FF006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8372" y="4288039"/>
            <a:ext cx="1411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Jika ada </a:t>
            </a:r>
            <a:r>
              <a:rPr lang="id-ID" b="1" dirty="0" smtClean="0">
                <a:solidFill>
                  <a:srgbClr val="0070C0"/>
                </a:solidFill>
              </a:rPr>
              <a:t>INPUT 1</a:t>
            </a:r>
          </a:p>
          <a:p>
            <a:r>
              <a:rPr lang="id-ID" b="1" dirty="0" smtClean="0">
                <a:solidFill>
                  <a:srgbClr val="FF0066"/>
                </a:solidFill>
              </a:rPr>
              <a:t>OUTPUT = 0</a:t>
            </a:r>
            <a:endParaRPr lang="id-ID" b="1" dirty="0">
              <a:solidFill>
                <a:srgbClr val="FF006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50798" y="1662361"/>
            <a:ext cx="1411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Jika ada </a:t>
            </a:r>
            <a:r>
              <a:rPr lang="id-ID" b="1" dirty="0" smtClean="0">
                <a:solidFill>
                  <a:srgbClr val="0070C0"/>
                </a:solidFill>
              </a:rPr>
              <a:t>INPUT 0</a:t>
            </a:r>
          </a:p>
          <a:p>
            <a:r>
              <a:rPr lang="id-ID" b="1" dirty="0" smtClean="0">
                <a:solidFill>
                  <a:srgbClr val="FF0066"/>
                </a:solidFill>
              </a:rPr>
              <a:t>OUTPUT = 0</a:t>
            </a:r>
            <a:endParaRPr lang="id-ID" b="1" dirty="0">
              <a:solidFill>
                <a:srgbClr val="FF006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50798" y="4158334"/>
            <a:ext cx="1411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Jika ada </a:t>
            </a:r>
            <a:r>
              <a:rPr lang="id-ID" b="1" dirty="0" smtClean="0">
                <a:solidFill>
                  <a:srgbClr val="0070C0"/>
                </a:solidFill>
              </a:rPr>
              <a:t>INPUT 0</a:t>
            </a:r>
          </a:p>
          <a:p>
            <a:r>
              <a:rPr lang="id-ID" b="1" dirty="0" smtClean="0">
                <a:solidFill>
                  <a:srgbClr val="FF0066"/>
                </a:solidFill>
              </a:rPr>
              <a:t>OUTPUT = 1</a:t>
            </a:r>
            <a:endParaRPr lang="id-ID" b="1" dirty="0">
              <a:solidFill>
                <a:srgbClr val="FF0066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5231" y="3417405"/>
            <a:ext cx="1524213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6744657" y="3378071"/>
            <a:ext cx="4218214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16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7250357" y="3382534"/>
            <a:ext cx="3976992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4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7764120" y="3349684"/>
            <a:ext cx="3301164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46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8313812" y="3378071"/>
            <a:ext cx="2634448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59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Rectangle 43"/>
          <p:cNvSpPr/>
          <p:nvPr/>
        </p:nvSpPr>
        <p:spPr>
          <a:xfrm>
            <a:off x="8820406" y="3378071"/>
            <a:ext cx="2127853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60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Rectangle 43"/>
          <p:cNvSpPr/>
          <p:nvPr/>
        </p:nvSpPr>
        <p:spPr>
          <a:xfrm>
            <a:off x="9358610" y="3378071"/>
            <a:ext cx="1589649" cy="344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40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" y="3494618"/>
            <a:ext cx="9202434" cy="309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1"/>
            <a:ext cx="10515600" cy="860612"/>
          </a:xfrm>
        </p:spPr>
        <p:txBody>
          <a:bodyPr/>
          <a:lstStyle/>
          <a:p>
            <a:pPr algn="ctr"/>
            <a:r>
              <a:rPr lang="id-ID" dirty="0" smtClean="0"/>
              <a:t>COUNTER 4-BIT </a:t>
            </a:r>
            <a:r>
              <a:rPr lang="id-ID" dirty="0" smtClean="0">
                <a:solidFill>
                  <a:srgbClr val="FF0000"/>
                </a:solidFill>
              </a:rPr>
              <a:t>16 CACAHAN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6" y="860613"/>
            <a:ext cx="617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3305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03077" y="403411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46829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176601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16122" y="4045763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436691" y="4084917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8824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</a:t>
            </a:r>
            <a:endParaRPr lang="id-ID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678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923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3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9837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040" y="32826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5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3297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76" y="32704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3427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971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9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2107" y="3288368"/>
            <a:ext cx="50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020" y="3300554"/>
            <a:ext cx="5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11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3223" y="3300554"/>
            <a:ext cx="5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12</a:t>
            </a:r>
            <a:endParaRPr lang="id-ID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8481" y="328836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13</a:t>
            </a:r>
            <a:endParaRPr lang="id-ID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33960" y="32883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7</a:t>
            </a:r>
            <a:endParaRPr lang="id-ID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38881" y="3279836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14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83077" y="3270438"/>
            <a:ext cx="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r>
              <a:rPr lang="id-ID" sz="1400" dirty="0" smtClean="0"/>
              <a:t>15</a:t>
            </a:r>
            <a:endParaRPr lang="id-ID" sz="1400" dirty="0"/>
          </a:p>
        </p:txBody>
      </p:sp>
      <p:sp>
        <p:nvSpPr>
          <p:cNvPr id="34" name="Rectangle 33"/>
          <p:cNvSpPr/>
          <p:nvPr/>
        </p:nvSpPr>
        <p:spPr>
          <a:xfrm>
            <a:off x="4268733" y="406971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4788222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5259938" y="4084918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5774662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6304434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6829441" y="4096565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7338509" y="4091486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7856761" y="4086452"/>
            <a:ext cx="384842" cy="269897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8409371" y="4123549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8938881" y="4137102"/>
            <a:ext cx="384842" cy="265982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2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24" y="0"/>
            <a:ext cx="8688012" cy="6763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3306" y="2770094"/>
            <a:ext cx="8503630" cy="17481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1551538" y="3038606"/>
            <a:ext cx="8503630" cy="17481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616854" y="3278090"/>
            <a:ext cx="8503630" cy="17481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595086" y="3532088"/>
            <a:ext cx="8503630" cy="17481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1645888" y="6514780"/>
            <a:ext cx="8503630" cy="216211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7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4411" y="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COUNTER 4-BIT </a:t>
            </a:r>
            <a:r>
              <a:rPr lang="id-ID" b="1" dirty="0" smtClean="0">
                <a:solidFill>
                  <a:srgbClr val="FF0000"/>
                </a:solidFill>
              </a:rPr>
              <a:t>10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CACAHAN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(BCD)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204" y="860613"/>
            <a:ext cx="8106906" cy="5839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12" y="753972"/>
            <a:ext cx="2514189" cy="18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17" y="1060892"/>
            <a:ext cx="9173387" cy="49770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4411" y="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COUNTER 4-BIT 10 CACAHAN </a:t>
            </a:r>
            <a:r>
              <a:rPr lang="id-ID" dirty="0" smtClean="0">
                <a:solidFill>
                  <a:srgbClr val="FF0000"/>
                </a:solidFill>
              </a:rPr>
              <a:t>(BCD)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232695"/>
            <a:ext cx="10515600" cy="132556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  <a:t>Tes Perilaku Disain Circuit Sequensial</a:t>
            </a:r>
            <a:b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  <a:t>Setiap Gerbang Logik Dasar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6610" y="2933872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0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02" y="2599165"/>
            <a:ext cx="3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402" y="323798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1841610" y="4000359"/>
            <a:ext cx="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</a:t>
            </a:r>
            <a:r>
              <a:rPr lang="id-ID" dirty="0" smtClean="0">
                <a:solidFill>
                  <a:srgbClr val="0070C0"/>
                </a:solidFill>
              </a:rPr>
              <a:t>1</a:t>
            </a:r>
            <a:r>
              <a:rPr lang="id-ID" dirty="0" smtClean="0"/>
              <a:t>   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336547" y="2293240"/>
            <a:ext cx="9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ouput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644" y="321682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1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84" y="377240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648557" y="3508308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655921" y="402766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642984" y="2974193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25" name="TextBox 24"/>
          <p:cNvSpPr txBox="1"/>
          <p:nvPr/>
        </p:nvSpPr>
        <p:spPr>
          <a:xfrm>
            <a:off x="409955" y="2243784"/>
            <a:ext cx="9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input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93" y="2266660"/>
            <a:ext cx="3124636" cy="752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2078" y="2599383"/>
            <a:ext cx="83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t - </a:t>
            </a: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id-ID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1887" y="2961258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28" name="TextBox 27"/>
          <p:cNvSpPr txBox="1"/>
          <p:nvPr/>
        </p:nvSpPr>
        <p:spPr>
          <a:xfrm>
            <a:off x="4542644" y="3750126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1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8217" y="348602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30" name="TextBox 29"/>
          <p:cNvSpPr txBox="1"/>
          <p:nvPr/>
        </p:nvSpPr>
        <p:spPr>
          <a:xfrm>
            <a:off x="4555581" y="4005383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1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6091" y="425563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32" name="TextBox 31"/>
          <p:cNvSpPr txBox="1"/>
          <p:nvPr/>
        </p:nvSpPr>
        <p:spPr>
          <a:xfrm>
            <a:off x="1898706" y="3225309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0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8196" y="3480566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1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8706" y="373081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35" name="TextBox 34"/>
          <p:cNvSpPr txBox="1"/>
          <p:nvPr/>
        </p:nvSpPr>
        <p:spPr>
          <a:xfrm>
            <a:off x="1898706" y="427010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1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98652" y="2951152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37" name="TextBox 36"/>
          <p:cNvSpPr txBox="1"/>
          <p:nvPr/>
        </p:nvSpPr>
        <p:spPr>
          <a:xfrm>
            <a:off x="6703807" y="2603562"/>
            <a:ext cx="3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3389" y="3480970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41" name="TextBox 40"/>
          <p:cNvSpPr txBox="1"/>
          <p:nvPr/>
        </p:nvSpPr>
        <p:spPr>
          <a:xfrm>
            <a:off x="6708962" y="3216871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42" name="TextBox 41"/>
          <p:cNvSpPr txBox="1"/>
          <p:nvPr/>
        </p:nvSpPr>
        <p:spPr>
          <a:xfrm>
            <a:off x="6702879" y="373622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43" name="TextBox 42"/>
          <p:cNvSpPr txBox="1"/>
          <p:nvPr/>
        </p:nvSpPr>
        <p:spPr>
          <a:xfrm>
            <a:off x="6703389" y="4014009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44" name="TextBox 43"/>
          <p:cNvSpPr txBox="1"/>
          <p:nvPr/>
        </p:nvSpPr>
        <p:spPr>
          <a:xfrm>
            <a:off x="6470360" y="2248181"/>
            <a:ext cx="9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input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24553" y="2964450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52" name="TextBox 51"/>
          <p:cNvSpPr txBox="1"/>
          <p:nvPr/>
        </p:nvSpPr>
        <p:spPr>
          <a:xfrm>
            <a:off x="10566372" y="2306687"/>
            <a:ext cx="9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ouput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24552" y="3230271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6145" r="10806"/>
          <a:stretch/>
        </p:blipFill>
        <p:spPr>
          <a:xfrm>
            <a:off x="7280837" y="2424513"/>
            <a:ext cx="3271051" cy="69542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784907" y="2590333"/>
            <a:ext cx="83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t - </a:t>
            </a: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id-ID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1535" y="2947319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48" name="TextBox 47"/>
          <p:cNvSpPr txBox="1"/>
          <p:nvPr/>
        </p:nvSpPr>
        <p:spPr>
          <a:xfrm>
            <a:off x="7851535" y="322757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0" name="TextBox 59"/>
          <p:cNvSpPr txBox="1"/>
          <p:nvPr/>
        </p:nvSpPr>
        <p:spPr>
          <a:xfrm>
            <a:off x="7856521" y="3474308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61" name="TextBox 60"/>
          <p:cNvSpPr txBox="1"/>
          <p:nvPr/>
        </p:nvSpPr>
        <p:spPr>
          <a:xfrm>
            <a:off x="10617028" y="3507002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63" name="TextBox 62"/>
          <p:cNvSpPr txBox="1"/>
          <p:nvPr/>
        </p:nvSpPr>
        <p:spPr>
          <a:xfrm>
            <a:off x="10630475" y="375938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64" name="TextBox 63"/>
          <p:cNvSpPr txBox="1"/>
          <p:nvPr/>
        </p:nvSpPr>
        <p:spPr>
          <a:xfrm>
            <a:off x="10625655" y="4038086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65" name="TextBox 64"/>
          <p:cNvSpPr txBox="1"/>
          <p:nvPr/>
        </p:nvSpPr>
        <p:spPr>
          <a:xfrm>
            <a:off x="10631578" y="431481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66" name="TextBox 65"/>
          <p:cNvSpPr txBox="1"/>
          <p:nvPr/>
        </p:nvSpPr>
        <p:spPr>
          <a:xfrm>
            <a:off x="7847894" y="3733840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67" name="TextBox 66"/>
          <p:cNvSpPr txBox="1"/>
          <p:nvPr/>
        </p:nvSpPr>
        <p:spPr>
          <a:xfrm>
            <a:off x="6722759" y="4288815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68" name="TextBox 67"/>
          <p:cNvSpPr txBox="1"/>
          <p:nvPr/>
        </p:nvSpPr>
        <p:spPr>
          <a:xfrm>
            <a:off x="7839377" y="4000655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69" name="TextBox 68"/>
          <p:cNvSpPr txBox="1"/>
          <p:nvPr/>
        </p:nvSpPr>
        <p:spPr>
          <a:xfrm>
            <a:off x="7830750" y="427363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71" name="TextBox 70"/>
          <p:cNvSpPr txBox="1"/>
          <p:nvPr/>
        </p:nvSpPr>
        <p:spPr>
          <a:xfrm>
            <a:off x="1891887" y="1855520"/>
            <a:ext cx="202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GERBANG OR</a:t>
            </a:r>
            <a:endParaRPr lang="id-ID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8363307" y="1874452"/>
            <a:ext cx="256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GERBANG AND</a:t>
            </a:r>
            <a:endParaRPr lang="id-ID" sz="2400" b="1" dirty="0"/>
          </a:p>
        </p:txBody>
      </p:sp>
      <p:sp>
        <p:nvSpPr>
          <p:cNvPr id="3" name="Flowchart: Summing Junction 2"/>
          <p:cNvSpPr/>
          <p:nvPr/>
        </p:nvSpPr>
        <p:spPr>
          <a:xfrm>
            <a:off x="4940888" y="3737810"/>
            <a:ext cx="612648" cy="6126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Flowchart: Summing Junction 53"/>
          <p:cNvSpPr/>
          <p:nvPr/>
        </p:nvSpPr>
        <p:spPr>
          <a:xfrm>
            <a:off x="11063605" y="3963780"/>
            <a:ext cx="612648" cy="6126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TextBox 54"/>
          <p:cNvSpPr txBox="1"/>
          <p:nvPr/>
        </p:nvSpPr>
        <p:spPr>
          <a:xfrm>
            <a:off x="4548217" y="2604754"/>
            <a:ext cx="3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05069" y="2635695"/>
            <a:ext cx="3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830" y="4282921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390265" y="4836425"/>
            <a:ext cx="216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Outputnya </a:t>
            </a:r>
            <a:r>
              <a:rPr lang="id-ID" b="1" dirty="0" smtClean="0">
                <a:solidFill>
                  <a:srgbClr val="FF0000"/>
                </a:solidFill>
              </a:rPr>
              <a:t>TIDAK</a:t>
            </a:r>
            <a:r>
              <a:rPr lang="id-ID" dirty="0" smtClean="0"/>
              <a:t> berperilaku </a:t>
            </a:r>
            <a:r>
              <a:rPr lang="id-ID" b="1" dirty="0" smtClean="0">
                <a:solidFill>
                  <a:srgbClr val="FF0066"/>
                </a:solidFill>
              </a:rPr>
              <a:t>FF</a:t>
            </a:r>
            <a:endParaRPr lang="id-ID" b="1" dirty="0">
              <a:solidFill>
                <a:srgbClr val="FF006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75202" y="4968476"/>
            <a:ext cx="183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Outputnya </a:t>
            </a:r>
            <a:r>
              <a:rPr lang="id-ID" b="1" dirty="0">
                <a:solidFill>
                  <a:srgbClr val="FF0000"/>
                </a:solidFill>
              </a:rPr>
              <a:t>TIDAK</a:t>
            </a:r>
            <a:r>
              <a:rPr lang="id-ID" dirty="0" smtClean="0"/>
              <a:t> berperilaku </a:t>
            </a:r>
            <a:r>
              <a:rPr lang="id-ID" b="1" dirty="0" smtClean="0">
                <a:solidFill>
                  <a:srgbClr val="FF0066"/>
                </a:solidFill>
              </a:rPr>
              <a:t>FF</a:t>
            </a:r>
            <a:endParaRPr lang="id-ID" b="1" dirty="0">
              <a:solidFill>
                <a:srgbClr val="FF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82222" y="3060830"/>
            <a:ext cx="1585495" cy="1601225"/>
            <a:chOff x="2382222" y="3060830"/>
            <a:chExt cx="1585495" cy="1601225"/>
          </a:xfrm>
        </p:grpSpPr>
        <p:pic>
          <p:nvPicPr>
            <p:cNvPr id="1026" name="Picture 2" descr="http://www.faqs.org/docs/electric/Digital/04169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5" t="19927" r="37854" b="43907"/>
            <a:stretch/>
          </p:blipFill>
          <p:spPr bwMode="auto">
            <a:xfrm>
              <a:off x="2382222" y="3060830"/>
              <a:ext cx="1585495" cy="160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2469241" y="3750126"/>
              <a:ext cx="1461638" cy="852000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93030" y="3245901"/>
            <a:ext cx="1562427" cy="1573057"/>
            <a:chOff x="8393030" y="3245901"/>
            <a:chExt cx="1562427" cy="157305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3030" y="3245901"/>
              <a:ext cx="1562427" cy="1573057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8526161" y="3607315"/>
              <a:ext cx="1361951" cy="839115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1372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7" grpId="0"/>
      <p:bldP spid="21" grpId="0"/>
      <p:bldP spid="22" grpId="0"/>
      <p:bldP spid="23" grpId="0"/>
      <p:bldP spid="24" grpId="0"/>
      <p:bldP spid="1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51" grpId="0"/>
      <p:bldP spid="53" grpId="0"/>
      <p:bldP spid="47" grpId="0"/>
      <p:bldP spid="48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3" grpId="0" animBg="1"/>
      <p:bldP spid="54" grpId="0" animBg="1"/>
      <p:bldP spid="57" grpId="0"/>
      <p:bldP spid="4" grpId="0"/>
      <p:bldP spid="5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1" y="860613"/>
            <a:ext cx="6763816" cy="5747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4411" y="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COUNTER 4-BIT </a:t>
            </a:r>
            <a:r>
              <a:rPr lang="id-ID" b="1" dirty="0" smtClean="0">
                <a:solidFill>
                  <a:srgbClr val="FF0000"/>
                </a:solidFill>
              </a:rPr>
              <a:t>10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CACAHAN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(BCD)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83" y="1018880"/>
            <a:ext cx="9006856" cy="55446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4411" y="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COUNTER 4-BIT </a:t>
            </a:r>
            <a:r>
              <a:rPr lang="id-ID" b="1" dirty="0" smtClean="0">
                <a:solidFill>
                  <a:srgbClr val="FF0000"/>
                </a:solidFill>
              </a:rPr>
              <a:t>10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CACAHAN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(BCD)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09" y="860613"/>
            <a:ext cx="9002381" cy="48584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4411" y="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COUNTER 4-BIT </a:t>
            </a:r>
            <a:r>
              <a:rPr lang="id-ID" b="1" dirty="0" smtClean="0">
                <a:solidFill>
                  <a:srgbClr val="FF0000"/>
                </a:solidFill>
              </a:rPr>
              <a:t>6</a:t>
            </a:r>
            <a:r>
              <a:rPr lang="id-ID" dirty="0" smtClean="0">
                <a:solidFill>
                  <a:srgbClr val="FF0000"/>
                </a:solidFill>
              </a:rPr>
              <a:t> CACAHAN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802" y="1090413"/>
            <a:ext cx="9013709" cy="39750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4411" y="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COUNTER 4-BIT </a:t>
            </a:r>
            <a:r>
              <a:rPr lang="id-ID" b="1" dirty="0" smtClean="0">
                <a:solidFill>
                  <a:srgbClr val="FF0000"/>
                </a:solidFill>
              </a:rPr>
              <a:t>6</a:t>
            </a:r>
            <a:r>
              <a:rPr lang="id-ID" dirty="0" smtClean="0">
                <a:solidFill>
                  <a:srgbClr val="FF0000"/>
                </a:solidFill>
              </a:rPr>
              <a:t> CACAHAN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39" y="860612"/>
            <a:ext cx="10525664" cy="52499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6811" y="15240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APLIKASI COUNTER 4-BIT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" y="860613"/>
            <a:ext cx="12136544" cy="59444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96468" y="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APLIKASI COUNTER 4-BIT JAM DIGITAL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15" y="860613"/>
            <a:ext cx="9006114" cy="57878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6468" y="1"/>
            <a:ext cx="10515600" cy="86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APLIKASI COUNTER 4-BIT JAM DIGITAL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" y="837932"/>
            <a:ext cx="4820323" cy="38105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07278" y="837932"/>
            <a:ext cx="6087325" cy="3979362"/>
            <a:chOff x="5607278" y="1577517"/>
            <a:chExt cx="6087325" cy="39793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94019"/>
            <a:stretch/>
          </p:blipFill>
          <p:spPr>
            <a:xfrm>
              <a:off x="5607278" y="1577517"/>
              <a:ext cx="6087325" cy="2512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7730" y="2205316"/>
              <a:ext cx="3622788" cy="33515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37377" y="2205316"/>
              <a:ext cx="1213388" cy="861846"/>
            </a:xfrm>
            <a:prstGeom prst="rect">
              <a:avLst/>
            </a:prstGeom>
          </p:spPr>
        </p:pic>
      </p:grpSp>
      <p:pic>
        <p:nvPicPr>
          <p:cNvPr id="8" name="Picture 2" descr="MOSFET, showing big insulating depletion reg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16" y="4362276"/>
            <a:ext cx="2695378" cy="22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ilicon implementation of FET 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3"/>
          <a:stretch/>
        </p:blipFill>
        <p:spPr bwMode="auto">
          <a:xfrm>
            <a:off x="5676475" y="691378"/>
            <a:ext cx="3439993" cy="535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5647" y="506712"/>
            <a:ext cx="342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IC CMOS </a:t>
            </a:r>
            <a:r>
              <a:rPr lang="id-ID" b="1" dirty="0" smtClean="0">
                <a:solidFill>
                  <a:srgbClr val="FF0000"/>
                </a:solidFill>
              </a:rPr>
              <a:t>AND</a:t>
            </a:r>
            <a:r>
              <a:rPr lang="id-ID" dirty="0" smtClean="0"/>
              <a:t> GATE Layout</a:t>
            </a:r>
            <a:endParaRPr lang="id-ID" dirty="0"/>
          </a:p>
        </p:txBody>
      </p:sp>
      <p:pic>
        <p:nvPicPr>
          <p:cNvPr id="6" name="Picture 4" descr="Silicon implementation of FET 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4"/>
          <a:stretch/>
        </p:blipFill>
        <p:spPr bwMode="auto">
          <a:xfrm>
            <a:off x="852327" y="1132762"/>
            <a:ext cx="3447666" cy="14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MOS NAND Layout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1" b="25454"/>
          <a:stretch/>
        </p:blipFill>
        <p:spPr bwMode="auto">
          <a:xfrm>
            <a:off x="6255552" y="506712"/>
            <a:ext cx="3575358" cy="54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647" y="506712"/>
            <a:ext cx="342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IC CMOS </a:t>
            </a:r>
            <a:r>
              <a:rPr lang="id-ID" b="1" dirty="0">
                <a:solidFill>
                  <a:srgbClr val="FF0000"/>
                </a:solidFill>
              </a:rPr>
              <a:t>NAND</a:t>
            </a:r>
            <a:r>
              <a:rPr lang="id-ID" dirty="0"/>
              <a:t> </a:t>
            </a:r>
            <a:r>
              <a:rPr lang="id-ID" dirty="0" smtClean="0"/>
              <a:t>GATE Layout</a:t>
            </a:r>
            <a:endParaRPr lang="id-ID" dirty="0"/>
          </a:p>
        </p:txBody>
      </p:sp>
      <p:pic>
        <p:nvPicPr>
          <p:cNvPr id="6" name="Picture 2" descr="File:CMOS NAND Layout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0"/>
          <a:stretch/>
        </p:blipFill>
        <p:spPr bwMode="auto">
          <a:xfrm>
            <a:off x="853537" y="1271462"/>
            <a:ext cx="3395794" cy="14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6508" y="2738329"/>
            <a:ext cx="3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6547" y="2459298"/>
            <a:ext cx="9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ouput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75" y="2467129"/>
            <a:ext cx="3162741" cy="752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r="8894"/>
          <a:stretch/>
        </p:blipFill>
        <p:spPr>
          <a:xfrm>
            <a:off x="6920310" y="2648562"/>
            <a:ext cx="3384833" cy="6954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3061" y="2382948"/>
            <a:ext cx="9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2078" y="2765441"/>
            <a:ext cx="83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t - </a:t>
            </a:r>
            <a:r>
              <a:rPr lang="id-ID" sz="2000" dirty="0">
                <a:solidFill>
                  <a:srgbClr val="ED7D31">
                    <a:lumMod val="75000"/>
                  </a:srgbClr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36518" y="2829468"/>
            <a:ext cx="3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03071" y="2474087"/>
            <a:ext cx="9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input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61211" y="2837916"/>
            <a:ext cx="83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t - </a:t>
            </a:r>
            <a:r>
              <a:rPr lang="id-ID" sz="2000" dirty="0">
                <a:solidFill>
                  <a:srgbClr val="ED7D31">
                    <a:lumMod val="75000"/>
                  </a:srgbClr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340090" y="2598489"/>
            <a:ext cx="9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ouput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47299" y="2008131"/>
            <a:ext cx="230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GERBANG NOR</a:t>
            </a:r>
            <a:endParaRPr lang="id-ID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188496" y="2027063"/>
            <a:ext cx="245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GERBANG NAND</a:t>
            </a:r>
            <a:endParaRPr lang="id-ID" sz="2400" b="1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932330" y="2326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mtClean="0"/>
              <a:t>Tes Perilaku Disain Circuit Sequensial</a:t>
            </a:r>
            <a:br>
              <a:rPr lang="id-ID" smtClean="0"/>
            </a:br>
            <a:r>
              <a:rPr lang="id-ID" smtClean="0"/>
              <a:t>Setiap Gerbang Logik Dasar</a:t>
            </a:r>
            <a:endParaRPr lang="id-ID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412" y="3916298"/>
            <a:ext cx="800212" cy="78115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451" y="3987287"/>
            <a:ext cx="800212" cy="78115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542436" y="2738161"/>
            <a:ext cx="3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45128" y="2876853"/>
            <a:ext cx="3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ED7D31">
                    <a:lumMod val="75000"/>
                  </a:srgbClr>
                </a:solidFill>
              </a:rPr>
              <a:t>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09962" y="3109363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1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3402" y="3399343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0" name="TextBox 69"/>
          <p:cNvSpPr txBox="1"/>
          <p:nvPr/>
        </p:nvSpPr>
        <p:spPr>
          <a:xfrm>
            <a:off x="1774397" y="4200383"/>
            <a:ext cx="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</a:t>
            </a:r>
            <a:r>
              <a:rPr lang="id-ID" dirty="0" smtClean="0">
                <a:solidFill>
                  <a:srgbClr val="0070C0"/>
                </a:solidFill>
              </a:rPr>
              <a:t>0</a:t>
            </a:r>
            <a:r>
              <a:rPr lang="id-ID" dirty="0" smtClean="0"/>
              <a:t>   </a:t>
            </a:r>
            <a:endParaRPr lang="id-ID" dirty="0"/>
          </a:p>
        </p:txBody>
      </p:sp>
      <p:sp>
        <p:nvSpPr>
          <p:cNvPr id="71" name="TextBox 70"/>
          <p:cNvSpPr txBox="1"/>
          <p:nvPr/>
        </p:nvSpPr>
        <p:spPr>
          <a:xfrm>
            <a:off x="4515996" y="3392315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0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2984" y="3933766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3" name="TextBox 72"/>
          <p:cNvSpPr txBox="1"/>
          <p:nvPr/>
        </p:nvSpPr>
        <p:spPr>
          <a:xfrm>
            <a:off x="648557" y="366966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74" name="TextBox 73"/>
          <p:cNvSpPr txBox="1"/>
          <p:nvPr/>
        </p:nvSpPr>
        <p:spPr>
          <a:xfrm>
            <a:off x="642474" y="4189023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75" name="TextBox 74"/>
          <p:cNvSpPr txBox="1"/>
          <p:nvPr/>
        </p:nvSpPr>
        <p:spPr>
          <a:xfrm>
            <a:off x="642984" y="3135552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76" name="TextBox 75"/>
          <p:cNvSpPr txBox="1"/>
          <p:nvPr/>
        </p:nvSpPr>
        <p:spPr>
          <a:xfrm>
            <a:off x="1824674" y="3161282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77" name="TextBox 76"/>
          <p:cNvSpPr txBox="1"/>
          <p:nvPr/>
        </p:nvSpPr>
        <p:spPr>
          <a:xfrm>
            <a:off x="4515996" y="392561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0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21569" y="3661518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9" name="TextBox 78"/>
          <p:cNvSpPr txBox="1"/>
          <p:nvPr/>
        </p:nvSpPr>
        <p:spPr>
          <a:xfrm>
            <a:off x="4528933" y="418087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1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29443" y="4431125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81" name="TextBox 80"/>
          <p:cNvSpPr txBox="1"/>
          <p:nvPr/>
        </p:nvSpPr>
        <p:spPr>
          <a:xfrm>
            <a:off x="1831493" y="3425333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1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30983" y="3680590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0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31493" y="3930841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84" name="TextBox 83"/>
          <p:cNvSpPr txBox="1"/>
          <p:nvPr/>
        </p:nvSpPr>
        <p:spPr>
          <a:xfrm>
            <a:off x="1831493" y="4470128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1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9936" y="4444280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87" name="TextBox 86"/>
          <p:cNvSpPr txBox="1"/>
          <p:nvPr/>
        </p:nvSpPr>
        <p:spPr>
          <a:xfrm>
            <a:off x="10484033" y="3230875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0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88874" y="346706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89" name="TextBox 88"/>
          <p:cNvSpPr txBox="1"/>
          <p:nvPr/>
        </p:nvSpPr>
        <p:spPr>
          <a:xfrm>
            <a:off x="7721574" y="4254660"/>
            <a:ext cx="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</a:t>
            </a:r>
            <a:r>
              <a:rPr lang="id-ID" dirty="0" smtClean="0">
                <a:solidFill>
                  <a:srgbClr val="0070C0"/>
                </a:solidFill>
              </a:rPr>
              <a:t>1</a:t>
            </a:r>
            <a:r>
              <a:rPr lang="id-ID" dirty="0" smtClean="0"/>
              <a:t>   </a:t>
            </a:r>
            <a:endParaRPr lang="id-ID" dirty="0"/>
          </a:p>
        </p:txBody>
      </p:sp>
      <p:sp>
        <p:nvSpPr>
          <p:cNvPr id="90" name="TextBox 89"/>
          <p:cNvSpPr txBox="1"/>
          <p:nvPr/>
        </p:nvSpPr>
        <p:spPr>
          <a:xfrm>
            <a:off x="10490067" y="3486933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1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88456" y="4001490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92" name="TextBox 91"/>
          <p:cNvSpPr txBox="1"/>
          <p:nvPr/>
        </p:nvSpPr>
        <p:spPr>
          <a:xfrm>
            <a:off x="6394029" y="3737391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93" name="TextBox 92"/>
          <p:cNvSpPr txBox="1"/>
          <p:nvPr/>
        </p:nvSpPr>
        <p:spPr>
          <a:xfrm>
            <a:off x="6387946" y="425674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94" name="TextBox 93"/>
          <p:cNvSpPr txBox="1"/>
          <p:nvPr/>
        </p:nvSpPr>
        <p:spPr>
          <a:xfrm>
            <a:off x="6388456" y="3189829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95" name="TextBox 94"/>
          <p:cNvSpPr txBox="1"/>
          <p:nvPr/>
        </p:nvSpPr>
        <p:spPr>
          <a:xfrm>
            <a:off x="7771851" y="3215559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96" name="TextBox 95"/>
          <p:cNvSpPr txBox="1"/>
          <p:nvPr/>
        </p:nvSpPr>
        <p:spPr>
          <a:xfrm>
            <a:off x="10490067" y="4020235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1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495640" y="3756136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98" name="TextBox 97"/>
          <p:cNvSpPr txBox="1"/>
          <p:nvPr/>
        </p:nvSpPr>
        <p:spPr>
          <a:xfrm>
            <a:off x="10503004" y="4275492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0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503514" y="4525743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00" name="TextBox 99"/>
          <p:cNvSpPr txBox="1"/>
          <p:nvPr/>
        </p:nvSpPr>
        <p:spPr>
          <a:xfrm>
            <a:off x="7778670" y="3479610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0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778160" y="3734867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1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778670" y="3985118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sp>
        <p:nvSpPr>
          <p:cNvPr id="103" name="TextBox 102"/>
          <p:cNvSpPr txBox="1"/>
          <p:nvPr/>
        </p:nvSpPr>
        <p:spPr>
          <a:xfrm>
            <a:off x="7778670" y="4524405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66"/>
                </a:solidFill>
              </a:rPr>
              <a:t>0</a:t>
            </a:r>
            <a:endParaRPr lang="id-ID" dirty="0">
              <a:solidFill>
                <a:srgbClr val="FF0066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85408" y="4512004"/>
            <a:ext cx="2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</a:t>
            </a:r>
            <a:endParaRPr lang="id-ID" dirty="0"/>
          </a:p>
        </p:txBody>
      </p:sp>
      <p:grpSp>
        <p:nvGrpSpPr>
          <p:cNvPr id="2" name="Group 1"/>
          <p:cNvGrpSpPr/>
          <p:nvPr/>
        </p:nvGrpSpPr>
        <p:grpSpPr>
          <a:xfrm>
            <a:off x="2399236" y="3329357"/>
            <a:ext cx="1554926" cy="1577500"/>
            <a:chOff x="2399236" y="3329357"/>
            <a:chExt cx="1554926" cy="1577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9236" y="3329357"/>
              <a:ext cx="1554926" cy="1577500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2457167" y="3958480"/>
              <a:ext cx="1461638" cy="916706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41983" y="3336175"/>
            <a:ext cx="1596656" cy="1607518"/>
            <a:chOff x="8141983" y="3336175"/>
            <a:chExt cx="1596656" cy="16075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1983" y="3336175"/>
              <a:ext cx="1596656" cy="1607518"/>
            </a:xfrm>
            <a:prstGeom prst="rect">
              <a:avLst/>
            </a:prstGeom>
          </p:spPr>
        </p:pic>
        <p:sp>
          <p:nvSpPr>
            <p:cNvPr id="106" name="Rectangle 105"/>
            <p:cNvSpPr/>
            <p:nvPr/>
          </p:nvSpPr>
          <p:spPr>
            <a:xfrm>
              <a:off x="8252287" y="3742191"/>
              <a:ext cx="1461638" cy="857087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9900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59" y="1432070"/>
            <a:ext cx="9529482" cy="51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0565"/>
            <a:ext cx="10370513" cy="37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66867"/>
            <a:ext cx="12192000" cy="24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0"/>
            <a:ext cx="7951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965" y="0"/>
            <a:ext cx="5839935" cy="68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6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99" y="594917"/>
            <a:ext cx="8068801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81" y="2843353"/>
            <a:ext cx="5611008" cy="33151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solidFill>
                  <a:prstClr val="black"/>
                </a:solidFill>
              </a:rPr>
              <a:t>DISAIN SIRKUIT FF GERBANG NAND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72" y="3735568"/>
            <a:ext cx="3953427" cy="2410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728" y="1843088"/>
            <a:ext cx="1333686" cy="1000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914" y="2825787"/>
            <a:ext cx="272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SIMBOL FF NAND-SR</a:t>
            </a:r>
            <a:endParaRPr lang="id-ID" b="1" dirty="0"/>
          </a:p>
        </p:txBody>
      </p:sp>
      <p:sp>
        <p:nvSpPr>
          <p:cNvPr id="10" name="Rectangle 9"/>
          <p:cNvSpPr/>
          <p:nvPr/>
        </p:nvSpPr>
        <p:spPr>
          <a:xfrm>
            <a:off x="900756" y="3538786"/>
            <a:ext cx="5484287" cy="63742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00755" y="5485617"/>
            <a:ext cx="5484287" cy="67430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00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783</Words>
  <Application>Microsoft Office PowerPoint</Application>
  <PresentationFormat>Widescreen</PresentationFormat>
  <Paragraphs>508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Office Theme</vt:lpstr>
      <vt:lpstr>ORGANISASI KOMPUTER</vt:lpstr>
      <vt:lpstr>CIRCUIT DIGITAL SEQUENTIAL</vt:lpstr>
      <vt:lpstr>SIFAT FLIP-FLOP</vt:lpstr>
      <vt:lpstr>Merancang  Filp-flop (FF)</vt:lpstr>
      <vt:lpstr>PERBANDINGAN TATBEL KEBENARAN </vt:lpstr>
      <vt:lpstr>Tes Perilaku Disain Circuit Sequensial Setiap Gerbang Logik Dasar</vt:lpstr>
      <vt:lpstr>PowerPoint Presentation</vt:lpstr>
      <vt:lpstr>PowerPoint Presentation</vt:lpstr>
      <vt:lpstr>PowerPoint Presentation</vt:lpstr>
      <vt:lpstr>PERILAKU FF-NAND</vt:lpstr>
      <vt:lpstr>DISAIN SIRKUIT FF GERBANG NOR</vt:lpstr>
      <vt:lpstr>PERILAKU FF-NOR</vt:lpstr>
      <vt:lpstr>DISAIN SIRKUIT FF SINKRON DGN CLOCK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FLIP-FLOP</vt:lpstr>
      <vt:lpstr>PowerPoint Presentation</vt:lpstr>
      <vt:lpstr>DISAIN SIRKUIT FF SINKRON DGN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COUNTER 4-BIT 16 CACAHAN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PA2LIMO</dc:creator>
  <cp:lastModifiedBy>PA2LIMO</cp:lastModifiedBy>
  <cp:revision>140</cp:revision>
  <dcterms:created xsi:type="dcterms:W3CDTF">2016-02-28T08:57:45Z</dcterms:created>
  <dcterms:modified xsi:type="dcterms:W3CDTF">2016-04-04T01:12:07Z</dcterms:modified>
</cp:coreProperties>
</file>