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2"/>
  </p:notesMasterIdLst>
  <p:sldIdLst>
    <p:sldId id="256" r:id="rId2"/>
    <p:sldId id="418" r:id="rId3"/>
    <p:sldId id="355" r:id="rId4"/>
    <p:sldId id="473" r:id="rId5"/>
    <p:sldId id="364" r:id="rId6"/>
    <p:sldId id="394" r:id="rId7"/>
    <p:sldId id="416" r:id="rId8"/>
    <p:sldId id="396" r:id="rId9"/>
    <p:sldId id="412" r:id="rId10"/>
    <p:sldId id="414" r:id="rId11"/>
    <p:sldId id="411" r:id="rId12"/>
    <p:sldId id="474" r:id="rId13"/>
    <p:sldId id="417" r:id="rId14"/>
    <p:sldId id="461" r:id="rId15"/>
    <p:sldId id="459" r:id="rId16"/>
    <p:sldId id="476" r:id="rId17"/>
    <p:sldId id="460" r:id="rId18"/>
    <p:sldId id="419" r:id="rId19"/>
    <p:sldId id="422" r:id="rId20"/>
    <p:sldId id="421" r:id="rId21"/>
    <p:sldId id="424" r:id="rId22"/>
    <p:sldId id="471" r:id="rId23"/>
    <p:sldId id="455" r:id="rId24"/>
    <p:sldId id="468" r:id="rId25"/>
    <p:sldId id="470" r:id="rId26"/>
    <p:sldId id="429" r:id="rId27"/>
    <p:sldId id="430" r:id="rId28"/>
    <p:sldId id="441" r:id="rId29"/>
    <p:sldId id="442" r:id="rId30"/>
    <p:sldId id="436" r:id="rId31"/>
    <p:sldId id="437" r:id="rId32"/>
    <p:sldId id="463" r:id="rId33"/>
    <p:sldId id="434" r:id="rId34"/>
    <p:sldId id="464" r:id="rId35"/>
    <p:sldId id="465" r:id="rId36"/>
    <p:sldId id="467" r:id="rId37"/>
    <p:sldId id="433" r:id="rId38"/>
    <p:sldId id="449" r:id="rId39"/>
    <p:sldId id="446" r:id="rId40"/>
    <p:sldId id="444" r:id="rId41"/>
    <p:sldId id="431" r:id="rId42"/>
    <p:sldId id="445" r:id="rId43"/>
    <p:sldId id="426" r:id="rId44"/>
    <p:sldId id="410" r:id="rId45"/>
    <p:sldId id="462" r:id="rId46"/>
    <p:sldId id="454" r:id="rId47"/>
    <p:sldId id="452" r:id="rId48"/>
    <p:sldId id="451" r:id="rId49"/>
    <p:sldId id="453" r:id="rId50"/>
    <p:sldId id="368" r:id="rId5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EE"/>
    <a:srgbClr val="DA0000"/>
    <a:srgbClr val="57257D"/>
    <a:srgbClr val="3AAE1A"/>
    <a:srgbClr val="00C459"/>
    <a:srgbClr val="007E39"/>
    <a:srgbClr val="FFEF8F"/>
    <a:srgbClr val="FFF2A3"/>
    <a:srgbClr val="CCE9AD"/>
    <a:srgbClr val="9D94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9115" autoAdjust="0"/>
  </p:normalViewPr>
  <p:slideViewPr>
    <p:cSldViewPr>
      <p:cViewPr>
        <p:scale>
          <a:sx n="70" d="100"/>
          <a:sy n="70" d="100"/>
        </p:scale>
        <p:origin x="-4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6E09684-F06B-43F8-9F87-D478F9C4C0CB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C8AFC88-8096-47C1-9B39-0EF76660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9B4B8-9DFF-4D65-9AB9-601A125E6855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A064B7B-9491-4318-A6A2-6AAB828A0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36380-3D02-436F-AB2B-5FD60E26F152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40D39-4E3E-4D63-9990-1875DE103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A16F-3026-49F1-A06F-3B2D0BB8C518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89FDE-2B5A-41A6-8B64-F73DE23A3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6C889-BE74-4435-B1FF-937CFF0C8C73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CD9E3-02F2-4402-89FB-9A49FF499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CA101-A6B2-415B-8C08-60E21EC2A50F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AA52-8315-48FF-8DBD-729D6A9FD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2C411-079E-4DE9-8F1B-E12B6238A640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16354-FBE0-460F-936B-E43108617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E0A1EE-E287-4554-9DE8-39D282E15A3C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C09F9E2-C79F-4F09-ACEA-E6C9BA450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5153-4FD8-45E6-AC99-141C8C93FAD8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2DBF-162D-4CAE-A41D-1DD1F4F6C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CC295-BAE6-41AB-9B03-224EC0AC1038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FF295-EA71-4EA4-B432-7F0E64CDB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39631-8FFB-4ED7-BAAC-AB9D97CD632A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3E981-136D-4253-9EA3-AF1B720EB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1674-645A-4A92-9808-1F95BA15C24C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6CBA8-7534-46C7-B983-462DEC1CD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63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4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394D4E5B-15E8-4D19-B65E-4B7D3A7A46B6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2027ABE-FF4A-43C9-82FE-1F30F3B72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3" r:id="rId2"/>
    <p:sldLayoutId id="2147483784" r:id="rId3"/>
    <p:sldLayoutId id="2147483785" r:id="rId4"/>
    <p:sldLayoutId id="2147483792" r:id="rId5"/>
    <p:sldLayoutId id="2147483793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file:///E:\BYOB\lessons_from_top_files\lessons_from_top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KOMPETENSI%20LULUSAN%20TIF.pdf" TargetMode="External"/><Relationship Id="rId2" Type="http://schemas.openxmlformats.org/officeDocument/2006/relationships/hyperlink" Target="KOMPETENSI%20LULUSAN%20TID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FORM%20NILAI%20RKPS.pdf" TargetMode="External"/><Relationship Id="rId2" Type="http://schemas.openxmlformats.org/officeDocument/2006/relationships/hyperlink" Target="RKPS%20SISTEM%20OPERASI.pdf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../../DOKUMEN/BackupMyDocument/Clip%20Art/bean/Bean.ex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643174" y="857232"/>
            <a:ext cx="6057900" cy="2071687"/>
          </a:xfrm>
        </p:spPr>
        <p:txBody>
          <a:bodyPr/>
          <a:lstStyle/>
          <a:p>
            <a:r>
              <a:rPr lang="en-US" sz="4800" smtClean="0"/>
              <a:t>STRATEGI</a:t>
            </a:r>
            <a:br>
              <a:rPr lang="en-US" sz="4800" smtClean="0"/>
            </a:br>
            <a:r>
              <a:rPr lang="en-US" sz="4800" smtClean="0"/>
              <a:t>PENGEMBANGAN KURIKULUM</a:t>
            </a:r>
          </a:p>
        </p:txBody>
      </p:sp>
      <p:pic>
        <p:nvPicPr>
          <p:cNvPr id="6147" name="Picture 1" descr="D:\06 FOTO\Logo-ST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78581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14313" y="4572000"/>
            <a:ext cx="65722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n-lt"/>
              </a:rPr>
              <a:t>Disampaikan</a:t>
            </a:r>
            <a:r>
              <a:rPr lang="en-US" dirty="0">
                <a:latin typeface="+mn-lt"/>
              </a:rPr>
              <a:t> pada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Musyawarah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Sinkronisasi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Program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UPT  Pendidikan POMOSDA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PONDOK SUFI, 13-14 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Juni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RELEVANSI</a:t>
              </a:r>
              <a:r>
                <a:rPr lang="en-US" sz="1400" dirty="0">
                  <a:latin typeface="+mj-lt"/>
                </a:rPr>
                <a:t> </a:t>
              </a:r>
              <a:r>
                <a:rPr lang="en-US" sz="1400" dirty="0">
                  <a:solidFill>
                    <a:srgbClr val="C00000"/>
                  </a:solidFill>
                  <a:latin typeface="+mj-lt"/>
                </a:rPr>
                <a:t>(MENGAPA)</a:t>
              </a:r>
            </a:p>
          </p:txBody>
        </p:sp>
      </p:grpSp>
      <p:sp>
        <p:nvSpPr>
          <p:cNvPr id="14344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214546" y="3857628"/>
            <a:ext cx="5072098" cy="2428892"/>
          </a:xfrm>
          <a:prstGeom prst="roundRect">
            <a:avLst>
              <a:gd name="adj" fmla="val 3314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 anchor="b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600" dirty="0">
                <a:latin typeface="+mj-lt"/>
              </a:rPr>
              <a:t>PASAR KERJA LULUSAN</a:t>
            </a:r>
          </a:p>
        </p:txBody>
      </p:sp>
      <p:grpSp>
        <p:nvGrpSpPr>
          <p:cNvPr id="15" name="Group 36"/>
          <p:cNvGrpSpPr/>
          <p:nvPr/>
        </p:nvGrpSpPr>
        <p:grpSpPr>
          <a:xfrm>
            <a:off x="3500430" y="3959720"/>
            <a:ext cx="2571768" cy="1969610"/>
            <a:chOff x="5969738" y="1500625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8" name="Rounded Rectangle 37"/>
            <p:cNvSpPr/>
            <p:nvPr/>
          </p:nvSpPr>
          <p:spPr>
            <a:xfrm>
              <a:off x="5969738" y="1500625"/>
              <a:ext cx="2122210" cy="982429"/>
            </a:xfrm>
            <a:prstGeom prst="roundRect">
              <a:avLst>
                <a:gd name="adj" fmla="val 14929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5000">
                  <a:schemeClr val="accent3">
                    <a:hueOff val="-12404454"/>
                    <a:satOff val="20116"/>
                    <a:lumOff val="148"/>
                    <a:alphaOff val="0"/>
                    <a:tint val="83000"/>
                    <a:satMod val="155000"/>
                  </a:schemeClr>
                </a:gs>
                <a:gs pos="100000">
                  <a:schemeClr val="accent3">
                    <a:hueOff val="-12404454"/>
                    <a:satOff val="20116"/>
                    <a:lumOff val="148"/>
                    <a:alphaOff val="0"/>
                    <a:shade val="85000"/>
                  </a:schemeClr>
                </a:gs>
              </a:gsLst>
            </a:gra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2404454"/>
                <a:satOff val="20116"/>
                <a:lumOff val="148"/>
                <a:alphaOff val="0"/>
              </a:schemeClr>
            </a:fillRef>
            <a:effectRef idx="2">
              <a:schemeClr val="accent3">
                <a:hueOff val="-12404454"/>
                <a:satOff val="20116"/>
                <a:lumOff val="14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/>
            <p:cNvSpPr/>
            <p:nvPr/>
          </p:nvSpPr>
          <p:spPr>
            <a:xfrm>
              <a:off x="6087639" y="1556600"/>
              <a:ext cx="1768508" cy="819555"/>
            </a:xfrm>
            <a:prstGeom prst="rect">
              <a:avLst/>
            </a:prstGeom>
            <a:solidFill>
              <a:schemeClr val="accent2">
                <a:lumMod val="75000"/>
                <a:alpha val="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t" anchorCtr="0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>
                  <a:solidFill>
                    <a:srgbClr val="007E39"/>
                  </a:solidFill>
                  <a:latin typeface="+mj-lt"/>
                </a:rPr>
                <a:t>LULUSAN</a:t>
              </a:r>
            </a:p>
          </p:txBody>
        </p:sp>
      </p:grpSp>
      <p:sp>
        <p:nvSpPr>
          <p:cNvPr id="33" name="Trapezoid 32"/>
          <p:cNvSpPr/>
          <p:nvPr/>
        </p:nvSpPr>
        <p:spPr>
          <a:xfrm>
            <a:off x="2252292" y="2612688"/>
            <a:ext cx="5072098" cy="428628"/>
          </a:xfrm>
          <a:prstGeom prst="trapezoid">
            <a:avLst>
              <a:gd name="adj" fmla="val 336218"/>
            </a:avLst>
          </a:prstGeom>
          <a:solidFill>
            <a:srgbClr val="CCE9AD"/>
          </a:solidFill>
          <a:ln>
            <a:noFill/>
          </a:ln>
          <a:scene3d>
            <a:camera prst="orthographicFront">
              <a:rot lat="21299951" lon="10799999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Trapezoid 31"/>
          <p:cNvSpPr/>
          <p:nvPr/>
        </p:nvSpPr>
        <p:spPr>
          <a:xfrm>
            <a:off x="2214563" y="3429000"/>
            <a:ext cx="5072062" cy="428625"/>
          </a:xfrm>
          <a:prstGeom prst="trapezoid">
            <a:avLst>
              <a:gd name="adj" fmla="val 336218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1563" y="714375"/>
            <a:ext cx="7358062" cy="500063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RELEVANSI PROGRAM PENDIDIKAN</a:t>
            </a:r>
          </a:p>
        </p:txBody>
      </p:sp>
      <p:grpSp>
        <p:nvGrpSpPr>
          <p:cNvPr id="15366" name="Group 5"/>
          <p:cNvGrpSpPr>
            <a:grpSpLocks/>
          </p:cNvGrpSpPr>
          <p:nvPr/>
        </p:nvGrpSpPr>
        <p:grpSpPr bwMode="auto">
          <a:xfrm>
            <a:off x="4745038" y="1571625"/>
            <a:ext cx="2500312" cy="444500"/>
            <a:chOff x="4308756" y="3310124"/>
            <a:chExt cx="1119752" cy="445288"/>
          </a:xfrm>
        </p:grpSpPr>
        <p:sp>
          <p:nvSpPr>
            <p:cNvPr id="7" name="Rounded Rectangle 6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321553" y="3322847"/>
              <a:ext cx="1094158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KOMPETENSI LULUSAN</a:t>
              </a:r>
            </a:p>
          </p:txBody>
        </p:sp>
      </p:grpSp>
      <p:grpSp>
        <p:nvGrpSpPr>
          <p:cNvPr id="15367" name="Group 9"/>
          <p:cNvGrpSpPr>
            <a:grpSpLocks/>
          </p:cNvGrpSpPr>
          <p:nvPr/>
        </p:nvGrpSpPr>
        <p:grpSpPr bwMode="auto">
          <a:xfrm>
            <a:off x="2214563" y="1571625"/>
            <a:ext cx="2500312" cy="444500"/>
            <a:chOff x="2423935" y="1180651"/>
            <a:chExt cx="1119752" cy="445288"/>
          </a:xfrm>
        </p:grpSpPr>
        <p:sp>
          <p:nvSpPr>
            <p:cNvPr id="11" name="Rounded Rectangle 10"/>
            <p:cNvSpPr/>
            <p:nvPr/>
          </p:nvSpPr>
          <p:spPr>
            <a:xfrm>
              <a:off x="2423935" y="1180651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684729"/>
                <a:satOff val="-361"/>
                <a:lumOff val="3578"/>
                <a:alphaOff val="0"/>
              </a:schemeClr>
            </a:fillRef>
            <a:effectRef idx="3">
              <a:schemeClr val="accent5">
                <a:hueOff val="2684729"/>
                <a:satOff val="-361"/>
                <a:lumOff val="35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2436732" y="1193374"/>
              <a:ext cx="1094158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BODY OF KNOWLEDGE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3599164" y="2717818"/>
            <a:ext cx="2286016" cy="1015007"/>
          </a:xfrm>
          <a:prstGeom prst="ellipse">
            <a:avLst/>
          </a:prstGeom>
          <a:solidFill>
            <a:srgbClr val="C4B822"/>
          </a:solidFill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133350"/>
            <a:contourClr>
              <a:srgbClr val="DCD034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-13231418"/>
              <a:satOff val="21458"/>
              <a:lumOff val="158"/>
              <a:alphaOff val="0"/>
            </a:schemeClr>
          </a:fillRef>
          <a:effectRef idx="3">
            <a:schemeClr val="accent3">
              <a:hueOff val="-13231418"/>
              <a:satOff val="21458"/>
              <a:lumOff val="15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+mj-lt"/>
              </a:rPr>
              <a:t>PROSES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+mj-lt"/>
              </a:rPr>
              <a:t>PEMBELAJARAN</a:t>
            </a:r>
          </a:p>
        </p:txBody>
      </p:sp>
      <p:grpSp>
        <p:nvGrpSpPr>
          <p:cNvPr id="5" name="Group 15"/>
          <p:cNvGrpSpPr/>
          <p:nvPr/>
        </p:nvGrpSpPr>
        <p:grpSpPr>
          <a:xfrm>
            <a:off x="2214546" y="2054833"/>
            <a:ext cx="5072098" cy="516912"/>
            <a:chOff x="5969738" y="1500625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Rounded Rectangle 16"/>
            <p:cNvSpPr/>
            <p:nvPr/>
          </p:nvSpPr>
          <p:spPr>
            <a:xfrm>
              <a:off x="5969738" y="1500625"/>
              <a:ext cx="2122210" cy="982429"/>
            </a:xfrm>
            <a:prstGeom prst="roundRect">
              <a:avLst>
                <a:gd name="adj" fmla="val 14929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2404454"/>
                <a:satOff val="20116"/>
                <a:lumOff val="148"/>
                <a:alphaOff val="0"/>
              </a:schemeClr>
            </a:fillRef>
            <a:effectRef idx="2">
              <a:schemeClr val="accent3">
                <a:hueOff val="-12404454"/>
                <a:satOff val="20116"/>
                <a:lumOff val="14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5998512" y="1529399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>
                  <a:latin typeface="+mj-lt"/>
                </a:rPr>
                <a:t>KURIKULUM PROGRAM PENDIDIKAN</a:t>
              </a:r>
            </a:p>
          </p:txBody>
        </p:sp>
      </p:grpSp>
      <p:grpSp>
        <p:nvGrpSpPr>
          <p:cNvPr id="6" name="Group 18"/>
          <p:cNvGrpSpPr/>
          <p:nvPr/>
        </p:nvGrpSpPr>
        <p:grpSpPr>
          <a:xfrm>
            <a:off x="2486650" y="4590151"/>
            <a:ext cx="2156788" cy="550163"/>
            <a:chOff x="893948" y="2500658"/>
            <a:chExt cx="753370" cy="382130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KEBUTUHAN</a:t>
              </a:r>
            </a:p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MASYARAKAT</a:t>
              </a:r>
            </a:p>
          </p:txBody>
        </p:sp>
      </p:grpSp>
      <p:grpSp>
        <p:nvGrpSpPr>
          <p:cNvPr id="9" name="Group 15"/>
          <p:cNvGrpSpPr/>
          <p:nvPr/>
        </p:nvGrpSpPr>
        <p:grpSpPr>
          <a:xfrm>
            <a:off x="4786314" y="5233279"/>
            <a:ext cx="2275566" cy="550163"/>
            <a:chOff x="2129888" y="4378956"/>
            <a:chExt cx="862858" cy="382130"/>
          </a:xfrm>
          <a:scene3d>
            <a:camera prst="orthographicFront"/>
            <a:lightRig rig="flat" dir="t"/>
          </a:scene3d>
        </p:grpSpPr>
        <p:sp>
          <p:nvSpPr>
            <p:cNvPr id="23" name="Rounded Rectangle 22"/>
            <p:cNvSpPr/>
            <p:nvPr/>
          </p:nvSpPr>
          <p:spPr>
            <a:xfrm>
              <a:off x="2129888" y="4378956"/>
              <a:ext cx="862858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2141080" y="4390148"/>
              <a:ext cx="840474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PERKEMBANGAN</a:t>
              </a:r>
            </a:p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IPTEK</a:t>
              </a:r>
            </a:p>
          </p:txBody>
        </p:sp>
      </p:grpSp>
      <p:grpSp>
        <p:nvGrpSpPr>
          <p:cNvPr id="10" name="Group 12"/>
          <p:cNvGrpSpPr/>
          <p:nvPr/>
        </p:nvGrpSpPr>
        <p:grpSpPr>
          <a:xfrm>
            <a:off x="2500298" y="5236291"/>
            <a:ext cx="2143140" cy="550163"/>
            <a:chOff x="893948" y="2500658"/>
            <a:chExt cx="753370" cy="382130"/>
          </a:xfrm>
          <a:solidFill>
            <a:schemeClr val="accent6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6" name="Rounded Rectangle 25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grpFill/>
            <a:sp3d>
              <a:bevelT w="889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BISNIS INDUSTRI </a:t>
              </a:r>
            </a:p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MODERN</a:t>
              </a:r>
            </a:p>
          </p:txBody>
        </p:sp>
      </p:grpSp>
      <p:grpSp>
        <p:nvGrpSpPr>
          <p:cNvPr id="13" name="Group 18"/>
          <p:cNvGrpSpPr/>
          <p:nvPr/>
        </p:nvGrpSpPr>
        <p:grpSpPr>
          <a:xfrm>
            <a:off x="4786315" y="4587139"/>
            <a:ext cx="2286016" cy="571504"/>
            <a:chOff x="6667435" y="2858577"/>
            <a:chExt cx="764261" cy="382130"/>
          </a:xfrm>
          <a:scene3d>
            <a:camera prst="orthographicFront"/>
            <a:lightRig rig="flat" dir="t"/>
          </a:scene3d>
        </p:grpSpPr>
        <p:sp>
          <p:nvSpPr>
            <p:cNvPr id="29" name="Rounded Rectangle 28"/>
            <p:cNvSpPr/>
            <p:nvPr/>
          </p:nvSpPr>
          <p:spPr>
            <a:xfrm>
              <a:off x="6667435" y="2858577"/>
              <a:ext cx="764261" cy="382130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60000"/>
                <a:lumOff val="4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4"/>
            <p:cNvSpPr/>
            <p:nvPr/>
          </p:nvSpPr>
          <p:spPr>
            <a:xfrm>
              <a:off x="6678627" y="2869769"/>
              <a:ext cx="741877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KEBUTUHAN </a:t>
              </a:r>
            </a:p>
            <a:p>
              <a:pPr algn="ctr" defTabSz="355600" fontAlgn="auto">
                <a:lnSpc>
                  <a:spcPts val="12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latin typeface="+mj-lt"/>
                </a:rPr>
                <a:t>INDIVIDU</a:t>
              </a:r>
            </a:p>
          </p:txBody>
        </p:sp>
      </p:grpSp>
      <p:sp>
        <p:nvSpPr>
          <p:cNvPr id="36" name="Up-Down Arrow 35"/>
          <p:cNvSpPr/>
          <p:nvPr/>
        </p:nvSpPr>
        <p:spPr>
          <a:xfrm>
            <a:off x="6226949" y="2607368"/>
            <a:ext cx="785818" cy="1928827"/>
          </a:xfrm>
          <a:prstGeom prst="up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RELEVANSI</a:t>
            </a:r>
          </a:p>
        </p:txBody>
      </p:sp>
      <p:sp>
        <p:nvSpPr>
          <p:cNvPr id="34" name="Up-Down Arrow 33"/>
          <p:cNvSpPr/>
          <p:nvPr/>
        </p:nvSpPr>
        <p:spPr>
          <a:xfrm>
            <a:off x="2512361" y="2643181"/>
            <a:ext cx="785818" cy="1928827"/>
          </a:xfrm>
          <a:prstGeom prst="up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RELEVANSI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2" grpId="0" animBg="1"/>
      <p:bldP spid="14" grpId="0" animBg="1"/>
      <p:bldP spid="36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7010400" y="5883275"/>
            <a:ext cx="17526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6025" y="5257800"/>
            <a:ext cx="2365375" cy="1281113"/>
            <a:chOff x="739" y="3003"/>
            <a:chExt cx="1490" cy="807"/>
          </a:xfrm>
        </p:grpSpPr>
        <p:sp>
          <p:nvSpPr>
            <p:cNvPr id="55300" name="Rectangle 4"/>
            <p:cNvSpPr>
              <a:spLocks noChangeArrowheads="1"/>
            </p:cNvSpPr>
            <p:nvPr/>
          </p:nvSpPr>
          <p:spPr bwMode="auto">
            <a:xfrm>
              <a:off x="739" y="3348"/>
              <a:ext cx="960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 eaLnBrk="0" hangingPunct="0"/>
              <a:r>
                <a:rPr lang="en-US" sz="1600" b="1">
                  <a:latin typeface="Times New Roman" pitchFamily="18" charset="0"/>
                </a:rPr>
                <a:t>Sikap dan Perilaku dalam berkarya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 flipV="1">
              <a:off x="1722" y="3003"/>
              <a:ext cx="507" cy="35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648200" y="5246688"/>
            <a:ext cx="2262188" cy="1611312"/>
            <a:chOff x="3298" y="2905"/>
            <a:chExt cx="1425" cy="1015"/>
          </a:xfrm>
        </p:grpSpPr>
        <p:sp>
          <p:nvSpPr>
            <p:cNvPr id="55303" name="Rectangle 7"/>
            <p:cNvSpPr>
              <a:spLocks noChangeArrowheads="1"/>
            </p:cNvSpPr>
            <p:nvPr/>
          </p:nvSpPr>
          <p:spPr bwMode="auto">
            <a:xfrm>
              <a:off x="3778" y="3304"/>
              <a:ext cx="945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latin typeface="Times New Roman" pitchFamily="18" charset="0"/>
                </a:rPr>
                <a:t>Pemahaman Kaidah Berkehidupan Bermasyarakat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55304" name="Line 8"/>
            <p:cNvSpPr>
              <a:spLocks noChangeShapeType="1"/>
            </p:cNvSpPr>
            <p:nvPr/>
          </p:nvSpPr>
          <p:spPr bwMode="auto">
            <a:xfrm flipH="1" flipV="1">
              <a:off x="3298" y="2905"/>
              <a:ext cx="428" cy="45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5257800" y="3657600"/>
            <a:ext cx="2147888" cy="488950"/>
            <a:chOff x="3668" y="2352"/>
            <a:chExt cx="1353" cy="308"/>
          </a:xfrm>
        </p:grpSpPr>
        <p:sp>
          <p:nvSpPr>
            <p:cNvPr id="55306" name="Rectangle 10"/>
            <p:cNvSpPr>
              <a:spLocks noChangeArrowheads="1"/>
            </p:cNvSpPr>
            <p:nvPr/>
          </p:nvSpPr>
          <p:spPr bwMode="auto">
            <a:xfrm>
              <a:off x="4080" y="2352"/>
              <a:ext cx="941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FF0000"/>
                  </a:solidFill>
                  <a:latin typeface="Times New Roman" pitchFamily="18" charset="0"/>
                </a:rPr>
                <a:t>Kemampuan Berkarya</a:t>
              </a:r>
              <a:endParaRPr lang="en-US" sz="16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5307" name="Line 11"/>
            <p:cNvSpPr>
              <a:spLocks noChangeShapeType="1"/>
            </p:cNvSpPr>
            <p:nvPr/>
          </p:nvSpPr>
          <p:spPr bwMode="auto">
            <a:xfrm flipH="1">
              <a:off x="3668" y="2534"/>
              <a:ext cx="37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990600" y="3640138"/>
            <a:ext cx="2047875" cy="733425"/>
            <a:chOff x="720" y="2341"/>
            <a:chExt cx="1290" cy="462"/>
          </a:xfrm>
        </p:grpSpPr>
        <p:sp>
          <p:nvSpPr>
            <p:cNvPr id="55309" name="Rectangle 13"/>
            <p:cNvSpPr>
              <a:spLocks noChangeArrowheads="1"/>
            </p:cNvSpPr>
            <p:nvPr/>
          </p:nvSpPr>
          <p:spPr bwMode="auto">
            <a:xfrm>
              <a:off x="720" y="2341"/>
              <a:ext cx="825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 eaLnBrk="0" hangingPunct="0"/>
              <a:r>
                <a:rPr lang="en-US" sz="1600" b="1">
                  <a:solidFill>
                    <a:srgbClr val="FF0000"/>
                  </a:solidFill>
                  <a:latin typeface="Times New Roman" pitchFamily="18" charset="0"/>
                </a:rPr>
                <a:t>Penguasaan Ilmu dan Ketrampilan</a:t>
              </a:r>
            </a:p>
          </p:txBody>
        </p:sp>
        <p:sp>
          <p:nvSpPr>
            <p:cNvPr id="55310" name="Line 14"/>
            <p:cNvSpPr>
              <a:spLocks noChangeShapeType="1"/>
            </p:cNvSpPr>
            <p:nvPr/>
          </p:nvSpPr>
          <p:spPr bwMode="auto">
            <a:xfrm>
              <a:off x="1603" y="2533"/>
              <a:ext cx="407" cy="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3078163" y="2133600"/>
            <a:ext cx="2414587" cy="838200"/>
            <a:chOff x="2035" y="1237"/>
            <a:chExt cx="1521" cy="528"/>
          </a:xfrm>
        </p:grpSpPr>
        <p:sp>
          <p:nvSpPr>
            <p:cNvPr id="55312" name="Rectangle 16"/>
            <p:cNvSpPr>
              <a:spLocks noChangeArrowheads="1"/>
            </p:cNvSpPr>
            <p:nvPr/>
          </p:nvSpPr>
          <p:spPr bwMode="auto">
            <a:xfrm>
              <a:off x="2035" y="1237"/>
              <a:ext cx="15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000000"/>
                  </a:solidFill>
                  <a:latin typeface="Times New Roman" pitchFamily="18" charset="0"/>
                </a:rPr>
                <a:t>Landasan Kepribadian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5313" name="Line 17"/>
            <p:cNvSpPr>
              <a:spLocks noChangeShapeType="1"/>
            </p:cNvSpPr>
            <p:nvPr/>
          </p:nvSpPr>
          <p:spPr bwMode="auto">
            <a:xfrm>
              <a:off x="2755" y="1429"/>
              <a:ext cx="0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7086600" y="5867400"/>
            <a:ext cx="1358900" cy="366713"/>
            <a:chOff x="4464" y="3696"/>
            <a:chExt cx="856" cy="231"/>
          </a:xfrm>
        </p:grpSpPr>
        <p:sp>
          <p:nvSpPr>
            <p:cNvPr id="55316" name="Text Box 20"/>
            <p:cNvSpPr txBox="1">
              <a:spLocks noChangeArrowheads="1"/>
            </p:cNvSpPr>
            <p:nvPr/>
          </p:nvSpPr>
          <p:spPr bwMode="auto">
            <a:xfrm>
              <a:off x="4560" y="3696"/>
              <a:ext cx="7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Times New Roman" pitchFamily="18" charset="0"/>
                </a:rPr>
                <a:t>Hard Skill</a:t>
              </a:r>
            </a:p>
          </p:txBody>
        </p:sp>
        <p:sp>
          <p:nvSpPr>
            <p:cNvPr id="55317" name="Rectangle 21"/>
            <p:cNvSpPr>
              <a:spLocks noChangeArrowheads="1"/>
            </p:cNvSpPr>
            <p:nvPr/>
          </p:nvSpPr>
          <p:spPr bwMode="auto">
            <a:xfrm>
              <a:off x="4464" y="376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7086600" y="6137275"/>
            <a:ext cx="1689100" cy="366713"/>
            <a:chOff x="4464" y="3866"/>
            <a:chExt cx="1064" cy="231"/>
          </a:xfrm>
        </p:grpSpPr>
        <p:sp>
          <p:nvSpPr>
            <p:cNvPr id="55319" name="Rectangle 23"/>
            <p:cNvSpPr>
              <a:spLocks noChangeArrowheads="1"/>
            </p:cNvSpPr>
            <p:nvPr/>
          </p:nvSpPr>
          <p:spPr bwMode="auto">
            <a:xfrm>
              <a:off x="4464" y="393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5320" name="Text Box 24"/>
            <p:cNvSpPr txBox="1">
              <a:spLocks noChangeArrowheads="1"/>
            </p:cNvSpPr>
            <p:nvPr/>
          </p:nvSpPr>
          <p:spPr bwMode="auto">
            <a:xfrm>
              <a:off x="4560" y="3866"/>
              <a:ext cx="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Times New Roman" pitchFamily="18" charset="0"/>
                </a:rPr>
                <a:t>Soft/Life Skill</a:t>
              </a:r>
            </a:p>
          </p:txBody>
        </p:sp>
      </p:grpSp>
      <p:pic>
        <p:nvPicPr>
          <p:cNvPr id="55321" name="Picture 25" descr="PE0366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124200"/>
            <a:ext cx="1903413" cy="2097088"/>
          </a:xfrm>
          <a:prstGeom prst="rect">
            <a:avLst/>
          </a:prstGeom>
          <a:noFill/>
        </p:spPr>
      </p:pic>
      <p:grpSp>
        <p:nvGrpSpPr>
          <p:cNvPr id="26" name="Group 108"/>
          <p:cNvGrpSpPr>
            <a:grpSpLocks/>
          </p:cNvGrpSpPr>
          <p:nvPr/>
        </p:nvGrpSpPr>
        <p:grpSpPr bwMode="auto">
          <a:xfrm>
            <a:off x="1928794" y="928670"/>
            <a:ext cx="5357813" cy="642938"/>
            <a:chOff x="4308756" y="3310124"/>
            <a:chExt cx="1119752" cy="445288"/>
          </a:xfrm>
        </p:grpSpPr>
        <p:sp>
          <p:nvSpPr>
            <p:cNvPr id="27" name="Rounded Rectangle 26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4"/>
            <p:cNvSpPr/>
            <p:nvPr/>
          </p:nvSpPr>
          <p:spPr>
            <a:xfrm>
              <a:off x="4321695" y="3323318"/>
              <a:ext cx="1093873" cy="4189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dirty="0">
                  <a:latin typeface="+mj-lt"/>
                </a:rPr>
                <a:t>KOMPETENSI LULUSAN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9"/>
          <p:cNvGrpSpPr>
            <a:grpSpLocks/>
          </p:cNvGrpSpPr>
          <p:nvPr/>
        </p:nvGrpSpPr>
        <p:grpSpPr bwMode="auto">
          <a:xfrm>
            <a:off x="3154363" y="5445125"/>
            <a:ext cx="3346450" cy="879475"/>
            <a:chOff x="2083" y="3478"/>
            <a:chExt cx="2108" cy="554"/>
          </a:xfrm>
        </p:grpSpPr>
        <p:sp>
          <p:nvSpPr>
            <p:cNvPr id="147535" name="Rectangle 79"/>
            <p:cNvSpPr>
              <a:spLocks noChangeArrowheads="1"/>
            </p:cNvSpPr>
            <p:nvPr/>
          </p:nvSpPr>
          <p:spPr bwMode="auto">
            <a:xfrm>
              <a:off x="2083" y="3877"/>
              <a:ext cx="2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+mj-lt"/>
                </a:rPr>
                <a:t>Written Communications Skill</a:t>
              </a:r>
              <a:endParaRPr lang="en-US" dirty="0">
                <a:latin typeface="+mj-lt"/>
              </a:endParaRPr>
            </a:p>
          </p:txBody>
        </p:sp>
        <p:sp>
          <p:nvSpPr>
            <p:cNvPr id="147536" name="Line 80"/>
            <p:cNvSpPr>
              <a:spLocks noChangeShapeType="1"/>
            </p:cNvSpPr>
            <p:nvPr/>
          </p:nvSpPr>
          <p:spPr bwMode="auto">
            <a:xfrm flipV="1">
              <a:off x="2831" y="3478"/>
              <a:ext cx="1" cy="425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26" name="Group 110"/>
          <p:cNvGrpSpPr>
            <a:grpSpLocks/>
          </p:cNvGrpSpPr>
          <p:nvPr/>
        </p:nvGrpSpPr>
        <p:grpSpPr bwMode="auto">
          <a:xfrm>
            <a:off x="1020763" y="4691063"/>
            <a:ext cx="2365375" cy="1036637"/>
            <a:chOff x="739" y="3003"/>
            <a:chExt cx="1490" cy="653"/>
          </a:xfrm>
        </p:grpSpPr>
        <p:sp>
          <p:nvSpPr>
            <p:cNvPr id="147538" name="Rectangle 82"/>
            <p:cNvSpPr>
              <a:spLocks noChangeArrowheads="1"/>
            </p:cNvSpPr>
            <p:nvPr/>
          </p:nvSpPr>
          <p:spPr bwMode="auto">
            <a:xfrm>
              <a:off x="739" y="3348"/>
              <a:ext cx="120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+mj-lt"/>
                </a:rPr>
                <a:t>Ability to Work Independently</a:t>
              </a:r>
              <a:endParaRPr lang="en-US" dirty="0">
                <a:latin typeface="+mj-lt"/>
              </a:endParaRPr>
            </a:p>
          </p:txBody>
        </p:sp>
        <p:sp>
          <p:nvSpPr>
            <p:cNvPr id="147539" name="Line 83"/>
            <p:cNvSpPr>
              <a:spLocks noChangeShapeType="1"/>
            </p:cNvSpPr>
            <p:nvPr/>
          </p:nvSpPr>
          <p:spPr bwMode="auto">
            <a:xfrm flipV="1">
              <a:off x="1722" y="3003"/>
              <a:ext cx="507" cy="35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27" name="Group 107"/>
          <p:cNvGrpSpPr>
            <a:grpSpLocks/>
          </p:cNvGrpSpPr>
          <p:nvPr/>
        </p:nvGrpSpPr>
        <p:grpSpPr bwMode="auto">
          <a:xfrm>
            <a:off x="5026025" y="2497138"/>
            <a:ext cx="2289175" cy="881062"/>
            <a:chOff x="3262" y="1621"/>
            <a:chExt cx="1442" cy="555"/>
          </a:xfrm>
        </p:grpSpPr>
        <p:sp>
          <p:nvSpPr>
            <p:cNvPr id="147541" name="Rectangle 85"/>
            <p:cNvSpPr>
              <a:spLocks noChangeArrowheads="1"/>
            </p:cNvSpPr>
            <p:nvPr/>
          </p:nvSpPr>
          <p:spPr bwMode="auto">
            <a:xfrm>
              <a:off x="3715" y="1621"/>
              <a:ext cx="9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>
                  <a:latin typeface="+mj-lt"/>
                </a:rPr>
                <a:t>Ability to Work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>
                  <a:latin typeface="+mj-lt"/>
                </a:rPr>
                <a:t>in Team Settings</a:t>
              </a:r>
              <a:endParaRPr lang="en-US">
                <a:latin typeface="+mj-lt"/>
              </a:endParaRPr>
            </a:p>
          </p:txBody>
        </p:sp>
        <p:sp>
          <p:nvSpPr>
            <p:cNvPr id="147542" name="Line 86"/>
            <p:cNvSpPr>
              <a:spLocks noChangeShapeType="1"/>
            </p:cNvSpPr>
            <p:nvPr/>
          </p:nvSpPr>
          <p:spPr bwMode="auto">
            <a:xfrm flipH="1">
              <a:off x="3262" y="1932"/>
              <a:ext cx="379" cy="24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28" name="Group 108"/>
          <p:cNvGrpSpPr>
            <a:grpSpLocks/>
          </p:cNvGrpSpPr>
          <p:nvPr/>
        </p:nvGrpSpPr>
        <p:grpSpPr bwMode="auto">
          <a:xfrm>
            <a:off x="5083175" y="4535488"/>
            <a:ext cx="2262188" cy="877887"/>
            <a:chOff x="3298" y="2905"/>
            <a:chExt cx="1425" cy="553"/>
          </a:xfrm>
        </p:grpSpPr>
        <p:sp>
          <p:nvSpPr>
            <p:cNvPr id="147544" name="Rectangle 88"/>
            <p:cNvSpPr>
              <a:spLocks noChangeArrowheads="1"/>
            </p:cNvSpPr>
            <p:nvPr/>
          </p:nvSpPr>
          <p:spPr bwMode="auto">
            <a:xfrm>
              <a:off x="3778" y="3304"/>
              <a:ext cx="94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>
                  <a:latin typeface="+mj-lt"/>
                </a:rPr>
                <a:t>Analytical Skills</a:t>
              </a:r>
              <a:endParaRPr lang="en-US">
                <a:latin typeface="+mj-lt"/>
              </a:endParaRPr>
            </a:p>
          </p:txBody>
        </p:sp>
        <p:sp>
          <p:nvSpPr>
            <p:cNvPr id="147545" name="Line 89"/>
            <p:cNvSpPr>
              <a:spLocks noChangeShapeType="1"/>
            </p:cNvSpPr>
            <p:nvPr/>
          </p:nvSpPr>
          <p:spPr bwMode="auto">
            <a:xfrm flipH="1" flipV="1">
              <a:off x="3298" y="2905"/>
              <a:ext cx="428" cy="45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29" name="Group 105"/>
          <p:cNvGrpSpPr>
            <a:grpSpLocks/>
          </p:cNvGrpSpPr>
          <p:nvPr/>
        </p:nvGrpSpPr>
        <p:grpSpPr bwMode="auto">
          <a:xfrm>
            <a:off x="1782763" y="2649538"/>
            <a:ext cx="1943100" cy="809625"/>
            <a:chOff x="1219" y="1717"/>
            <a:chExt cx="1224" cy="510"/>
          </a:xfrm>
        </p:grpSpPr>
        <p:sp>
          <p:nvSpPr>
            <p:cNvPr id="147547" name="Rectangle 91"/>
            <p:cNvSpPr>
              <a:spLocks noChangeArrowheads="1"/>
            </p:cNvSpPr>
            <p:nvPr/>
          </p:nvSpPr>
          <p:spPr bwMode="auto">
            <a:xfrm>
              <a:off x="1219" y="1717"/>
              <a:ext cx="7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>
                  <a:latin typeface="+mj-lt"/>
                </a:rPr>
                <a:t>Logical Skills</a:t>
              </a:r>
              <a:endParaRPr lang="en-US">
                <a:latin typeface="+mj-lt"/>
              </a:endParaRPr>
            </a:p>
          </p:txBody>
        </p:sp>
        <p:sp>
          <p:nvSpPr>
            <p:cNvPr id="147548" name="Line 92"/>
            <p:cNvSpPr>
              <a:spLocks noChangeShapeType="1"/>
            </p:cNvSpPr>
            <p:nvPr/>
          </p:nvSpPr>
          <p:spPr bwMode="auto">
            <a:xfrm>
              <a:off x="1978" y="1877"/>
              <a:ext cx="465" cy="35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30" name="Group 104"/>
          <p:cNvGrpSpPr>
            <a:grpSpLocks/>
          </p:cNvGrpSpPr>
          <p:nvPr/>
        </p:nvGrpSpPr>
        <p:grpSpPr bwMode="auto">
          <a:xfrm>
            <a:off x="5643563" y="3657600"/>
            <a:ext cx="2857500" cy="615950"/>
            <a:chOff x="3668" y="2352"/>
            <a:chExt cx="1800" cy="388"/>
          </a:xfrm>
        </p:grpSpPr>
        <p:sp>
          <p:nvSpPr>
            <p:cNvPr id="147550" name="Rectangle 94"/>
            <p:cNvSpPr>
              <a:spLocks noChangeArrowheads="1"/>
            </p:cNvSpPr>
            <p:nvPr/>
          </p:nvSpPr>
          <p:spPr bwMode="auto">
            <a:xfrm>
              <a:off x="4208" y="2352"/>
              <a:ext cx="1260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0000"/>
                  </a:solidFill>
                  <a:latin typeface="+mj-lt"/>
                </a:rPr>
                <a:t>Knowledge       of Technology</a:t>
              </a:r>
              <a:endParaRPr lang="en-US" sz="20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6411" name="Line 95"/>
            <p:cNvSpPr>
              <a:spLocks noChangeShapeType="1"/>
            </p:cNvSpPr>
            <p:nvPr/>
          </p:nvSpPr>
          <p:spPr bwMode="auto">
            <a:xfrm flipH="1">
              <a:off x="3668" y="2534"/>
              <a:ext cx="37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103"/>
          <p:cNvGrpSpPr>
            <a:grpSpLocks/>
          </p:cNvGrpSpPr>
          <p:nvPr/>
        </p:nvGrpSpPr>
        <p:grpSpPr bwMode="auto">
          <a:xfrm>
            <a:off x="642938" y="3640138"/>
            <a:ext cx="2428875" cy="609600"/>
            <a:chOff x="589" y="2341"/>
            <a:chExt cx="1559" cy="384"/>
          </a:xfrm>
        </p:grpSpPr>
        <p:sp>
          <p:nvSpPr>
            <p:cNvPr id="147553" name="Rectangle 97"/>
            <p:cNvSpPr>
              <a:spLocks noChangeArrowheads="1"/>
            </p:cNvSpPr>
            <p:nvPr/>
          </p:nvSpPr>
          <p:spPr bwMode="auto">
            <a:xfrm>
              <a:off x="589" y="2341"/>
              <a:ext cx="109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Knowledge</a:t>
              </a:r>
              <a:br>
                <a:rPr lang="en-US" sz="2000" dirty="0">
                  <a:solidFill>
                    <a:srgbClr val="FF0000"/>
                  </a:solidFill>
                  <a:latin typeface="+mj-lt"/>
                </a:rPr>
              </a:br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of Field</a:t>
              </a:r>
            </a:p>
          </p:txBody>
        </p:sp>
        <p:sp>
          <p:nvSpPr>
            <p:cNvPr id="16409" name="Line 98"/>
            <p:cNvSpPr>
              <a:spLocks noChangeShapeType="1"/>
            </p:cNvSpPr>
            <p:nvPr/>
          </p:nvSpPr>
          <p:spPr bwMode="auto">
            <a:xfrm>
              <a:off x="1741" y="2533"/>
              <a:ext cx="407" cy="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7456" name="Group 106"/>
          <p:cNvGrpSpPr>
            <a:grpSpLocks/>
          </p:cNvGrpSpPr>
          <p:nvPr/>
        </p:nvGrpSpPr>
        <p:grpSpPr bwMode="auto">
          <a:xfrm>
            <a:off x="3078163" y="1887538"/>
            <a:ext cx="2922587" cy="838200"/>
            <a:chOff x="2035" y="1237"/>
            <a:chExt cx="1841" cy="528"/>
          </a:xfrm>
        </p:grpSpPr>
        <p:sp>
          <p:nvSpPr>
            <p:cNvPr id="147556" name="Rectangle 100"/>
            <p:cNvSpPr>
              <a:spLocks noChangeArrowheads="1"/>
            </p:cNvSpPr>
            <p:nvPr/>
          </p:nvSpPr>
          <p:spPr bwMode="auto">
            <a:xfrm>
              <a:off x="2035" y="1237"/>
              <a:ext cx="1841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+mj-lt"/>
                </a:rPr>
                <a:t>Oral Communications Skill</a:t>
              </a:r>
              <a:endParaRPr lang="en-US" dirty="0">
                <a:latin typeface="+mj-lt"/>
              </a:endParaRPr>
            </a:p>
          </p:txBody>
        </p:sp>
        <p:sp>
          <p:nvSpPr>
            <p:cNvPr id="147557" name="Line 101"/>
            <p:cNvSpPr>
              <a:spLocks noChangeShapeType="1"/>
            </p:cNvSpPr>
            <p:nvPr/>
          </p:nvSpPr>
          <p:spPr bwMode="auto">
            <a:xfrm>
              <a:off x="2755" y="1429"/>
              <a:ext cx="0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147457" name="Group 119"/>
          <p:cNvGrpSpPr>
            <a:grpSpLocks/>
          </p:cNvGrpSpPr>
          <p:nvPr/>
        </p:nvGrpSpPr>
        <p:grpSpPr bwMode="auto">
          <a:xfrm>
            <a:off x="6862763" y="6078538"/>
            <a:ext cx="1401762" cy="369887"/>
            <a:chOff x="4464" y="3696"/>
            <a:chExt cx="725" cy="233"/>
          </a:xfrm>
        </p:grpSpPr>
        <p:sp>
          <p:nvSpPr>
            <p:cNvPr id="147567" name="Text Box 111"/>
            <p:cNvSpPr txBox="1">
              <a:spLocks noChangeArrowheads="1"/>
            </p:cNvSpPr>
            <p:nvPr/>
          </p:nvSpPr>
          <p:spPr bwMode="auto">
            <a:xfrm>
              <a:off x="4560" y="3696"/>
              <a:ext cx="6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+mj-lt"/>
                </a:rPr>
                <a:t>Hard Skill</a:t>
              </a:r>
            </a:p>
          </p:txBody>
        </p:sp>
        <p:sp>
          <p:nvSpPr>
            <p:cNvPr id="147568" name="Rectangle 112"/>
            <p:cNvSpPr>
              <a:spLocks noChangeArrowheads="1"/>
            </p:cNvSpPr>
            <p:nvPr/>
          </p:nvSpPr>
          <p:spPr bwMode="auto">
            <a:xfrm>
              <a:off x="4464" y="376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147458" name="Group 118"/>
          <p:cNvGrpSpPr>
            <a:grpSpLocks/>
          </p:cNvGrpSpPr>
          <p:nvPr/>
        </p:nvGrpSpPr>
        <p:grpSpPr bwMode="auto">
          <a:xfrm>
            <a:off x="6862763" y="6348413"/>
            <a:ext cx="1817687" cy="369887"/>
            <a:chOff x="4464" y="3866"/>
            <a:chExt cx="940" cy="233"/>
          </a:xfrm>
        </p:grpSpPr>
        <p:sp>
          <p:nvSpPr>
            <p:cNvPr id="147569" name="Rectangle 113"/>
            <p:cNvSpPr>
              <a:spLocks noChangeArrowheads="1"/>
            </p:cNvSpPr>
            <p:nvPr/>
          </p:nvSpPr>
          <p:spPr bwMode="auto">
            <a:xfrm>
              <a:off x="4464" y="393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147573" name="Text Box 117"/>
            <p:cNvSpPr txBox="1">
              <a:spLocks noChangeArrowheads="1"/>
            </p:cNvSpPr>
            <p:nvPr/>
          </p:nvSpPr>
          <p:spPr bwMode="auto">
            <a:xfrm>
              <a:off x="4560" y="3866"/>
              <a:ext cx="84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latin typeface="+mj-lt"/>
                </a:rPr>
                <a:t>Soft/Life Skill</a:t>
              </a:r>
            </a:p>
          </p:txBody>
        </p:sp>
      </p:grpSp>
      <p:grpSp>
        <p:nvGrpSpPr>
          <p:cNvPr id="16397" name="Group 108"/>
          <p:cNvGrpSpPr>
            <a:grpSpLocks/>
          </p:cNvGrpSpPr>
          <p:nvPr/>
        </p:nvGrpSpPr>
        <p:grpSpPr bwMode="auto">
          <a:xfrm>
            <a:off x="1857375" y="857250"/>
            <a:ext cx="5357813" cy="642938"/>
            <a:chOff x="4308756" y="3310124"/>
            <a:chExt cx="1119752" cy="445288"/>
          </a:xfrm>
        </p:grpSpPr>
        <p:sp>
          <p:nvSpPr>
            <p:cNvPr id="110" name="Rounded Rectangle 109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1" name="Rounded Rectangle 4"/>
            <p:cNvSpPr/>
            <p:nvPr/>
          </p:nvSpPr>
          <p:spPr>
            <a:xfrm>
              <a:off x="4321695" y="3323318"/>
              <a:ext cx="1093873" cy="4189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dirty="0">
                  <a:latin typeface="+mj-lt"/>
                </a:rPr>
                <a:t>KOMPETENSI LULUSAN</a:t>
              </a:r>
            </a:p>
          </p:txBody>
        </p:sp>
      </p:grpSp>
      <p:pic>
        <p:nvPicPr>
          <p:cNvPr id="109" name="Picture 35" descr="j01496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971800"/>
            <a:ext cx="1535113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4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00063" y="1411288"/>
            <a:ext cx="8286750" cy="44465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1FFC1"/>
            </a:extrusionClr>
          </a:sp3d>
        </p:spPr>
        <p:txBody>
          <a:bodyPr>
            <a:spAutoFit/>
            <a:flatTx/>
          </a:bodyPr>
          <a:lstStyle/>
          <a:p>
            <a:pPr marL="341313" indent="-341313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FFB74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1313" indent="-341313" fontAlgn="auto">
              <a:spcBef>
                <a:spcPct val="2000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Di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dunia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kerja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saat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ini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cenderung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menuntut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kemampuan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lebih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dari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sekedar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kemampuan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bidang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keilmuannya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(</a:t>
            </a: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hard skill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),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yaitu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memerlukan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kemampuan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interpersonal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intrapersonal (</a:t>
            </a: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soft skill/</a:t>
            </a:r>
            <a:r>
              <a:rPr lang="en-US" sz="28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afektif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). </a:t>
            </a:r>
          </a:p>
          <a:p>
            <a:pPr marL="341313" indent="-341313" fontAlgn="auto">
              <a:spcBef>
                <a:spcPct val="2000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Sehingga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bukan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hanya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mengubah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orientasi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kurikulum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tapi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menitik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beratkan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pada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inovasi</a:t>
            </a: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pembelajaran</a:t>
            </a: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agar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bisa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menjawab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kebutuhan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stake holders.</a:t>
            </a:r>
          </a:p>
          <a:p>
            <a:pPr marL="341313" indent="-3413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00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676400" cy="6858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1676400" y="381000"/>
            <a:ext cx="7467600" cy="1066800"/>
          </a:xfrm>
          <a:prstGeom prst="rect">
            <a:avLst/>
          </a:prstGeom>
          <a:solidFill>
            <a:srgbClr val="FF66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462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23 Atribut </a:t>
            </a:r>
            <a:r>
              <a:rPr lang="en-US" sz="3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soft skills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yang dominan dibutuhkan di lapangan kerja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885950" y="1847850"/>
            <a:ext cx="33528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Inisiatif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>
                <a:solidFill>
                  <a:srgbClr val="CC0000"/>
                </a:solidFill>
              </a:rPr>
              <a:t>Etika/ integritas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Berfikir kritis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Kemauan belajar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Komitmen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Motivasi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Bersemangat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Dapat diandalkan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Komunikasi lisan</a:t>
            </a:r>
          </a:p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en-US" b="1"/>
              <a:t>Kreatif.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5314950" y="1843088"/>
            <a:ext cx="3505200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Kemampuan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analitis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mengatasi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stress</a:t>
            </a: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Menejemen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diri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Menyelesaikan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persoalan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meringkas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Berkooperasi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Fleksibel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dalam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tim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Mandiri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Mendengarkan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Tangguh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Berargumen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logis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fontAlgn="auto">
              <a:spcBef>
                <a:spcPct val="25000"/>
              </a:spcBef>
              <a:spcAft>
                <a:spcPts val="0"/>
              </a:spcAft>
              <a:buFontTx/>
              <a:buAutoNum type="arabicPeriod" startAt="11"/>
              <a:defRPr/>
            </a:pP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Menejemen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waktu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pic>
        <p:nvPicPr>
          <p:cNvPr id="118790" name="Picture 6" descr="Lessons from the Top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7150" y="381000"/>
            <a:ext cx="1558925" cy="2133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9050" y="260985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cs typeface="Arial" pitchFamily="34" charset="0"/>
              </a:rPr>
              <a:t>Neff and Citrin            1999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/>
      <p:bldP spid="1187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ircular Arrow 40"/>
          <p:cNvSpPr/>
          <p:nvPr/>
        </p:nvSpPr>
        <p:spPr>
          <a:xfrm>
            <a:off x="1386348" y="275304"/>
            <a:ext cx="6341808" cy="6280356"/>
          </a:xfrm>
          <a:prstGeom prst="circularArrow">
            <a:avLst>
              <a:gd name="adj1" fmla="val 4578"/>
              <a:gd name="adj2" fmla="val 330680"/>
              <a:gd name="adj3" fmla="val 10460528"/>
              <a:gd name="adj4" fmla="val 11101571"/>
              <a:gd name="adj5" fmla="val 5757"/>
            </a:avLst>
          </a:prstGeom>
          <a:solidFill>
            <a:srgbClr val="E2AC00"/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3"/>
          <p:cNvGrpSpPr/>
          <p:nvPr/>
        </p:nvGrpSpPr>
        <p:grpSpPr>
          <a:xfrm>
            <a:off x="2057400" y="3505200"/>
            <a:ext cx="2441600" cy="2441600"/>
            <a:chOff x="1616811" y="2875788"/>
            <a:chExt cx="2441600" cy="24416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Pie 4"/>
            <p:cNvSpPr/>
            <p:nvPr/>
          </p:nvSpPr>
          <p:spPr>
            <a:xfrm rot="16200000">
              <a:off x="1616811" y="2875788"/>
              <a:ext cx="2441600" cy="2441600"/>
            </a:xfrm>
            <a:prstGeom prst="pieWedg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2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Pie 4"/>
            <p:cNvSpPr/>
            <p:nvPr/>
          </p:nvSpPr>
          <p:spPr>
            <a:xfrm rot="21600000">
              <a:off x="2331937" y="2875788"/>
              <a:ext cx="1726474" cy="172647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b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Extra-Kurikuler</a:t>
              </a:r>
              <a:endParaRPr lang="en-US" sz="2000" kern="12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6"/>
          <p:cNvGrpSpPr/>
          <p:nvPr/>
        </p:nvGrpSpPr>
        <p:grpSpPr>
          <a:xfrm>
            <a:off x="2074011" y="931011"/>
            <a:ext cx="2441600" cy="2441600"/>
            <a:chOff x="1616811" y="321411"/>
            <a:chExt cx="2441600" cy="24416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Pie 13"/>
            <p:cNvSpPr/>
            <p:nvPr/>
          </p:nvSpPr>
          <p:spPr>
            <a:xfrm>
              <a:off x="1616811" y="321411"/>
              <a:ext cx="2441600" cy="2441600"/>
            </a:xfrm>
            <a:prstGeom prst="pieWedg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Pie 4"/>
            <p:cNvSpPr/>
            <p:nvPr/>
          </p:nvSpPr>
          <p:spPr>
            <a:xfrm>
              <a:off x="2331941" y="1036537"/>
              <a:ext cx="1726470" cy="172647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170688" rIns="0" bIns="170688" numCol="1" spcCol="1270" anchor="t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Non-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Kurikuler</a:t>
              </a:r>
              <a:endParaRPr lang="en-US" sz="2000" b="1" kern="12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7"/>
          <p:cNvGrpSpPr/>
          <p:nvPr/>
        </p:nvGrpSpPr>
        <p:grpSpPr>
          <a:xfrm>
            <a:off x="4628388" y="931011"/>
            <a:ext cx="2441600" cy="2441600"/>
            <a:chOff x="4171188" y="321411"/>
            <a:chExt cx="2441600" cy="24416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Pie 11"/>
            <p:cNvSpPr/>
            <p:nvPr/>
          </p:nvSpPr>
          <p:spPr>
            <a:xfrm rot="5400000">
              <a:off x="4171188" y="321411"/>
              <a:ext cx="2441600" cy="2441600"/>
            </a:xfrm>
            <a:prstGeom prst="pieWedg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2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Pie 6"/>
            <p:cNvSpPr/>
            <p:nvPr/>
          </p:nvSpPr>
          <p:spPr>
            <a:xfrm>
              <a:off x="4171188" y="1036541"/>
              <a:ext cx="1726474" cy="172647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t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Ko-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Kurikuler</a:t>
              </a:r>
              <a:endParaRPr lang="en-US" sz="2000" b="1" kern="12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628388" y="3485388"/>
            <a:ext cx="2441600" cy="2441600"/>
            <a:chOff x="4171188" y="2875788"/>
            <a:chExt cx="2441600" cy="24416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0" name="Pie 9"/>
            <p:cNvSpPr/>
            <p:nvPr/>
          </p:nvSpPr>
          <p:spPr>
            <a:xfrm rot="10800000">
              <a:off x="4171188" y="2875788"/>
              <a:ext cx="2441600" cy="2441600"/>
            </a:xfrm>
            <a:prstGeom prst="pieWedg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121013"/>
                <a:satOff val="-3893"/>
                <a:lumOff val="915"/>
                <a:alphaOff val="0"/>
              </a:schemeClr>
            </a:fillRef>
            <a:effectRef idx="2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ie 8"/>
            <p:cNvSpPr/>
            <p:nvPr/>
          </p:nvSpPr>
          <p:spPr>
            <a:xfrm rot="21600000">
              <a:off x="4171188" y="2875788"/>
              <a:ext cx="1726470" cy="172647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b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smtClean="0">
                  <a:latin typeface="Arial" pitchFamily="34" charset="0"/>
                  <a:cs typeface="Arial" pitchFamily="34" charset="0"/>
                </a:rPr>
                <a:t>Intra-Kurikuler</a:t>
              </a:r>
              <a:endParaRPr lang="en-US" sz="2000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Chevron 41"/>
          <p:cNvSpPr/>
          <p:nvPr/>
        </p:nvSpPr>
        <p:spPr>
          <a:xfrm rot="15461247">
            <a:off x="1582866" y="3649637"/>
            <a:ext cx="349002" cy="341166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Chevron 42"/>
          <p:cNvSpPr/>
          <p:nvPr/>
        </p:nvSpPr>
        <p:spPr>
          <a:xfrm rot="17112767">
            <a:off x="7177475" y="3607204"/>
            <a:ext cx="397818" cy="33051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Chevron 43"/>
          <p:cNvSpPr/>
          <p:nvPr/>
        </p:nvSpPr>
        <p:spPr>
          <a:xfrm rot="20400179">
            <a:off x="3476581" y="599289"/>
            <a:ext cx="494527" cy="309402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Chevron 44"/>
          <p:cNvSpPr/>
          <p:nvPr/>
        </p:nvSpPr>
        <p:spPr>
          <a:xfrm rot="12672247">
            <a:off x="5255646" y="604613"/>
            <a:ext cx="384334" cy="308762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29"/>
          <p:cNvGrpSpPr/>
          <p:nvPr/>
        </p:nvGrpSpPr>
        <p:grpSpPr>
          <a:xfrm>
            <a:off x="3657600" y="184356"/>
            <a:ext cx="1875504" cy="787469"/>
            <a:chOff x="4219304" y="1015762"/>
            <a:chExt cx="1875504" cy="1270138"/>
          </a:xfrm>
          <a:scene3d>
            <a:camera prst="orthographicFront"/>
            <a:lightRig rig="chilly" dir="t"/>
          </a:scene3d>
        </p:grpSpPr>
        <p:sp>
          <p:nvSpPr>
            <p:cNvPr id="31" name="Rectangle 30"/>
            <p:cNvSpPr/>
            <p:nvPr/>
          </p:nvSpPr>
          <p:spPr>
            <a:xfrm>
              <a:off x="4219304" y="1015762"/>
              <a:ext cx="1875504" cy="1270138"/>
            </a:xfrm>
            <a:prstGeom prst="rect">
              <a:avLst/>
            </a:prstGeom>
            <a:solidFill>
              <a:srgbClr val="92D050"/>
            </a:solidFill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5">
                <a:tint val="40000"/>
                <a:alpha val="90000"/>
                <a:hueOff val="-7160321"/>
                <a:satOff val="32169"/>
                <a:lumOff val="2211"/>
                <a:alphaOff val="0"/>
              </a:schemeClr>
            </a:lnRef>
            <a:fillRef idx="1">
              <a:schemeClr val="accent5">
                <a:tint val="40000"/>
                <a:alpha val="90000"/>
                <a:hueOff val="-7160321"/>
                <a:satOff val="32169"/>
                <a:lumOff val="2211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7160321"/>
                <a:satOff val="32169"/>
                <a:lumOff val="2211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4295504" y="1087126"/>
              <a:ext cx="1799304" cy="1106152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smtClean="0">
                  <a:latin typeface="Arial" pitchFamily="34" charset="0"/>
                  <a:cs typeface="Arial" pitchFamily="34" charset="0"/>
                </a:rPr>
                <a:t>DI LUAR KAMPUS</a:t>
              </a:r>
              <a:endParaRPr lang="en-US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Up Arrow 36"/>
          <p:cNvSpPr/>
          <p:nvPr/>
        </p:nvSpPr>
        <p:spPr>
          <a:xfrm>
            <a:off x="4281948" y="870156"/>
            <a:ext cx="609600" cy="1905000"/>
          </a:xfrm>
          <a:prstGeom prst="upArrow">
            <a:avLst/>
          </a:prstGeom>
          <a:solidFill>
            <a:srgbClr val="FFE389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/>
            <a:bevelB w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Chevron 45"/>
          <p:cNvSpPr/>
          <p:nvPr/>
        </p:nvSpPr>
        <p:spPr>
          <a:xfrm rot="10128111">
            <a:off x="5274127" y="5875720"/>
            <a:ext cx="397818" cy="33051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Chevron 46"/>
          <p:cNvSpPr/>
          <p:nvPr/>
        </p:nvSpPr>
        <p:spPr>
          <a:xfrm rot="994247">
            <a:off x="3449512" y="5902518"/>
            <a:ext cx="397818" cy="33051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26"/>
          <p:cNvGrpSpPr/>
          <p:nvPr/>
        </p:nvGrpSpPr>
        <p:grpSpPr>
          <a:xfrm>
            <a:off x="3599353" y="5941140"/>
            <a:ext cx="1904255" cy="779208"/>
            <a:chOff x="1016793" y="1015762"/>
            <a:chExt cx="1904255" cy="1270138"/>
          </a:xfrm>
          <a:scene3d>
            <a:camera prst="orthographicFront"/>
            <a:lightRig rig="chilly" dir="t"/>
          </a:scene3d>
        </p:grpSpPr>
        <p:sp>
          <p:nvSpPr>
            <p:cNvPr id="28" name="Rectangle 27"/>
            <p:cNvSpPr/>
            <p:nvPr/>
          </p:nvSpPr>
          <p:spPr>
            <a:xfrm>
              <a:off x="1016793" y="1015762"/>
              <a:ext cx="1904255" cy="127013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75040" y="1015762"/>
              <a:ext cx="1846008" cy="1270138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smtClean="0">
                  <a:latin typeface="Arial" pitchFamily="34" charset="0"/>
                  <a:cs typeface="Arial" pitchFamily="34" charset="0"/>
                </a:rPr>
                <a:t>DI DALAM KAMPUS</a:t>
              </a:r>
              <a:endParaRPr lang="en-US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Up Arrow 39"/>
          <p:cNvSpPr/>
          <p:nvPr/>
        </p:nvSpPr>
        <p:spPr>
          <a:xfrm rot="10800000">
            <a:off x="4281948" y="4114800"/>
            <a:ext cx="609600" cy="1905000"/>
          </a:xfrm>
          <a:prstGeom prst="upArrow">
            <a:avLst/>
          </a:prstGeom>
          <a:solidFill>
            <a:srgbClr val="FFE389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/>
            <a:bevelB w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Chevron 47"/>
          <p:cNvSpPr/>
          <p:nvPr/>
        </p:nvSpPr>
        <p:spPr>
          <a:xfrm rot="4879400">
            <a:off x="7151519" y="2828329"/>
            <a:ext cx="397818" cy="33051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Chevron 48"/>
          <p:cNvSpPr/>
          <p:nvPr/>
        </p:nvSpPr>
        <p:spPr>
          <a:xfrm rot="6071665">
            <a:off x="1602019" y="2807937"/>
            <a:ext cx="397818" cy="33051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5545" y="2971800"/>
            <a:ext cx="1904255" cy="838200"/>
            <a:chOff x="1016793" y="2285900"/>
            <a:chExt cx="1904255" cy="1270138"/>
          </a:xfrm>
          <a:scene3d>
            <a:camera prst="orthographicFront"/>
            <a:lightRig rig="chilly" dir="t"/>
          </a:scene3d>
        </p:grpSpPr>
        <p:sp>
          <p:nvSpPr>
            <p:cNvPr id="18" name="Rectangle 17"/>
            <p:cNvSpPr/>
            <p:nvPr/>
          </p:nvSpPr>
          <p:spPr>
            <a:xfrm>
              <a:off x="1016793" y="2285900"/>
              <a:ext cx="1904255" cy="1270138"/>
            </a:xfrm>
            <a:prstGeom prst="rect">
              <a:avLst/>
            </a:prstGeom>
            <a:solidFill>
              <a:schemeClr val="accent5">
                <a:tint val="40000"/>
                <a:hueOff val="-3580161"/>
                <a:satOff val="16084"/>
                <a:lumOff val="1106"/>
              </a:schemeClr>
            </a:solidFill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5">
                <a:tint val="40000"/>
                <a:alpha val="90000"/>
                <a:hueOff val="-3580161"/>
                <a:satOff val="16084"/>
                <a:lumOff val="1106"/>
                <a:alphaOff val="0"/>
              </a:schemeClr>
            </a:lnRef>
            <a:fillRef idx="1">
              <a:schemeClr val="accent5">
                <a:tint val="40000"/>
                <a:alpha val="90000"/>
                <a:hueOff val="-3580161"/>
                <a:satOff val="16084"/>
                <a:lumOff val="1106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3580161"/>
                <a:satOff val="16084"/>
                <a:lumOff val="110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1092248" y="2285900"/>
              <a:ext cx="1828800" cy="1270138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142240" bIns="14224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smtClean="0">
                  <a:latin typeface="Arial" pitchFamily="34" charset="0"/>
                  <a:cs typeface="Arial" pitchFamily="34" charset="0"/>
                </a:rPr>
                <a:t>DI LUAR BIDANG ILMU</a:t>
              </a:r>
              <a:endParaRPr lang="en-US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Up Arrow 37"/>
          <p:cNvSpPr/>
          <p:nvPr/>
        </p:nvSpPr>
        <p:spPr>
          <a:xfrm rot="16200000">
            <a:off x="2697726" y="2547786"/>
            <a:ext cx="609600" cy="1737852"/>
          </a:xfrm>
          <a:prstGeom prst="upArrow">
            <a:avLst/>
          </a:prstGeom>
          <a:solidFill>
            <a:srgbClr val="FFE389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/>
            <a:bevelB w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23"/>
          <p:cNvGrpSpPr/>
          <p:nvPr/>
        </p:nvGrpSpPr>
        <p:grpSpPr>
          <a:xfrm>
            <a:off x="6934945" y="2971800"/>
            <a:ext cx="1904255" cy="838200"/>
            <a:chOff x="4190553" y="2285900"/>
            <a:chExt cx="1904255" cy="1270138"/>
          </a:xfrm>
          <a:scene3d>
            <a:camera prst="orthographicFront"/>
            <a:lightRig rig="chilly" dir="t"/>
          </a:scene3d>
        </p:grpSpPr>
        <p:sp>
          <p:nvSpPr>
            <p:cNvPr id="25" name="Rectangle 24"/>
            <p:cNvSpPr/>
            <p:nvPr/>
          </p:nvSpPr>
          <p:spPr>
            <a:xfrm>
              <a:off x="4190553" y="2285900"/>
              <a:ext cx="1904255" cy="1270138"/>
            </a:xfrm>
            <a:prstGeom prst="rect">
              <a:avLst/>
            </a:prstGeom>
            <a:solidFill>
              <a:schemeClr val="accent5">
                <a:tint val="40000"/>
                <a:hueOff val="-10740482"/>
                <a:satOff val="48253"/>
                <a:lumOff val="3317"/>
              </a:schemeClr>
            </a:solidFill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lnRef>
            <a:fill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4495234" y="2285900"/>
              <a:ext cx="1599574" cy="1270138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142240" bIns="142240" numCol="1" spcCol="1270" anchor="ctr" anchorCtr="0">
              <a:noAutofit/>
            </a:bodyPr>
            <a:lstStyle/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smtClean="0">
                  <a:latin typeface="Arial" pitchFamily="34" charset="0"/>
                  <a:cs typeface="Arial" pitchFamily="34" charset="0"/>
                </a:rPr>
                <a:t>DI DALAM BIDANG ILMU</a:t>
              </a:r>
              <a:endParaRPr lang="en-US" kern="12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Up Arrow 38"/>
          <p:cNvSpPr/>
          <p:nvPr/>
        </p:nvSpPr>
        <p:spPr>
          <a:xfrm rot="5400000">
            <a:off x="5828070" y="2551470"/>
            <a:ext cx="609600" cy="1755060"/>
          </a:xfrm>
          <a:prstGeom prst="upArrow">
            <a:avLst/>
          </a:prstGeom>
          <a:solidFill>
            <a:srgbClr val="FFE389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/>
            <a:bevelB w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707904" y="2564904"/>
            <a:ext cx="1728192" cy="1656184"/>
          </a:xfrm>
          <a:prstGeom prst="ellipse">
            <a:avLst/>
          </a:prstGeom>
          <a:solidFill>
            <a:srgbClr val="D6A300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  <a:bevelB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SOFT SKILLS</a:t>
            </a:r>
            <a:endParaRPr lang="en-US" sz="20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71538" y="2697774"/>
            <a:ext cx="6786610" cy="2571768"/>
          </a:xfrm>
          <a:prstGeom prst="roundRect">
            <a:avLst>
              <a:gd name="adj" fmla="val 12866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1143000" y="1428750"/>
            <a:ext cx="6769100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 normalizeH="1">
                <a:ln w="9525">
                  <a:noFill/>
                  <a:round/>
                  <a:headEnd/>
                  <a:tailEnd/>
                </a:ln>
                <a:solidFill>
                  <a:srgbClr val="83BCC1"/>
                </a:solidFill>
                <a:effectLst>
                  <a:outerShdw dist="35921" dir="2700000" algn="ctr" rotWithShape="0">
                    <a:schemeClr val="tx2">
                      <a:alpha val="79999"/>
                    </a:schemeClr>
                  </a:outerShdw>
                </a:effectLst>
                <a:latin typeface="Arial Black"/>
              </a:rPr>
              <a:t>FAKTOR YANG MEMBERI KONTRIBUSI</a:t>
            </a:r>
          </a:p>
          <a:p>
            <a:pPr algn="ctr"/>
            <a:r>
              <a:rPr lang="de-DE" sz="3600" kern="10" normalizeH="1">
                <a:ln w="9525">
                  <a:noFill/>
                  <a:round/>
                  <a:headEnd/>
                  <a:tailEnd/>
                </a:ln>
                <a:solidFill>
                  <a:srgbClr val="83BCC1"/>
                </a:solidFill>
                <a:effectLst>
                  <a:outerShdw dist="35921" dir="2700000" algn="ctr" rotWithShape="0">
                    <a:schemeClr val="tx2">
                      <a:alpha val="79999"/>
                    </a:schemeClr>
                  </a:outerShdw>
                </a:effectLst>
                <a:latin typeface="Arial Black"/>
              </a:rPr>
              <a:t>KEBERHASILAN DALAM DUNIA KERJA</a:t>
            </a:r>
            <a:endParaRPr lang="en-US" sz="3600" kern="10" normalizeH="1">
              <a:ln w="9525">
                <a:noFill/>
                <a:round/>
                <a:headEnd/>
                <a:tailEnd/>
              </a:ln>
              <a:solidFill>
                <a:srgbClr val="83BCC1"/>
              </a:solidFill>
              <a:effectLst>
                <a:outerShdw dist="35921" dir="2700000" algn="ctr" rotWithShape="0">
                  <a:schemeClr val="tx2">
                    <a:alpha val="79999"/>
                  </a:schemeClr>
                </a:outerShdw>
              </a:effectLst>
              <a:latin typeface="Arial Black"/>
            </a:endParaRP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3492500" y="2979738"/>
            <a:ext cx="3671888" cy="376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26064"/>
                </a:solidFill>
                <a:effectLst>
                  <a:outerShdw dist="35921" dir="2700000" algn="ctr" rotWithShape="0">
                    <a:schemeClr val="tx1">
                      <a:alpha val="79999"/>
                    </a:schemeClr>
                  </a:outerShdw>
                </a:effectLst>
                <a:latin typeface="Arial Black"/>
              </a:rPr>
              <a:t>SOFT SKILL (40%)</a:t>
            </a: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1682750" y="4108450"/>
            <a:ext cx="5497513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26064"/>
                </a:solidFill>
                <a:effectLst>
                  <a:outerShdw dist="45791" dir="3378596" algn="ctr" rotWithShape="0">
                    <a:schemeClr val="tx2">
                      <a:alpha val="79999"/>
                    </a:schemeClr>
                  </a:outerShdw>
                </a:effectLst>
                <a:latin typeface="Arial Black"/>
              </a:rPr>
              <a:t>KEAHLIAN BIDANGNYA (20%)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3154363" y="3516313"/>
            <a:ext cx="401002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26064"/>
                </a:solidFill>
                <a:effectLst>
                  <a:outerShdw dist="35921" dir="2700000" algn="ctr" rotWithShape="0">
                    <a:schemeClr val="tx2">
                      <a:alpha val="79999"/>
                    </a:schemeClr>
                  </a:outerShdw>
                </a:effectLst>
                <a:latin typeface="Arial Black"/>
              </a:rPr>
              <a:t>NET WORKING (30%)</a:t>
            </a:r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4092575" y="4665663"/>
            <a:ext cx="3143250" cy="346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26064"/>
                </a:solidFill>
                <a:effectLst>
                  <a:outerShdw dist="45791" dir="3378596" algn="ctr" rotWithShape="0">
                    <a:schemeClr val="tx2">
                      <a:alpha val="79999"/>
                    </a:schemeClr>
                  </a:outerShdw>
                </a:effectLst>
                <a:latin typeface="Arial Black"/>
              </a:rPr>
              <a:t>FINASIAL (10%)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00313" y="5357813"/>
            <a:ext cx="5357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Source : Mitsubishi Research Institute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RELEVANSI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5286282" y="3924283"/>
            <a:ext cx="345214" cy="534342"/>
            <a:chOff x="4314068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1" name="Right Arrow 30"/>
            <p:cNvSpPr/>
            <p:nvPr/>
          </p:nvSpPr>
          <p:spPr>
            <a:xfrm rot="1800000">
              <a:off x="4314068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ight Arrow 14"/>
            <p:cNvSpPr/>
            <p:nvPr/>
          </p:nvSpPr>
          <p:spPr>
            <a:xfrm rot="1800000">
              <a:off x="4320156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475264" y="3930024"/>
            <a:ext cx="1625932" cy="1571593"/>
            <a:chOff x="4624891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9" name="Oval 28"/>
            <p:cNvSpPr/>
            <p:nvPr/>
          </p:nvSpPr>
          <p:spPr>
            <a:xfrm>
              <a:off x="4624891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16"/>
            <p:cNvSpPr/>
            <p:nvPr/>
          </p:nvSpPr>
          <p:spPr>
            <a:xfrm>
              <a:off x="4721874" y="3209383"/>
              <a:ext cx="1267218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SIAPA </a:t>
              </a:r>
              <a:r>
                <a:rPr lang="en-US" sz="1400" dirty="0">
                  <a:latin typeface="+mj-lt"/>
                </a:rPr>
                <a:t>            </a:t>
              </a: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(DOSEN          DAN  MAHASISWA)</a:t>
              </a:r>
            </a:p>
          </p:txBody>
        </p:sp>
      </p:grpSp>
      <p:sp>
        <p:nvSpPr>
          <p:cNvPr id="20490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/>
          <p:cNvSpPr/>
          <p:nvPr/>
        </p:nvSpPr>
        <p:spPr>
          <a:xfrm>
            <a:off x="500034" y="4214818"/>
            <a:ext cx="8358246" cy="2000264"/>
          </a:xfrm>
          <a:prstGeom prst="roundRect">
            <a:avLst>
              <a:gd name="adj" fmla="val 3314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399088" y="687388"/>
            <a:ext cx="3643312" cy="3000375"/>
            <a:chOff x="3515" y="2205"/>
            <a:chExt cx="1994" cy="1715"/>
          </a:xfrm>
        </p:grpSpPr>
        <p:pic>
          <p:nvPicPr>
            <p:cNvPr id="21540" name="Picture 8" descr="einstein-budi"/>
            <p:cNvPicPr>
              <a:picLocks noChangeAspect="1" noChangeArrowheads="1"/>
            </p:cNvPicPr>
            <p:nvPr/>
          </p:nvPicPr>
          <p:blipFill>
            <a:blip r:embed="rId2" cstate="print"/>
            <a:srcRect t="19200" r="32800"/>
            <a:stretch>
              <a:fillRect/>
            </a:stretch>
          </p:blipFill>
          <p:spPr bwMode="auto">
            <a:xfrm>
              <a:off x="3515" y="2205"/>
              <a:ext cx="1994" cy="1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41" name="Text Box 9"/>
            <p:cNvSpPr txBox="1">
              <a:spLocks noChangeArrowheads="1"/>
            </p:cNvSpPr>
            <p:nvPr/>
          </p:nvSpPr>
          <p:spPr bwMode="auto">
            <a:xfrm rot="450514">
              <a:off x="4610" y="2341"/>
              <a:ext cx="855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>
                  <a:solidFill>
                    <a:schemeClr val="bg1"/>
                  </a:solidFill>
                  <a:latin typeface="Kristen ITC" pitchFamily="66" charset="0"/>
                </a:rPr>
                <a:t>SAYA DOSEN TAMU    STT-POMOSDA       Perkenalkan</a:t>
              </a:r>
            </a:p>
          </p:txBody>
        </p:sp>
      </p:grp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625" y="642938"/>
            <a:ext cx="75438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PERSYARATAN STAF AKADEMIK</a:t>
            </a:r>
            <a:b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endParaRPr lang="en-US" sz="2800" dirty="0">
              <a:latin typeface="+mj-lt"/>
              <a:ea typeface="+mj-ea"/>
              <a:cs typeface="+mj-cs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187450" y="2101850"/>
            <a:ext cx="3357563" cy="455613"/>
            <a:chOff x="2134573" y="132954"/>
            <a:chExt cx="6080791" cy="1047750"/>
          </a:xfrm>
        </p:grpSpPr>
        <p:sp>
          <p:nvSpPr>
            <p:cNvPr id="25" name="Round Same Side Corner Rectangle 24"/>
            <p:cNvSpPr/>
            <p:nvPr/>
          </p:nvSpPr>
          <p:spPr>
            <a:xfrm rot="5400000">
              <a:off x="4651094" y="-2383567"/>
              <a:ext cx="1047750" cy="6080791"/>
            </a:xfrm>
            <a:prstGeom prst="round2SameRect">
              <a:avLst/>
            </a:prstGeom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ound Same Side Corner Rectangle 4"/>
            <p:cNvSpPr/>
            <p:nvPr/>
          </p:nvSpPr>
          <p:spPr>
            <a:xfrm>
              <a:off x="2134573" y="184064"/>
              <a:ext cx="6029040" cy="9455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770" tIns="32385" rIns="64770" bIns="32385" spcCol="1270" anchor="ctr"/>
            <a:lstStyle/>
            <a:p>
              <a:pPr marL="171450" lvl="1" indent="-171450" defTabSz="755650" fontAlgn="auto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dirty="0">
                  <a:latin typeface="+mj-lt"/>
                </a:rPr>
                <a:t>Kemampuan Subjek Kajian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500063" y="3248025"/>
            <a:ext cx="671512" cy="542925"/>
            <a:chOff x="142877" y="2752328"/>
            <a:chExt cx="2008817" cy="1309687"/>
          </a:xfrm>
        </p:grpSpPr>
        <p:sp>
          <p:nvSpPr>
            <p:cNvPr id="34" name="Rounded Rectangle 33">
              <a:hlinkClick r:id="rId3" action="ppaction://hlinksldjump"/>
            </p:cNvPr>
            <p:cNvSpPr/>
            <p:nvPr/>
          </p:nvSpPr>
          <p:spPr>
            <a:xfrm>
              <a:off x="142877" y="2752328"/>
              <a:ext cx="2008817" cy="130968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>
              <a:hlinkClick r:id="rId3" action="ppaction://hlinksldjump"/>
            </p:cNvPr>
            <p:cNvSpPr/>
            <p:nvPr/>
          </p:nvSpPr>
          <p:spPr>
            <a:xfrm>
              <a:off x="204612" y="2817431"/>
              <a:ext cx="1885347" cy="11794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76200" rIns="152400" bIns="76200" spcCol="1270" anchor="ctr"/>
            <a:lstStyle/>
            <a:p>
              <a:pPr algn="ctr" defTabSz="17780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>
                  <a:latin typeface="+mj-lt"/>
                </a:rPr>
                <a:t>3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500063" y="2657475"/>
            <a:ext cx="671512" cy="541338"/>
            <a:chOff x="142877" y="1377156"/>
            <a:chExt cx="2008817" cy="1309687"/>
          </a:xfrm>
        </p:grpSpPr>
        <p:sp>
          <p:nvSpPr>
            <p:cNvPr id="37" name="Rounded Rectangle 36">
              <a:hlinkClick r:id="rId4" action="ppaction://hlinksldjump"/>
            </p:cNvPr>
            <p:cNvSpPr/>
            <p:nvPr/>
          </p:nvSpPr>
          <p:spPr>
            <a:xfrm>
              <a:off x="142877" y="1377156"/>
              <a:ext cx="2008817" cy="130968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>
              <a:hlinkClick r:id="rId4" action="ppaction://hlinksldjump"/>
            </p:cNvPr>
            <p:cNvSpPr/>
            <p:nvPr/>
          </p:nvSpPr>
          <p:spPr>
            <a:xfrm>
              <a:off x="204612" y="1442449"/>
              <a:ext cx="1885347" cy="11791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76200" rIns="152400" bIns="76200" spcCol="1270" anchor="ctr"/>
            <a:lstStyle/>
            <a:p>
              <a:pPr algn="ctr" defTabSz="17780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>
                  <a:latin typeface="+mj-lt"/>
                </a:rPr>
                <a:t>2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500063" y="2071688"/>
            <a:ext cx="671512" cy="544512"/>
            <a:chOff x="142877" y="1984"/>
            <a:chExt cx="1991696" cy="1309687"/>
          </a:xfrm>
        </p:grpSpPr>
        <p:sp>
          <p:nvSpPr>
            <p:cNvPr id="40" name="Rounded Rectangle 39">
              <a:hlinkClick r:id="rId5" action="ppaction://hlinksldjump"/>
            </p:cNvPr>
            <p:cNvSpPr/>
            <p:nvPr/>
          </p:nvSpPr>
          <p:spPr>
            <a:xfrm>
              <a:off x="142877" y="1984"/>
              <a:ext cx="1991696" cy="130968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>
              <a:hlinkClick r:id="rId5" action="ppaction://hlinksldjump"/>
            </p:cNvPr>
            <p:cNvSpPr/>
            <p:nvPr/>
          </p:nvSpPr>
          <p:spPr>
            <a:xfrm>
              <a:off x="208796" y="66894"/>
              <a:ext cx="1859858" cy="11798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76200" rIns="152400" bIns="76200" spcCol="1270" anchor="ctr"/>
            <a:lstStyle/>
            <a:p>
              <a:pPr algn="ctr" defTabSz="17780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>
                  <a:latin typeface="+mj-lt"/>
                </a:rPr>
                <a:t>1</a:t>
              </a:r>
            </a:p>
          </p:txBody>
        </p:sp>
      </p:grpSp>
      <p:grpSp>
        <p:nvGrpSpPr>
          <p:cNvPr id="8" name="Group 41"/>
          <p:cNvGrpSpPr/>
          <p:nvPr/>
        </p:nvGrpSpPr>
        <p:grpSpPr>
          <a:xfrm>
            <a:off x="1187118" y="2687323"/>
            <a:ext cx="3357586" cy="455924"/>
            <a:chOff x="2134573" y="132954"/>
            <a:chExt cx="6080791" cy="104775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3" name="Round Same Side Corner Rectangle 42"/>
            <p:cNvSpPr/>
            <p:nvPr/>
          </p:nvSpPr>
          <p:spPr>
            <a:xfrm rot="5400000">
              <a:off x="4651094" y="-2383567"/>
              <a:ext cx="1047750" cy="6080791"/>
            </a:xfrm>
            <a:prstGeom prst="round2SameRect">
              <a:avLst/>
            </a:prstGeom>
            <a:grpFill/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Round Same Side Corner Rectangle 4"/>
            <p:cNvSpPr/>
            <p:nvPr/>
          </p:nvSpPr>
          <p:spPr>
            <a:xfrm>
              <a:off x="2134574" y="184100"/>
              <a:ext cx="6029644" cy="94545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770" tIns="32385" rIns="64770" bIns="32385" spcCol="1270" anchor="ctr"/>
            <a:lstStyle/>
            <a:p>
              <a:pPr marL="171450" lvl="1" indent="-171450" defTabSz="755650" fontAlgn="auto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dirty="0">
                  <a:latin typeface="+mj-lt"/>
                </a:rPr>
                <a:t>Kemampuan Kurikulum</a:t>
              </a:r>
            </a:p>
          </p:txBody>
        </p:sp>
      </p:grpSp>
      <p:grpSp>
        <p:nvGrpSpPr>
          <p:cNvPr id="9" name="Group 44"/>
          <p:cNvGrpSpPr/>
          <p:nvPr/>
        </p:nvGrpSpPr>
        <p:grpSpPr>
          <a:xfrm>
            <a:off x="1187118" y="3278015"/>
            <a:ext cx="3357586" cy="455924"/>
            <a:chOff x="2134573" y="132954"/>
            <a:chExt cx="6080791" cy="1047750"/>
          </a:xfrm>
          <a:solidFill>
            <a:srgbClr val="FFF2A3"/>
          </a:solidFill>
        </p:grpSpPr>
        <p:sp>
          <p:nvSpPr>
            <p:cNvPr id="46" name="Round Same Side Corner Rectangle 45"/>
            <p:cNvSpPr/>
            <p:nvPr/>
          </p:nvSpPr>
          <p:spPr>
            <a:xfrm rot="5400000">
              <a:off x="4651094" y="-2383567"/>
              <a:ext cx="1047750" cy="6080791"/>
            </a:xfrm>
            <a:prstGeom prst="round2SameRect">
              <a:avLst/>
            </a:prstGeom>
            <a:grpFill/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Round Same Side Corner Rectangle 4"/>
            <p:cNvSpPr/>
            <p:nvPr/>
          </p:nvSpPr>
          <p:spPr>
            <a:xfrm>
              <a:off x="2134574" y="184100"/>
              <a:ext cx="6029644" cy="94545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770" tIns="32385" rIns="64770" bIns="32385" spcCol="1270" anchor="ctr"/>
            <a:lstStyle/>
            <a:p>
              <a:pPr marL="171450" lvl="1" indent="-171450" defTabSz="755650" fontAlgn="auto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dirty="0">
                  <a:latin typeface="+mj-lt"/>
                </a:rPr>
                <a:t>Kemampuan Pedagogik</a:t>
              </a:r>
            </a:p>
          </p:txBody>
        </p:sp>
      </p:grp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401638" y="661988"/>
            <a:ext cx="75438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PERGURUAN TINGGI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23" name="AutoShape 27"/>
          <p:cNvSpPr>
            <a:spLocks noChangeArrowheads="1"/>
          </p:cNvSpPr>
          <p:nvPr/>
        </p:nvSpPr>
        <p:spPr bwMode="auto">
          <a:xfrm>
            <a:off x="4929188" y="3000372"/>
            <a:ext cx="4214812" cy="1000125"/>
          </a:xfrm>
          <a:prstGeom prst="wedgeRoundRectCallout">
            <a:avLst>
              <a:gd name="adj1" fmla="val -71054"/>
              <a:gd name="adj2" fmla="val -11469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Dosen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latin typeface="+mj-lt"/>
              </a:rPr>
              <a:t>spesialis</a:t>
            </a:r>
            <a:r>
              <a:rPr lang="en-US" b="1" i="1" u="sng" dirty="0">
                <a:solidFill>
                  <a:srgbClr val="FF0000"/>
                </a:solidFill>
                <a:latin typeface="+mj-lt"/>
              </a:rPr>
              <a:t>/</a:t>
            </a:r>
            <a:r>
              <a:rPr lang="en-US" b="1" i="1" u="sng" dirty="0" err="1">
                <a:solidFill>
                  <a:srgbClr val="FF0000"/>
                </a:solidFill>
                <a:latin typeface="+mj-lt"/>
              </a:rPr>
              <a:t>ahli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dalam</a:t>
            </a:r>
            <a:endParaRPr lang="en-US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subyek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kajian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kuliah</a:t>
            </a:r>
            <a:r>
              <a:rPr lang="en-US" dirty="0">
                <a:latin typeface="+mj-lt"/>
              </a:rPr>
              <a:t> yang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tanggungjawabnya</a:t>
            </a:r>
            <a:endParaRPr lang="en-US" dirty="0">
              <a:latin typeface="+mj-lt"/>
            </a:endParaRPr>
          </a:p>
        </p:txBody>
      </p:sp>
      <p:sp>
        <p:nvSpPr>
          <p:cNvPr id="24" name="AutoShape 28"/>
          <p:cNvSpPr>
            <a:spLocks noChangeArrowheads="1"/>
          </p:cNvSpPr>
          <p:nvPr/>
        </p:nvSpPr>
        <p:spPr bwMode="auto">
          <a:xfrm>
            <a:off x="5000625" y="3357562"/>
            <a:ext cx="4143375" cy="1524000"/>
          </a:xfrm>
          <a:prstGeom prst="wedgeRoundRectCallout">
            <a:avLst>
              <a:gd name="adj1" fmla="val -82817"/>
              <a:gd name="adj2" fmla="val -7799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Dosen</a:t>
            </a:r>
            <a:r>
              <a:rPr lang="en-US" dirty="0">
                <a:latin typeface="+mj-lt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endParaRPr lang="en-US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mengartikulasi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kedudukan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serta</a:t>
            </a:r>
            <a:endParaRPr lang="en-US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keterkaitan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kuliahnya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kurikulum</a:t>
            </a:r>
            <a:r>
              <a:rPr lang="en-US" dirty="0">
                <a:latin typeface="+mj-lt"/>
              </a:rPr>
              <a:t> program </a:t>
            </a:r>
            <a:r>
              <a:rPr lang="en-US" dirty="0" err="1">
                <a:latin typeface="+mj-lt"/>
              </a:rPr>
              <a:t>studi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Lulusan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profesi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dituju</a:t>
            </a:r>
            <a:endParaRPr lang="en-US" dirty="0">
              <a:latin typeface="+mj-lt"/>
            </a:endParaRPr>
          </a:p>
        </p:txBody>
      </p:sp>
      <p:sp>
        <p:nvSpPr>
          <p:cNvPr id="27" name="AutoShape 29"/>
          <p:cNvSpPr>
            <a:spLocks noChangeArrowheads="1"/>
          </p:cNvSpPr>
          <p:nvPr/>
        </p:nvSpPr>
        <p:spPr bwMode="auto">
          <a:xfrm>
            <a:off x="5000625" y="3929066"/>
            <a:ext cx="4143375" cy="1214438"/>
          </a:xfrm>
          <a:prstGeom prst="wedgeRoundRectCallout">
            <a:avLst>
              <a:gd name="adj1" fmla="val -82028"/>
              <a:gd name="adj2" fmla="val -81452"/>
              <a:gd name="adj3" fmla="val 16667"/>
            </a:avLst>
          </a:prstGeom>
          <a:solidFill>
            <a:srgbClr val="DCD03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Dosen</a:t>
            </a:r>
            <a:r>
              <a:rPr lang="en-US" dirty="0">
                <a:latin typeface="+mj-lt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latin typeface="+mj-lt"/>
              </a:rPr>
              <a:t>harus</a:t>
            </a:r>
            <a:r>
              <a:rPr lang="en-US" b="1" i="1" u="sng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latin typeface="+mj-lt"/>
              </a:rPr>
              <a:t>mampu</a:t>
            </a:r>
            <a:r>
              <a:rPr lang="en-US" b="1" i="1" u="sng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Proses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pembelajaran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efektif</a:t>
            </a:r>
            <a:endParaRPr lang="en-US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subyek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kajian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spesialisasinya</a:t>
            </a:r>
            <a:endParaRPr lang="en-US" dirty="0">
              <a:latin typeface="+mj-lt"/>
            </a:endParaRPr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>
          <a:xfrm>
            <a:off x="5500688" y="3714750"/>
            <a:ext cx="3375025" cy="5715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DILANDASI DENGAN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0" name="Group 53"/>
          <p:cNvGrpSpPr/>
          <p:nvPr/>
        </p:nvGrpSpPr>
        <p:grpSpPr>
          <a:xfrm>
            <a:off x="6215074" y="4959692"/>
            <a:ext cx="2122210" cy="500065"/>
            <a:chOff x="266296" y="3767770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5" name="Rounded Rectangle 54"/>
            <p:cNvSpPr/>
            <p:nvPr/>
          </p:nvSpPr>
          <p:spPr>
            <a:xfrm>
              <a:off x="266296" y="3767770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4134818"/>
                <a:satOff val="6705"/>
                <a:lumOff val="49"/>
                <a:alphaOff val="0"/>
              </a:schemeClr>
            </a:fillRef>
            <a:effectRef idx="2">
              <a:schemeClr val="accent3">
                <a:hueOff val="-4134818"/>
                <a:satOff val="6705"/>
                <a:lumOff val="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4"/>
            <p:cNvSpPr/>
            <p:nvPr/>
          </p:nvSpPr>
          <p:spPr>
            <a:xfrm>
              <a:off x="295070" y="3796545"/>
              <a:ext cx="2064662" cy="86434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 anchorCtr="1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/>
                <a:t>MINAT</a:t>
              </a:r>
            </a:p>
          </p:txBody>
        </p:sp>
      </p:grpSp>
      <p:grpSp>
        <p:nvGrpSpPr>
          <p:cNvPr id="11" name="Group 56"/>
          <p:cNvGrpSpPr/>
          <p:nvPr/>
        </p:nvGrpSpPr>
        <p:grpSpPr>
          <a:xfrm>
            <a:off x="6215074" y="4357694"/>
            <a:ext cx="2122210" cy="500066"/>
            <a:chOff x="3118017" y="1500625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8" name="Rounded Rectangle 57"/>
            <p:cNvSpPr/>
            <p:nvPr/>
          </p:nvSpPr>
          <p:spPr>
            <a:xfrm>
              <a:off x="3118017" y="1500625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6202227"/>
                <a:satOff val="10058"/>
                <a:lumOff val="74"/>
                <a:alphaOff val="0"/>
              </a:schemeClr>
            </a:fillRef>
            <a:effectRef idx="2">
              <a:schemeClr val="accent3">
                <a:hueOff val="-6202227"/>
                <a:satOff val="10058"/>
                <a:lumOff val="7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Rounded Rectangle 4"/>
            <p:cNvSpPr/>
            <p:nvPr/>
          </p:nvSpPr>
          <p:spPr>
            <a:xfrm>
              <a:off x="3146791" y="1529399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/>
                <a:t>NIAT</a:t>
              </a:r>
            </a:p>
          </p:txBody>
        </p:sp>
      </p:grpSp>
      <p:grpSp>
        <p:nvGrpSpPr>
          <p:cNvPr id="12" name="Group 59"/>
          <p:cNvGrpSpPr/>
          <p:nvPr/>
        </p:nvGrpSpPr>
        <p:grpSpPr>
          <a:xfrm>
            <a:off x="6215074" y="5572141"/>
            <a:ext cx="2122210" cy="500066"/>
            <a:chOff x="3118017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1" name="Rounded Rectangle 60"/>
            <p:cNvSpPr/>
            <p:nvPr/>
          </p:nvSpPr>
          <p:spPr>
            <a:xfrm>
              <a:off x="3118017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8269636"/>
                <a:satOff val="13411"/>
                <a:lumOff val="98"/>
                <a:alphaOff val="0"/>
              </a:schemeClr>
            </a:fillRef>
            <a:effectRef idx="2">
              <a:schemeClr val="accent3">
                <a:hueOff val="-8269636"/>
                <a:satOff val="13411"/>
                <a:lumOff val="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Rounded Rectangle 4"/>
            <p:cNvSpPr/>
            <p:nvPr/>
          </p:nvSpPr>
          <p:spPr>
            <a:xfrm>
              <a:off x="3146791" y="2662971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/>
                <a:t>KIAT</a:t>
              </a:r>
            </a:p>
          </p:txBody>
        </p:sp>
      </p:grpSp>
      <p:sp>
        <p:nvSpPr>
          <p:cNvPr id="64" name="Oval 63"/>
          <p:cNvSpPr/>
          <p:nvPr/>
        </p:nvSpPr>
        <p:spPr>
          <a:xfrm>
            <a:off x="1142976" y="4643446"/>
            <a:ext cx="2857520" cy="1143008"/>
          </a:xfrm>
          <a:prstGeom prst="ellipse">
            <a:avLst/>
          </a:prstGeom>
          <a:solidFill>
            <a:srgbClr val="C4B822"/>
          </a:solidFill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133350"/>
            <a:contourClr>
              <a:srgbClr val="DCD034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-13231418"/>
              <a:satOff val="21458"/>
              <a:lumOff val="158"/>
              <a:alphaOff val="0"/>
            </a:schemeClr>
          </a:fillRef>
          <a:effectRef idx="3">
            <a:schemeClr val="accent3">
              <a:hueOff val="-13231418"/>
              <a:satOff val="21458"/>
              <a:lumOff val="15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</a:rPr>
              <a:t>DOSEN PROFESIONAL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22" grpId="0" autoUpdateAnimBg="0"/>
      <p:bldP spid="23" grpId="0" animBg="1" autoUpdateAnimBg="0"/>
      <p:bldP spid="24" grpId="0" animBg="1" autoUpdateAnimBg="0"/>
      <p:bldP spid="27" grpId="0" animBg="1" autoUpdateAnimBg="0"/>
      <p:bldP spid="5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1817660" y="1151997"/>
            <a:ext cx="5508680" cy="5563151"/>
            <a:chOff x="1375040" y="-224918"/>
            <a:chExt cx="5508680" cy="5563151"/>
          </a:xfrm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3" name="Group 4"/>
            <p:cNvGrpSpPr/>
            <p:nvPr/>
          </p:nvGrpSpPr>
          <p:grpSpPr>
            <a:xfrm>
              <a:off x="3672956" y="2237892"/>
              <a:ext cx="2750363" cy="2750363"/>
              <a:chOff x="3672956" y="2237892"/>
              <a:chExt cx="2750363" cy="2750363"/>
            </a:xfrm>
          </p:grpSpPr>
          <p:sp>
            <p:nvSpPr>
              <p:cNvPr id="15" name=" 3"/>
              <p:cNvSpPr/>
              <p:nvPr/>
            </p:nvSpPr>
            <p:spPr>
              <a:xfrm>
                <a:off x="3672956" y="2237892"/>
                <a:ext cx="2750363" cy="2750363"/>
              </a:xfrm>
              <a:prstGeom prst="gear9">
                <a:avLst/>
              </a:prstGeom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 4"/>
              <p:cNvSpPr/>
              <p:nvPr/>
            </p:nvSpPr>
            <p:spPr>
              <a:xfrm>
                <a:off x="4225900" y="2882153"/>
                <a:ext cx="1644475" cy="141374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0" tIns="25400" rIns="0" bIns="25400" spcCol="1270" anchor="ctr"/>
              <a:lstStyle/>
              <a:p>
                <a:pPr algn="ctr" defTabSz="8890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 dirty="0"/>
                  <a:t>PENDIDIKAN</a:t>
                </a:r>
              </a:p>
            </p:txBody>
          </p:sp>
        </p:grpSp>
        <p:grpSp>
          <p:nvGrpSpPr>
            <p:cNvPr id="4" name="Group 5"/>
            <p:cNvGrpSpPr/>
            <p:nvPr/>
          </p:nvGrpSpPr>
          <p:grpSpPr>
            <a:xfrm>
              <a:off x="1935969" y="1600211"/>
              <a:ext cx="2000264" cy="2000264"/>
              <a:chOff x="1935969" y="1600211"/>
              <a:chExt cx="2000264" cy="2000264"/>
            </a:xfrm>
          </p:grpSpPr>
          <p:sp>
            <p:nvSpPr>
              <p:cNvPr id="13" name=" 5"/>
              <p:cNvSpPr/>
              <p:nvPr/>
            </p:nvSpPr>
            <p:spPr>
              <a:xfrm>
                <a:off x="1935969" y="1600211"/>
                <a:ext cx="2000264" cy="2000264"/>
              </a:xfrm>
              <a:prstGeom prst="gear6">
                <a:avLst/>
              </a:prstGeom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5369458"/>
                  <a:satOff val="-722"/>
                  <a:lumOff val="7157"/>
                  <a:alphaOff val="0"/>
                </a:schemeClr>
              </a:fillRef>
              <a:effectRef idx="2">
                <a:schemeClr val="accent5">
                  <a:hueOff val="5369458"/>
                  <a:satOff val="-722"/>
                  <a:lumOff val="7157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 6"/>
              <p:cNvSpPr/>
              <p:nvPr/>
            </p:nvSpPr>
            <p:spPr>
              <a:xfrm>
                <a:off x="2439540" y="2106828"/>
                <a:ext cx="993122" cy="9870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13970" tIns="13970" rIns="13970" bIns="13970" spcCol="1270" anchor="ctr"/>
              <a:lstStyle/>
              <a:p>
                <a:pPr algn="ctr" defTabSz="48895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1100" dirty="0"/>
                  <a:t>PENGABDIAN MASYARAKAT</a:t>
                </a:r>
              </a:p>
            </p:txBody>
          </p:sp>
        </p:grpSp>
        <p:grpSp>
          <p:nvGrpSpPr>
            <p:cNvPr id="5" name="Group 6"/>
            <p:cNvGrpSpPr/>
            <p:nvPr/>
          </p:nvGrpSpPr>
          <p:grpSpPr>
            <a:xfrm>
              <a:off x="3085941" y="220233"/>
              <a:ext cx="1959850" cy="1959850"/>
              <a:chOff x="3085941" y="220233"/>
              <a:chExt cx="1959850" cy="1959850"/>
            </a:xfrm>
          </p:grpSpPr>
          <p:sp>
            <p:nvSpPr>
              <p:cNvPr id="11" name=" 7"/>
              <p:cNvSpPr/>
              <p:nvPr/>
            </p:nvSpPr>
            <p:spPr>
              <a:xfrm rot="20700000">
                <a:off x="3085941" y="220233"/>
                <a:ext cx="1959850" cy="1959850"/>
              </a:xfrm>
              <a:prstGeom prst="gear6">
                <a:avLst/>
              </a:prstGeom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10738916"/>
                  <a:satOff val="-1444"/>
                  <a:lumOff val="14313"/>
                  <a:alphaOff val="0"/>
                </a:schemeClr>
              </a:fillRef>
              <a:effectRef idx="2">
                <a:schemeClr val="accent5">
                  <a:hueOff val="10738916"/>
                  <a:satOff val="-1444"/>
                  <a:lumOff val="14313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 8"/>
              <p:cNvSpPr/>
              <p:nvPr/>
            </p:nvSpPr>
            <p:spPr>
              <a:xfrm>
                <a:off x="3515794" y="650085"/>
                <a:ext cx="1100145" cy="110014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2860" tIns="22860" rIns="22860" bIns="22860" spcCol="1270" anchor="ctr"/>
              <a:lstStyle/>
              <a:p>
                <a:pPr algn="ctr"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dirty="0"/>
                  <a:t>RISET</a:t>
                </a:r>
              </a:p>
            </p:txBody>
          </p:sp>
        </p:grpSp>
        <p:sp>
          <p:nvSpPr>
            <p:cNvPr id="8" name="Circular Arrow 7"/>
            <p:cNvSpPr/>
            <p:nvPr/>
          </p:nvSpPr>
          <p:spPr>
            <a:xfrm rot="1303776">
              <a:off x="3363256" y="1817769"/>
              <a:ext cx="3520464" cy="3520464"/>
            </a:xfrm>
            <a:prstGeom prst="circularArrow">
              <a:avLst>
                <a:gd name="adj1" fmla="val 4688"/>
                <a:gd name="adj2" fmla="val 299029"/>
                <a:gd name="adj3" fmla="val 2532555"/>
                <a:gd name="adj4" fmla="val 15826412"/>
                <a:gd name="adj5" fmla="val 5469"/>
              </a:avLst>
            </a:prstGeom>
            <a:sp3d z="-2540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 10"/>
            <p:cNvSpPr/>
            <p:nvPr/>
          </p:nvSpPr>
          <p:spPr>
            <a:xfrm rot="12868709" flipH="1">
              <a:off x="1375040" y="1421385"/>
              <a:ext cx="2906087" cy="255783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p3d z="-2540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2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ircular Arrow 9"/>
            <p:cNvSpPr/>
            <p:nvPr/>
          </p:nvSpPr>
          <p:spPr>
            <a:xfrm rot="6728493">
              <a:off x="2632607" y="-224918"/>
              <a:ext cx="2757863" cy="2757863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10508221"/>
                <a:gd name="adj5" fmla="val 6981"/>
              </a:avLst>
            </a:prstGeom>
            <a:sp3d z="-2540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738916"/>
                <a:satOff val="-1444"/>
                <a:lumOff val="14313"/>
                <a:alphaOff val="0"/>
              </a:schemeClr>
            </a:fillRef>
            <a:effectRef idx="2">
              <a:schemeClr val="accent5">
                <a:hueOff val="10738916"/>
                <a:satOff val="-1444"/>
                <a:lumOff val="14313"/>
                <a:alphaOff val="0"/>
              </a:schemeClr>
            </a:effectRef>
            <a:fontRef idx="minor">
              <a:schemeClr val="lt1"/>
            </a:fontRef>
          </p:style>
        </p:sp>
      </p:grpSp>
      <p:pic>
        <p:nvPicPr>
          <p:cNvPr id="7171" name="Picture 4" descr="D:\00 MANAJEMEN KETUA\Slide Ketua\Dik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63"/>
            <a:ext cx="9890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itle 1"/>
          <p:cNvSpPr>
            <a:spLocks noGrp="1"/>
          </p:cNvSpPr>
          <p:nvPr>
            <p:ph type="title"/>
          </p:nvPr>
        </p:nvSpPr>
        <p:spPr>
          <a:xfrm>
            <a:off x="1357313" y="1000125"/>
            <a:ext cx="7286625" cy="1066800"/>
          </a:xfrm>
        </p:spPr>
        <p:txBody>
          <a:bodyPr/>
          <a:lstStyle/>
          <a:p>
            <a:r>
              <a:rPr lang="en-US" smtClean="0"/>
              <a:t>TRIDARMA PERGURUAN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6" descr="g05015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71500"/>
            <a:ext cx="17764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143006" y="1204904"/>
            <a:ext cx="3929063" cy="5715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PERSYARATAN </a:t>
            </a:r>
            <a:endParaRPr 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143006" y="1633529"/>
            <a:ext cx="4286250" cy="58102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SEBAGAI MAHASISWA</a:t>
            </a:r>
            <a:endParaRPr 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928662" y="2857496"/>
            <a:ext cx="7286676" cy="3071834"/>
            <a:chOff x="0" y="0"/>
            <a:chExt cx="2652763" cy="50006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ounded Rectangle 10"/>
            <p:cNvSpPr/>
            <p:nvPr/>
          </p:nvSpPr>
          <p:spPr>
            <a:xfrm>
              <a:off x="0" y="0"/>
              <a:ext cx="2652763" cy="5000660"/>
            </a:xfrm>
            <a:prstGeom prst="roundRect">
              <a:avLst>
                <a:gd name="adj" fmla="val 6772"/>
              </a:avLst>
            </a:prstGeom>
            <a:sp3d z="-152400" extrusionH="63500" prstMaterial="matte">
              <a:bevelT w="144450" h="6350" prst="relaxedInset"/>
              <a:contourClr>
                <a:schemeClr val="bg1"/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0" y="1"/>
              <a:ext cx="2652763" cy="844834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6200" tIns="76200" rIns="76200" bIns="76200" spcCol="1270" anchor="ctr"/>
            <a:lstStyle/>
            <a:p>
              <a:pPr algn="ctr" defTabSz="8890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dirty="0">
                  <a:latin typeface="+mj-lt"/>
                </a:rPr>
                <a:t>KEMAMPUAN DASAR YANG HARUS DIMILIKI</a:t>
              </a:r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1214413" y="3571876"/>
            <a:ext cx="6653260" cy="557856"/>
            <a:chOff x="266296" y="1500625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Rounded Rectangle 13"/>
            <p:cNvSpPr/>
            <p:nvPr/>
          </p:nvSpPr>
          <p:spPr>
            <a:xfrm>
              <a:off x="266296" y="1500625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363430" y="1529399"/>
              <a:ext cx="1930890" cy="9248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Minat</a:t>
              </a:r>
              <a:r>
                <a:rPr lang="en-US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 yang </a:t>
              </a:r>
              <a:r>
                <a:rPr lang="en-US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ternalar</a:t>
              </a:r>
              <a:r>
                <a:rPr lang="en-US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terhadap</a:t>
              </a:r>
              <a:r>
                <a:rPr lang="en-US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profesi</a:t>
              </a:r>
              <a:r>
                <a:rPr lang="en-US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 yang </a:t>
              </a:r>
              <a:r>
                <a:rPr lang="en-US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dituju</a:t>
              </a:r>
              <a:endPara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endParaRPr>
            </a:p>
          </p:txBody>
        </p:sp>
      </p:grpSp>
      <p:grpSp>
        <p:nvGrpSpPr>
          <p:cNvPr id="4" name="Group 15"/>
          <p:cNvGrpSpPr/>
          <p:nvPr/>
        </p:nvGrpSpPr>
        <p:grpSpPr>
          <a:xfrm>
            <a:off x="1214413" y="4316749"/>
            <a:ext cx="6653260" cy="557856"/>
            <a:chOff x="266296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Rounded Rectangle 16"/>
            <p:cNvSpPr/>
            <p:nvPr/>
          </p:nvSpPr>
          <p:spPr>
            <a:xfrm>
              <a:off x="266296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2067409"/>
                <a:satOff val="3353"/>
                <a:lumOff val="25"/>
                <a:alphaOff val="0"/>
              </a:schemeClr>
            </a:fillRef>
            <a:effectRef idx="2">
              <a:schemeClr val="accent3">
                <a:hueOff val="-2067409"/>
                <a:satOff val="3353"/>
                <a:lumOff val="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366380" y="2662971"/>
              <a:ext cx="1973515" cy="9248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err="1">
                  <a:latin typeface="+mj-lt"/>
                </a:rPr>
                <a:t>Kemampuan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untuk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belajar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mandiri</a:t>
              </a:r>
              <a:endParaRPr lang="en-US" sz="2000" dirty="0">
                <a:latin typeface="+mj-lt"/>
              </a:endParaRPr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1214413" y="5058425"/>
            <a:ext cx="6653260" cy="557856"/>
            <a:chOff x="266296" y="3767770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0" name="Rounded Rectangle 19"/>
            <p:cNvSpPr/>
            <p:nvPr/>
          </p:nvSpPr>
          <p:spPr>
            <a:xfrm>
              <a:off x="266296" y="3767770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4134818"/>
                <a:satOff val="6705"/>
                <a:lumOff val="49"/>
                <a:alphaOff val="0"/>
              </a:schemeClr>
            </a:fillRef>
            <a:effectRef idx="2">
              <a:schemeClr val="accent3">
                <a:hueOff val="-4134818"/>
                <a:satOff val="6705"/>
                <a:lumOff val="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295070" y="3796544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 anchorCtr="1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err="1">
                  <a:latin typeface="+mj-lt"/>
                </a:rPr>
                <a:t>Kemampuan</a:t>
              </a:r>
              <a:r>
                <a:rPr lang="en-US" sz="2000" dirty="0">
                  <a:latin typeface="+mj-lt"/>
                </a:rPr>
                <a:t> yang </a:t>
              </a:r>
              <a:r>
                <a:rPr lang="en-US" sz="2000" dirty="0" err="1">
                  <a:latin typeface="+mj-lt"/>
                </a:rPr>
                <a:t>terbuka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untuk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menangani</a:t>
              </a:r>
              <a:r>
                <a:rPr lang="en-US" sz="2000" dirty="0">
                  <a:latin typeface="+mj-lt"/>
                </a:rPr>
                <a:t> </a:t>
              </a:r>
              <a:r>
                <a:rPr lang="en-US" sz="2000" dirty="0" err="1">
                  <a:latin typeface="+mj-lt"/>
                </a:rPr>
                <a:t>masalah</a:t>
              </a:r>
              <a:endParaRPr lang="en-US" sz="2000" dirty="0"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3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3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RELEVANSI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5286282" y="3924283"/>
            <a:ext cx="345214" cy="534342"/>
            <a:chOff x="4314068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1" name="Right Arrow 30"/>
            <p:cNvSpPr/>
            <p:nvPr/>
          </p:nvSpPr>
          <p:spPr>
            <a:xfrm rot="1800000">
              <a:off x="4314068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ight Arrow 14"/>
            <p:cNvSpPr/>
            <p:nvPr/>
          </p:nvSpPr>
          <p:spPr>
            <a:xfrm rot="1800000">
              <a:off x="4320156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461619" y="3930024"/>
            <a:ext cx="1625933" cy="1571593"/>
            <a:chOff x="4624891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9" name="Oval 28"/>
            <p:cNvSpPr/>
            <p:nvPr/>
          </p:nvSpPr>
          <p:spPr>
            <a:xfrm>
              <a:off x="4624891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16"/>
            <p:cNvSpPr/>
            <p:nvPr/>
          </p:nvSpPr>
          <p:spPr>
            <a:xfrm>
              <a:off x="4833847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SIAPA</a:t>
              </a:r>
              <a:endParaRPr lang="en-US" sz="1400" dirty="0">
                <a:solidFill>
                  <a:srgbClr val="007E39"/>
                </a:solidFill>
                <a:latin typeface="+mj-lt"/>
              </a:endParaRP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4262367" y="4524343"/>
            <a:ext cx="552817" cy="333676"/>
            <a:chOff x="3365056" y="3553802"/>
            <a:chExt cx="485126" cy="302943"/>
          </a:xfrm>
          <a:scene3d>
            <a:camera prst="orthographicFront"/>
            <a:lightRig rig="chilly" dir="t"/>
          </a:scene3d>
        </p:grpSpPr>
        <p:sp>
          <p:nvSpPr>
            <p:cNvPr id="27" name="Right Arrow 26"/>
            <p:cNvSpPr/>
            <p:nvPr/>
          </p:nvSpPr>
          <p:spPr>
            <a:xfrm rot="5400000">
              <a:off x="3456147" y="3462711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ight Arrow 18"/>
            <p:cNvSpPr/>
            <p:nvPr/>
          </p:nvSpPr>
          <p:spPr>
            <a:xfrm rot="5400000">
              <a:off x="3501589" y="3514295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0" name="Group 11"/>
          <p:cNvGrpSpPr/>
          <p:nvPr/>
        </p:nvGrpSpPr>
        <p:grpSpPr>
          <a:xfrm>
            <a:off x="3730926" y="4929241"/>
            <a:ext cx="1625933" cy="1571593"/>
            <a:chOff x="2894198" y="399964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5" name="Oval 24"/>
            <p:cNvSpPr/>
            <p:nvPr/>
          </p:nvSpPr>
          <p:spPr>
            <a:xfrm>
              <a:off x="2894198" y="399964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APA </a:t>
              </a:r>
              <a:r>
                <a:rPr lang="en-US" sz="1400" dirty="0">
                  <a:solidFill>
                    <a:srgbClr val="FFFF00"/>
                  </a:solidFill>
                  <a:latin typeface="+mj-lt"/>
                </a:rPr>
                <a:t>(SUBYEK KAJIAN)</a:t>
              </a:r>
            </a:p>
          </p:txBody>
        </p:sp>
        <p:sp>
          <p:nvSpPr>
            <p:cNvPr id="26" name="Oval 20"/>
            <p:cNvSpPr/>
            <p:nvPr/>
          </p:nvSpPr>
          <p:spPr>
            <a:xfrm>
              <a:off x="3103154" y="420860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sp>
        <p:nvSpPr>
          <p:cNvPr id="23564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71538" y="1428736"/>
            <a:ext cx="6786610" cy="3071834"/>
          </a:xfrm>
          <a:prstGeom prst="roundRect">
            <a:avLst>
              <a:gd name="adj" fmla="val 6714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400" b="1" u="sng" smtClean="0">
                <a:latin typeface="+mj-lt"/>
              </a:rPr>
              <a:t>SPESIFIKASI JURUSAN/PROGRAM STUDI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smtClean="0">
                <a:latin typeface="+mj-lt"/>
              </a:rPr>
              <a:t>SASARAN PROGRAM PENDIDIKAN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smtClean="0">
                <a:latin typeface="+mj-lt"/>
              </a:rPr>
              <a:t>(Panduan Kurikulum halaman 43)</a:t>
            </a:r>
            <a:endParaRPr lang="en-US" sz="1400" dirty="0">
              <a:latin typeface="+mj-lt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4572000" y="2698748"/>
            <a:ext cx="2500312" cy="444500"/>
            <a:chOff x="4308756" y="3310124"/>
            <a:chExt cx="1119752" cy="445288"/>
          </a:xfrm>
        </p:grpSpPr>
        <p:sp>
          <p:nvSpPr>
            <p:cNvPr id="5" name="Rounded Rectangle 4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4321553" y="3322847"/>
              <a:ext cx="1094158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KOMPETENSI LULUSAN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1928812" y="2698748"/>
            <a:ext cx="2500312" cy="444500"/>
            <a:chOff x="2423935" y="1180651"/>
            <a:chExt cx="1119752" cy="445288"/>
          </a:xfrm>
        </p:grpSpPr>
        <p:sp>
          <p:nvSpPr>
            <p:cNvPr id="8" name="Rounded Rectangle 7"/>
            <p:cNvSpPr/>
            <p:nvPr/>
          </p:nvSpPr>
          <p:spPr>
            <a:xfrm>
              <a:off x="2423935" y="1180651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684729"/>
                <a:satOff val="-361"/>
                <a:lumOff val="3578"/>
                <a:alphaOff val="0"/>
              </a:schemeClr>
            </a:fillRef>
            <a:effectRef idx="3">
              <a:schemeClr val="accent5">
                <a:hueOff val="2684729"/>
                <a:satOff val="-361"/>
                <a:lumOff val="35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2436732" y="1193374"/>
              <a:ext cx="1094158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BODY OF KNOWLEDGE</a:t>
              </a:r>
            </a:p>
          </p:txBody>
        </p:sp>
      </p:grpSp>
      <p:grpSp>
        <p:nvGrpSpPr>
          <p:cNvPr id="11" name="Group 40"/>
          <p:cNvGrpSpPr/>
          <p:nvPr/>
        </p:nvGrpSpPr>
        <p:grpSpPr>
          <a:xfrm>
            <a:off x="2714612" y="3286124"/>
            <a:ext cx="3571900" cy="959187"/>
            <a:chOff x="500069" y="1397000"/>
            <a:chExt cx="2286008" cy="1269999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500069" y="1397000"/>
              <a:ext cx="2286008" cy="1269999"/>
            </a:xfrm>
            <a:prstGeom prst="roundRect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8269636"/>
                <a:satOff val="13411"/>
                <a:lumOff val="98"/>
                <a:alphaOff val="0"/>
              </a:schemeClr>
            </a:fillRef>
            <a:effectRef idx="0">
              <a:schemeClr val="accent3">
                <a:hueOff val="-8269636"/>
                <a:satOff val="13411"/>
                <a:lumOff val="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562065" y="1458996"/>
              <a:ext cx="2162016" cy="11460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53340" rIns="106680" bIns="53340" spcCol="1270" anchor="ctr"/>
            <a:lstStyle/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MATRIKS </a:t>
              </a:r>
              <a:r>
                <a:rPr lang="en-US" sz="1600" smtClean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MATAKULIAH </a:t>
              </a:r>
              <a:endParaRPr lang="en-US" sz="1600" dirty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 err="1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vs</a:t>
              </a: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 </a:t>
              </a:r>
            </a:p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KOMPETENSI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714612" y="4714884"/>
            <a:ext cx="3571900" cy="500066"/>
            <a:chOff x="3646987" y="1755647"/>
            <a:chExt cx="1463040" cy="682752"/>
          </a:xfrm>
        </p:grpSpPr>
        <p:sp>
          <p:nvSpPr>
            <p:cNvPr id="15" name="Rounded Rectangle 14"/>
            <p:cNvSpPr/>
            <p:nvPr/>
          </p:nvSpPr>
          <p:spPr>
            <a:xfrm>
              <a:off x="3646987" y="175564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3307855"/>
                <a:satOff val="5364"/>
                <a:lumOff val="39"/>
                <a:alphaOff val="0"/>
              </a:schemeClr>
            </a:fillRef>
            <a:effectRef idx="3">
              <a:schemeClr val="accent3">
                <a:hueOff val="-3307855"/>
                <a:satOff val="5364"/>
                <a:lumOff val="3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3680316" y="1788976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smtClean="0">
                  <a:latin typeface="+mj-lt"/>
                </a:rPr>
                <a:t>MATAKULIAH</a:t>
              </a:r>
              <a:endParaRPr lang="en-US" sz="1600" b="1" kern="1200" dirty="0">
                <a:latin typeface="+mj-lt"/>
              </a:endParaRPr>
            </a:p>
          </p:txBody>
        </p:sp>
      </p:grpSp>
      <p:sp>
        <p:nvSpPr>
          <p:cNvPr id="17" name="Down Arrow 16"/>
          <p:cNvSpPr/>
          <p:nvPr/>
        </p:nvSpPr>
        <p:spPr>
          <a:xfrm>
            <a:off x="4071934" y="4286256"/>
            <a:ext cx="92869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714612" y="5286388"/>
            <a:ext cx="3571900" cy="500066"/>
            <a:chOff x="3646987" y="1024127"/>
            <a:chExt cx="1463040" cy="682752"/>
          </a:xfrm>
        </p:grpSpPr>
        <p:sp>
          <p:nvSpPr>
            <p:cNvPr id="20" name="Rounded Rectangle 19"/>
            <p:cNvSpPr/>
            <p:nvPr/>
          </p:nvSpPr>
          <p:spPr>
            <a:xfrm>
              <a:off x="3646987" y="102412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6615709"/>
                <a:satOff val="10729"/>
                <a:lumOff val="79"/>
                <a:alphaOff val="0"/>
              </a:schemeClr>
            </a:fillRef>
            <a:effectRef idx="3">
              <a:schemeClr val="accent3">
                <a:hueOff val="-6615709"/>
                <a:satOff val="10729"/>
                <a:lumOff val="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3680316" y="1057456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algn="ctr"/>
              <a:r>
                <a:rPr lang="en-US" sz="1600" b="1" smtClean="0">
                  <a:latin typeface="+mj-lt"/>
                </a:rPr>
                <a:t>MATERI SUBYEK KAJIAN</a:t>
              </a:r>
              <a:endParaRPr lang="en-US" sz="1600" b="1"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214438" y="1214438"/>
            <a:ext cx="7015162" cy="714375"/>
          </a:xfrm>
        </p:spPr>
        <p:txBody>
          <a:bodyPr/>
          <a:lstStyle/>
          <a:p>
            <a:pPr algn="ctr"/>
            <a:r>
              <a:rPr lang="en-US" sz="3200" smtClean="0"/>
              <a:t>ELEMEN KOMPETENSI LULUSAN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2857488" y="2643182"/>
            <a:ext cx="3643338" cy="571504"/>
            <a:chOff x="266296" y="3767770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Rounded Rectangle 4">
              <a:hlinkClick r:id="rId2" action="ppaction://hlinkfile"/>
            </p:cNvPr>
            <p:cNvSpPr/>
            <p:nvPr/>
          </p:nvSpPr>
          <p:spPr>
            <a:xfrm>
              <a:off x="266296" y="3767770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4134818"/>
                <a:satOff val="6705"/>
                <a:lumOff val="49"/>
                <a:alphaOff val="0"/>
              </a:schemeClr>
            </a:fillRef>
            <a:effectRef idx="2">
              <a:schemeClr val="accent3">
                <a:hueOff val="-4134818"/>
                <a:satOff val="6705"/>
                <a:lumOff val="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95070" y="3796545"/>
              <a:ext cx="2064662" cy="86434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 anchorCtr="1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/>
                <a:t>TEKNIK INDUSTRI</a:t>
              </a:r>
            </a:p>
          </p:txBody>
        </p:sp>
      </p:grpSp>
      <p:grpSp>
        <p:nvGrpSpPr>
          <p:cNvPr id="4" name="Group 6"/>
          <p:cNvGrpSpPr/>
          <p:nvPr/>
        </p:nvGrpSpPr>
        <p:grpSpPr>
          <a:xfrm>
            <a:off x="2857488" y="3429000"/>
            <a:ext cx="3643338" cy="500066"/>
            <a:chOff x="3118017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ounded Rectangle 7">
              <a:hlinkClick r:id="rId3" action="ppaction://hlinkfile"/>
            </p:cNvPr>
            <p:cNvSpPr/>
            <p:nvPr/>
          </p:nvSpPr>
          <p:spPr>
            <a:xfrm>
              <a:off x="3118017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8269636"/>
                <a:satOff val="13411"/>
                <a:lumOff val="98"/>
                <a:alphaOff val="0"/>
              </a:schemeClr>
            </a:fillRef>
            <a:effectRef idx="2">
              <a:schemeClr val="accent3">
                <a:hueOff val="-8269636"/>
                <a:satOff val="13411"/>
                <a:lumOff val="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146791" y="2662971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/>
                <a:t>TEKNIK INFORMATIKA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052638" y="571500"/>
            <a:ext cx="5643562" cy="1066800"/>
          </a:xfrm>
        </p:spPr>
        <p:txBody>
          <a:bodyPr/>
          <a:lstStyle/>
          <a:p>
            <a:r>
              <a:rPr lang="id-ID" sz="2000" b="1" i="1" smtClean="0"/>
              <a:t>The Problem Space of Industrial Engineering </a:t>
            </a:r>
            <a:r>
              <a:rPr lang="en-US" sz="2000" b="1" i="1" smtClean="0"/>
              <a:t/>
            </a:r>
            <a:br>
              <a:rPr lang="en-US" sz="2000" b="1" i="1" smtClean="0"/>
            </a:br>
            <a:r>
              <a:rPr lang="id-ID" sz="2000" b="1" smtClean="0"/>
              <a:t> domain Studi Teknik Industri</a:t>
            </a:r>
            <a:endParaRPr lang="en-US" sz="2000" smtClean="0"/>
          </a:p>
        </p:txBody>
      </p:sp>
      <p:sp>
        <p:nvSpPr>
          <p:cNvPr id="24579" name="Text Box 47"/>
          <p:cNvSpPr txBox="1">
            <a:spLocks noChangeArrowheads="1"/>
          </p:cNvSpPr>
          <p:nvPr/>
        </p:nvSpPr>
        <p:spPr bwMode="auto">
          <a:xfrm>
            <a:off x="869950" y="2390775"/>
            <a:ext cx="1292225" cy="752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800" b="1"/>
              <a:t>Application   Technology and Management tools</a:t>
            </a:r>
            <a:endParaRPr lang="en-US" sz="2000" b="1"/>
          </a:p>
        </p:txBody>
      </p:sp>
      <p:sp>
        <p:nvSpPr>
          <p:cNvPr id="24580" name="Text Box 48"/>
          <p:cNvSpPr txBox="1">
            <a:spLocks noChangeArrowheads="1"/>
          </p:cNvSpPr>
          <p:nvPr/>
        </p:nvSpPr>
        <p:spPr bwMode="auto">
          <a:xfrm>
            <a:off x="873125" y="3170238"/>
            <a:ext cx="1289050" cy="6159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800" b="1"/>
              <a:t>Manufacturing   Methods and Management Science</a:t>
            </a:r>
          </a:p>
          <a:p>
            <a:pPr algn="ctr">
              <a:spcAft>
                <a:spcPts val="1000"/>
              </a:spcAft>
            </a:pPr>
            <a:r>
              <a:rPr lang="id-ID" sz="800" b="1"/>
              <a:t> </a:t>
            </a:r>
          </a:p>
          <a:p>
            <a:endParaRPr lang="en-US" sz="2000" b="1"/>
          </a:p>
        </p:txBody>
      </p:sp>
      <p:sp>
        <p:nvSpPr>
          <p:cNvPr id="24581" name="Text Box 49"/>
          <p:cNvSpPr txBox="1">
            <a:spLocks noChangeArrowheads="1"/>
          </p:cNvSpPr>
          <p:nvPr/>
        </p:nvSpPr>
        <p:spPr bwMode="auto">
          <a:xfrm>
            <a:off x="1016000" y="4756150"/>
            <a:ext cx="1146175" cy="6731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800" b="1"/>
              <a:t>Product Design        and Technology  Development</a:t>
            </a:r>
            <a:endParaRPr lang="en-US" sz="2000" b="1"/>
          </a:p>
        </p:txBody>
      </p:sp>
      <p:sp>
        <p:nvSpPr>
          <p:cNvPr id="24582" name="Text Box 50"/>
          <p:cNvSpPr txBox="1">
            <a:spLocks noChangeArrowheads="1"/>
          </p:cNvSpPr>
          <p:nvPr/>
        </p:nvSpPr>
        <p:spPr bwMode="auto">
          <a:xfrm>
            <a:off x="714348" y="3851275"/>
            <a:ext cx="1447827" cy="720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800" b="1" smtClean="0"/>
              <a:t>Manufacturing</a:t>
            </a:r>
            <a:r>
              <a:rPr lang="en-US" sz="800" b="1" smtClean="0"/>
              <a:t>     Fasil</a:t>
            </a:r>
            <a:r>
              <a:rPr lang="id-ID" sz="800" b="1" smtClean="0"/>
              <a:t>ities </a:t>
            </a:r>
            <a:r>
              <a:rPr lang="en-US" sz="800" b="1" smtClean="0"/>
              <a:t>and Systems </a:t>
            </a:r>
            <a:r>
              <a:rPr lang="en-US" sz="800" smtClean="0"/>
              <a:t>:</a:t>
            </a:r>
            <a:r>
              <a:rPr lang="id-ID" sz="800" b="1" smtClean="0"/>
              <a:t>   </a:t>
            </a:r>
            <a:r>
              <a:rPr lang="en-US" sz="800" b="1" smtClean="0"/>
              <a:t>Engineering  and  Management</a:t>
            </a:r>
            <a:endParaRPr lang="en-US" sz="2000" b="1"/>
          </a:p>
        </p:txBody>
      </p:sp>
      <p:sp>
        <p:nvSpPr>
          <p:cNvPr id="24583" name="Rectangle 51"/>
          <p:cNvSpPr>
            <a:spLocks noChangeArrowheads="1"/>
          </p:cNvSpPr>
          <p:nvPr/>
        </p:nvSpPr>
        <p:spPr bwMode="auto">
          <a:xfrm>
            <a:off x="2152650" y="1490663"/>
            <a:ext cx="5062538" cy="752475"/>
          </a:xfrm>
          <a:prstGeom prst="rect">
            <a:avLst/>
          </a:prstGeom>
          <a:solidFill>
            <a:srgbClr val="FFFF99">
              <a:alpha val="5098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4584" name="Rectangle 52"/>
          <p:cNvSpPr>
            <a:spLocks noChangeArrowheads="1"/>
          </p:cNvSpPr>
          <p:nvPr/>
        </p:nvSpPr>
        <p:spPr bwMode="auto">
          <a:xfrm>
            <a:off x="2149475" y="3795713"/>
            <a:ext cx="5060950" cy="752475"/>
          </a:xfrm>
          <a:prstGeom prst="rect">
            <a:avLst/>
          </a:prstGeom>
          <a:solidFill>
            <a:srgbClr val="FFD6AD">
              <a:alpha val="52156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4585" name="Rectangle 53"/>
          <p:cNvSpPr>
            <a:spLocks noChangeArrowheads="1"/>
          </p:cNvSpPr>
          <p:nvPr/>
        </p:nvSpPr>
        <p:spPr bwMode="auto">
          <a:xfrm>
            <a:off x="2128838" y="2268538"/>
            <a:ext cx="5062537" cy="750887"/>
          </a:xfrm>
          <a:prstGeom prst="rect">
            <a:avLst/>
          </a:prstGeom>
          <a:solidFill>
            <a:srgbClr val="CCFF99">
              <a:alpha val="76862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4586" name="Rectangle 54"/>
          <p:cNvSpPr>
            <a:spLocks noChangeArrowheads="1"/>
          </p:cNvSpPr>
          <p:nvPr/>
        </p:nvSpPr>
        <p:spPr bwMode="auto">
          <a:xfrm>
            <a:off x="2135188" y="3024188"/>
            <a:ext cx="5062537" cy="752475"/>
          </a:xfrm>
          <a:prstGeom prst="rect">
            <a:avLst/>
          </a:prstGeom>
          <a:solidFill>
            <a:srgbClr val="CCFF66">
              <a:alpha val="76077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4587" name="Rectangle 55"/>
          <p:cNvSpPr>
            <a:spLocks noChangeArrowheads="1"/>
          </p:cNvSpPr>
          <p:nvPr/>
        </p:nvSpPr>
        <p:spPr bwMode="auto">
          <a:xfrm>
            <a:off x="2162175" y="4562475"/>
            <a:ext cx="5062538" cy="752475"/>
          </a:xfrm>
          <a:prstGeom prst="rect">
            <a:avLst/>
          </a:prstGeom>
          <a:solidFill>
            <a:srgbClr val="C5FFC5">
              <a:alpha val="79999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4588" name="Text Box 56"/>
          <p:cNvSpPr txBox="1">
            <a:spLocks noChangeArrowheads="1"/>
          </p:cNvSpPr>
          <p:nvPr/>
        </p:nvSpPr>
        <p:spPr bwMode="auto">
          <a:xfrm>
            <a:off x="2017713" y="5338763"/>
            <a:ext cx="1106487" cy="752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id-ID" sz="900"/>
              <a:t>Theory Principles Innovation</a:t>
            </a:r>
            <a:endParaRPr lang="en-US" sz="2400"/>
          </a:p>
        </p:txBody>
      </p:sp>
      <p:sp>
        <p:nvSpPr>
          <p:cNvPr id="24589" name="Text Box 57"/>
          <p:cNvSpPr txBox="1">
            <a:spLocks noChangeArrowheads="1"/>
          </p:cNvSpPr>
          <p:nvPr/>
        </p:nvSpPr>
        <p:spPr bwMode="auto">
          <a:xfrm>
            <a:off x="6183313" y="5324475"/>
            <a:ext cx="1106487" cy="7508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/>
              <a:t>Application Deployment Configuration</a:t>
            </a:r>
            <a:endParaRPr lang="en-US" sz="2400"/>
          </a:p>
        </p:txBody>
      </p:sp>
      <p:sp>
        <p:nvSpPr>
          <p:cNvPr id="24590" name="Text Box 59"/>
          <p:cNvSpPr txBox="1">
            <a:spLocks noChangeArrowheads="1"/>
          </p:cNvSpPr>
          <p:nvPr/>
        </p:nvSpPr>
        <p:spPr bwMode="auto">
          <a:xfrm>
            <a:off x="3586163" y="5637213"/>
            <a:ext cx="1871662" cy="2206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1000" b="1"/>
              <a:t>DEVELOPMENT</a:t>
            </a:r>
            <a:endParaRPr lang="en-US" sz="2000"/>
          </a:p>
        </p:txBody>
      </p:sp>
      <p:sp>
        <p:nvSpPr>
          <p:cNvPr id="24591" name="Text Box 60"/>
          <p:cNvSpPr txBox="1">
            <a:spLocks noChangeArrowheads="1"/>
          </p:cNvSpPr>
          <p:nvPr/>
        </p:nvSpPr>
        <p:spPr bwMode="auto">
          <a:xfrm>
            <a:off x="2003425" y="6059488"/>
            <a:ext cx="1873250" cy="2984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id-ID" sz="1000" b="1"/>
              <a:t>More Theoretical</a:t>
            </a:r>
            <a:endParaRPr lang="en-US" sz="2800" b="1"/>
          </a:p>
        </p:txBody>
      </p:sp>
      <p:sp>
        <p:nvSpPr>
          <p:cNvPr id="24592" name="Text Box 61"/>
          <p:cNvSpPr txBox="1">
            <a:spLocks noChangeArrowheads="1"/>
          </p:cNvSpPr>
          <p:nvPr/>
        </p:nvSpPr>
        <p:spPr bwMode="auto">
          <a:xfrm>
            <a:off x="5430838" y="6059488"/>
            <a:ext cx="1871662" cy="2984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bIns="0"/>
          <a:lstStyle/>
          <a:p>
            <a:pPr algn="r">
              <a:spcAft>
                <a:spcPts val="1000"/>
              </a:spcAft>
            </a:pPr>
            <a:r>
              <a:rPr lang="id-ID" sz="1000" b="1"/>
              <a:t>More Applied</a:t>
            </a:r>
            <a:endParaRPr lang="en-US" sz="2800" b="1"/>
          </a:p>
        </p:txBody>
      </p:sp>
      <p:sp>
        <p:nvSpPr>
          <p:cNvPr id="24593" name="Text Box 62"/>
          <p:cNvSpPr txBox="1">
            <a:spLocks noChangeArrowheads="1"/>
          </p:cNvSpPr>
          <p:nvPr/>
        </p:nvSpPr>
        <p:spPr bwMode="auto">
          <a:xfrm>
            <a:off x="857250" y="1730375"/>
            <a:ext cx="1316038" cy="5556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algn="r">
              <a:spcAft>
                <a:spcPts val="1000"/>
              </a:spcAft>
            </a:pPr>
            <a:r>
              <a:rPr lang="id-ID" sz="800" b="1"/>
              <a:t>Organizational Issue  And</a:t>
            </a:r>
            <a:r>
              <a:rPr lang="en-US" sz="800" b="1"/>
              <a:t> </a:t>
            </a:r>
            <a:r>
              <a:rPr lang="id-ID" sz="800" b="1"/>
              <a:t>Bussiness System Tools</a:t>
            </a:r>
            <a:endParaRPr lang="en-US" sz="2000" b="1"/>
          </a:p>
        </p:txBody>
      </p:sp>
      <p:sp>
        <p:nvSpPr>
          <p:cNvPr id="83032" name="Text Box 88"/>
          <p:cNvSpPr txBox="1">
            <a:spLocks noChangeArrowheads="1"/>
          </p:cNvSpPr>
          <p:nvPr/>
        </p:nvSpPr>
        <p:spPr bwMode="auto">
          <a:xfrm>
            <a:off x="7286644" y="2854316"/>
            <a:ext cx="319089" cy="100331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 lIns="18000" rIns="18000"/>
          <a:lstStyle/>
          <a:p>
            <a:pPr>
              <a:spcAft>
                <a:spcPts val="1000"/>
              </a:spcAft>
              <a:defRPr/>
            </a:pPr>
            <a:r>
              <a:rPr lang="id-ID" sz="1100" b="1" dirty="0"/>
              <a:t>FUNCTION</a:t>
            </a:r>
            <a:endParaRPr lang="en-US" dirty="0"/>
          </a:p>
        </p:txBody>
      </p:sp>
      <p:sp>
        <p:nvSpPr>
          <p:cNvPr id="83033" name="Text Box 89"/>
          <p:cNvSpPr txBox="1">
            <a:spLocks noChangeArrowheads="1"/>
          </p:cNvSpPr>
          <p:nvPr/>
        </p:nvSpPr>
        <p:spPr bwMode="auto">
          <a:xfrm>
            <a:off x="7588980" y="1500174"/>
            <a:ext cx="304800" cy="100013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/>
          <a:lstStyle/>
          <a:p>
            <a:pPr algn="r">
              <a:spcAft>
                <a:spcPts val="1000"/>
              </a:spcAft>
              <a:defRPr/>
            </a:pPr>
            <a:r>
              <a:rPr lang="id-ID" sz="1000" b="1" dirty="0"/>
              <a:t>HUMAN</a:t>
            </a:r>
            <a:endParaRPr lang="en-US" sz="2800" b="1" dirty="0"/>
          </a:p>
        </p:txBody>
      </p:sp>
      <p:sp>
        <p:nvSpPr>
          <p:cNvPr id="83034" name="Text Box 90"/>
          <p:cNvSpPr txBox="1">
            <a:spLocks noChangeArrowheads="1"/>
          </p:cNvSpPr>
          <p:nvPr/>
        </p:nvSpPr>
        <p:spPr bwMode="auto">
          <a:xfrm>
            <a:off x="7588980" y="4500570"/>
            <a:ext cx="342900" cy="78581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/>
          <a:lstStyle/>
          <a:p>
            <a:pPr>
              <a:spcAft>
                <a:spcPts val="1000"/>
              </a:spcAft>
              <a:defRPr/>
            </a:pPr>
            <a:r>
              <a:rPr lang="id-ID" sz="1000" b="1" dirty="0"/>
              <a:t>MACHINE</a:t>
            </a:r>
            <a:endParaRPr lang="en-US" sz="2800" b="1" dirty="0"/>
          </a:p>
        </p:txBody>
      </p:sp>
      <p:sp>
        <p:nvSpPr>
          <p:cNvPr id="24597" name="Line 91"/>
          <p:cNvSpPr>
            <a:spLocks noChangeShapeType="1"/>
          </p:cNvSpPr>
          <p:nvPr/>
        </p:nvSpPr>
        <p:spPr bwMode="auto">
          <a:xfrm flipV="1">
            <a:off x="2786050" y="2594738"/>
            <a:ext cx="1500187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8" name="Line 92"/>
          <p:cNvSpPr>
            <a:spLocks noChangeShapeType="1"/>
          </p:cNvSpPr>
          <p:nvPr/>
        </p:nvSpPr>
        <p:spPr bwMode="auto">
          <a:xfrm flipV="1">
            <a:off x="4286250" y="1774063"/>
            <a:ext cx="1087438" cy="83185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9" name="Line 93"/>
          <p:cNvSpPr>
            <a:spLocks noChangeShapeType="1"/>
          </p:cNvSpPr>
          <p:nvPr/>
        </p:nvSpPr>
        <p:spPr bwMode="auto">
          <a:xfrm flipV="1">
            <a:off x="5357813" y="1785938"/>
            <a:ext cx="873125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0" name="Line 94"/>
          <p:cNvSpPr>
            <a:spLocks noChangeShapeType="1"/>
          </p:cNvSpPr>
          <p:nvPr/>
        </p:nvSpPr>
        <p:spPr bwMode="auto">
          <a:xfrm flipH="1" flipV="1">
            <a:off x="6230938" y="1786417"/>
            <a:ext cx="928687" cy="877888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1" name="Line 95"/>
          <p:cNvSpPr>
            <a:spLocks noChangeShapeType="1"/>
          </p:cNvSpPr>
          <p:nvPr/>
        </p:nvSpPr>
        <p:spPr bwMode="auto">
          <a:xfrm>
            <a:off x="7159625" y="2643188"/>
            <a:ext cx="0" cy="928687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2" name="Line 92"/>
          <p:cNvSpPr>
            <a:spLocks noChangeShapeType="1"/>
          </p:cNvSpPr>
          <p:nvPr/>
        </p:nvSpPr>
        <p:spPr bwMode="auto">
          <a:xfrm flipV="1">
            <a:off x="2143125" y="2584450"/>
            <a:ext cx="638175" cy="487363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3" name="Line 92"/>
          <p:cNvSpPr>
            <a:spLocks noChangeShapeType="1"/>
          </p:cNvSpPr>
          <p:nvPr/>
        </p:nvSpPr>
        <p:spPr bwMode="auto">
          <a:xfrm flipV="1">
            <a:off x="5572132" y="3571873"/>
            <a:ext cx="1571618" cy="128588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4" name="Line 93"/>
          <p:cNvSpPr>
            <a:spLocks noChangeShapeType="1"/>
          </p:cNvSpPr>
          <p:nvPr/>
        </p:nvSpPr>
        <p:spPr bwMode="auto">
          <a:xfrm>
            <a:off x="4916017" y="4847126"/>
            <a:ext cx="656115" cy="10633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5" name="Line 94"/>
          <p:cNvSpPr>
            <a:spLocks noChangeShapeType="1"/>
          </p:cNvSpPr>
          <p:nvPr/>
        </p:nvSpPr>
        <p:spPr bwMode="auto">
          <a:xfrm flipH="1" flipV="1">
            <a:off x="4357686" y="4286254"/>
            <a:ext cx="571504" cy="57150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6" name="Line 91"/>
          <p:cNvSpPr>
            <a:spLocks noChangeShapeType="1"/>
          </p:cNvSpPr>
          <p:nvPr/>
        </p:nvSpPr>
        <p:spPr bwMode="auto">
          <a:xfrm flipV="1">
            <a:off x="2974974" y="4286256"/>
            <a:ext cx="1382712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7" name="Line 94"/>
          <p:cNvSpPr>
            <a:spLocks noChangeShapeType="1"/>
          </p:cNvSpPr>
          <p:nvPr/>
        </p:nvSpPr>
        <p:spPr bwMode="auto">
          <a:xfrm flipH="1" flipV="1">
            <a:off x="2147888" y="3551238"/>
            <a:ext cx="852476" cy="735018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08" name="Line 95"/>
          <p:cNvSpPr>
            <a:spLocks noChangeShapeType="1"/>
          </p:cNvSpPr>
          <p:nvPr/>
        </p:nvSpPr>
        <p:spPr bwMode="auto">
          <a:xfrm>
            <a:off x="2147888" y="3071813"/>
            <a:ext cx="0" cy="50006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" name="Line 58"/>
          <p:cNvSpPr>
            <a:spLocks noChangeShapeType="1"/>
          </p:cNvSpPr>
          <p:nvPr/>
        </p:nvSpPr>
        <p:spPr bwMode="auto">
          <a:xfrm>
            <a:off x="2120900" y="5940425"/>
            <a:ext cx="5062538" cy="0"/>
          </a:xfrm>
          <a:prstGeom prst="line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1" name="Line 87"/>
          <p:cNvSpPr>
            <a:spLocks noChangeShapeType="1"/>
          </p:cNvSpPr>
          <p:nvPr/>
        </p:nvSpPr>
        <p:spPr bwMode="auto">
          <a:xfrm flipH="1">
            <a:off x="7542213" y="1527175"/>
            <a:ext cx="19050" cy="3759200"/>
          </a:xfrm>
          <a:prstGeom prst="line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052638" y="571500"/>
            <a:ext cx="5643562" cy="1066800"/>
          </a:xfrm>
        </p:spPr>
        <p:txBody>
          <a:bodyPr/>
          <a:lstStyle/>
          <a:p>
            <a:r>
              <a:rPr lang="id-ID" sz="2000" i="1" smtClean="0"/>
              <a:t>The Problem Space of Computing </a:t>
            </a:r>
            <a:r>
              <a:rPr lang="id-ID" sz="2000" smtClean="0"/>
              <a:t>dan 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id-ID" sz="2000" smtClean="0"/>
              <a:t>domain Studi Teknik Informatika</a:t>
            </a:r>
            <a:endParaRPr lang="en-US" sz="2000" smtClean="0"/>
          </a:p>
        </p:txBody>
      </p:sp>
      <p:sp>
        <p:nvSpPr>
          <p:cNvPr id="25603" name="Rectangle 51"/>
          <p:cNvSpPr>
            <a:spLocks noChangeArrowheads="1"/>
          </p:cNvSpPr>
          <p:nvPr/>
        </p:nvSpPr>
        <p:spPr bwMode="auto">
          <a:xfrm>
            <a:off x="2141538" y="1501775"/>
            <a:ext cx="5060950" cy="752475"/>
          </a:xfrm>
          <a:prstGeom prst="rect">
            <a:avLst/>
          </a:prstGeom>
          <a:solidFill>
            <a:srgbClr val="FFEF8F">
              <a:alpha val="5098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82996" name="Rectangle 52"/>
          <p:cNvSpPr>
            <a:spLocks noChangeArrowheads="1"/>
          </p:cNvSpPr>
          <p:nvPr/>
        </p:nvSpPr>
        <p:spPr bwMode="auto">
          <a:xfrm>
            <a:off x="2149475" y="3795713"/>
            <a:ext cx="5060950" cy="752475"/>
          </a:xfrm>
          <a:prstGeom prst="rect">
            <a:avLst/>
          </a:prstGeom>
          <a:solidFill>
            <a:schemeClr val="accent6">
              <a:lumMod val="40000"/>
              <a:lumOff val="60000"/>
              <a:alpha val="52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5605" name="Rectangle 53"/>
          <p:cNvSpPr>
            <a:spLocks noChangeArrowheads="1"/>
          </p:cNvSpPr>
          <p:nvPr/>
        </p:nvSpPr>
        <p:spPr bwMode="auto">
          <a:xfrm>
            <a:off x="2128838" y="2279650"/>
            <a:ext cx="5062537" cy="752475"/>
          </a:xfrm>
          <a:prstGeom prst="rect">
            <a:avLst/>
          </a:prstGeom>
          <a:solidFill>
            <a:srgbClr val="CCE9AD">
              <a:alpha val="76862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82998" name="Rectangle 54"/>
          <p:cNvSpPr>
            <a:spLocks noChangeArrowheads="1"/>
          </p:cNvSpPr>
          <p:nvPr/>
        </p:nvSpPr>
        <p:spPr bwMode="auto">
          <a:xfrm>
            <a:off x="2135188" y="3036888"/>
            <a:ext cx="5062537" cy="750887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5607" name="Rectangle 55"/>
          <p:cNvSpPr>
            <a:spLocks noChangeArrowheads="1"/>
          </p:cNvSpPr>
          <p:nvPr/>
        </p:nvSpPr>
        <p:spPr bwMode="auto">
          <a:xfrm>
            <a:off x="2162175" y="4562475"/>
            <a:ext cx="5062538" cy="752475"/>
          </a:xfrm>
          <a:prstGeom prst="rect">
            <a:avLst/>
          </a:prstGeom>
          <a:solidFill>
            <a:srgbClr val="C5FFC5">
              <a:alpha val="79999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5608" name="Text Box 56"/>
          <p:cNvSpPr txBox="1">
            <a:spLocks noChangeArrowheads="1"/>
          </p:cNvSpPr>
          <p:nvPr/>
        </p:nvSpPr>
        <p:spPr bwMode="auto">
          <a:xfrm>
            <a:off x="2017713" y="5338763"/>
            <a:ext cx="1106487" cy="752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id-ID" sz="900"/>
              <a:t>Theory Principles Innovation</a:t>
            </a:r>
            <a:endParaRPr lang="en-US" sz="2400"/>
          </a:p>
        </p:txBody>
      </p:sp>
      <p:sp>
        <p:nvSpPr>
          <p:cNvPr id="25609" name="Text Box 57"/>
          <p:cNvSpPr txBox="1">
            <a:spLocks noChangeArrowheads="1"/>
          </p:cNvSpPr>
          <p:nvPr/>
        </p:nvSpPr>
        <p:spPr bwMode="auto">
          <a:xfrm>
            <a:off x="6183313" y="5324475"/>
            <a:ext cx="1106487" cy="7508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/>
              <a:t>Application Deployment Configuration</a:t>
            </a:r>
            <a:endParaRPr lang="en-US" sz="2400"/>
          </a:p>
        </p:txBody>
      </p:sp>
      <p:sp>
        <p:nvSpPr>
          <p:cNvPr id="83002" name="Line 58"/>
          <p:cNvSpPr>
            <a:spLocks noChangeShapeType="1"/>
          </p:cNvSpPr>
          <p:nvPr/>
        </p:nvSpPr>
        <p:spPr bwMode="auto">
          <a:xfrm>
            <a:off x="2109788" y="5881688"/>
            <a:ext cx="5060950" cy="0"/>
          </a:xfrm>
          <a:prstGeom prst="line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5611" name="Text Box 59"/>
          <p:cNvSpPr txBox="1">
            <a:spLocks noChangeArrowheads="1"/>
          </p:cNvSpPr>
          <p:nvPr/>
        </p:nvSpPr>
        <p:spPr bwMode="auto">
          <a:xfrm>
            <a:off x="3586163" y="5637213"/>
            <a:ext cx="1871662" cy="4857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 b="1"/>
              <a:t>DEVELOPMENT</a:t>
            </a:r>
            <a:endParaRPr lang="en-US"/>
          </a:p>
        </p:txBody>
      </p:sp>
      <p:sp>
        <p:nvSpPr>
          <p:cNvPr id="25612" name="Text Box 60"/>
          <p:cNvSpPr txBox="1">
            <a:spLocks noChangeArrowheads="1"/>
          </p:cNvSpPr>
          <p:nvPr/>
        </p:nvSpPr>
        <p:spPr bwMode="auto">
          <a:xfrm>
            <a:off x="2003425" y="5929313"/>
            <a:ext cx="1873250" cy="2984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id-ID" sz="1000"/>
              <a:t>More </a:t>
            </a:r>
            <a:r>
              <a:rPr lang="id-ID" sz="1000" b="1"/>
              <a:t>Theoretical</a:t>
            </a:r>
            <a:endParaRPr lang="en-US" sz="2800" b="1"/>
          </a:p>
        </p:txBody>
      </p:sp>
      <p:sp>
        <p:nvSpPr>
          <p:cNvPr id="25613" name="Text Box 61"/>
          <p:cNvSpPr txBox="1">
            <a:spLocks noChangeArrowheads="1"/>
          </p:cNvSpPr>
          <p:nvPr/>
        </p:nvSpPr>
        <p:spPr bwMode="auto">
          <a:xfrm>
            <a:off x="5430838" y="5929313"/>
            <a:ext cx="1871662" cy="2984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bIns="0"/>
          <a:lstStyle/>
          <a:p>
            <a:pPr algn="r">
              <a:spcAft>
                <a:spcPts val="1000"/>
              </a:spcAft>
            </a:pPr>
            <a:r>
              <a:rPr lang="id-ID" sz="900" b="1"/>
              <a:t>More </a:t>
            </a:r>
            <a:r>
              <a:rPr lang="id-ID" sz="1000" b="1"/>
              <a:t>Applied</a:t>
            </a:r>
            <a:endParaRPr lang="en-US" sz="2400" b="1"/>
          </a:p>
        </p:txBody>
      </p:sp>
      <p:sp>
        <p:nvSpPr>
          <p:cNvPr id="83031" name="Line 87"/>
          <p:cNvSpPr>
            <a:spLocks noChangeShapeType="1"/>
          </p:cNvSpPr>
          <p:nvPr/>
        </p:nvSpPr>
        <p:spPr bwMode="auto">
          <a:xfrm flipH="1">
            <a:off x="7588250" y="1527175"/>
            <a:ext cx="19050" cy="3759200"/>
          </a:xfrm>
          <a:prstGeom prst="line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3032" name="Text Box 88"/>
          <p:cNvSpPr txBox="1">
            <a:spLocks noChangeArrowheads="1"/>
          </p:cNvSpPr>
          <p:nvPr/>
        </p:nvSpPr>
        <p:spPr bwMode="auto">
          <a:xfrm>
            <a:off x="7374666" y="2854316"/>
            <a:ext cx="319089" cy="100331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 lIns="18000" rIns="18000"/>
          <a:lstStyle/>
          <a:p>
            <a:pPr>
              <a:spcAft>
                <a:spcPts val="1000"/>
              </a:spcAft>
              <a:defRPr/>
            </a:pPr>
            <a:r>
              <a:rPr lang="id-ID" sz="1100" b="1" dirty="0"/>
              <a:t>FUNCTION</a:t>
            </a:r>
            <a:endParaRPr lang="en-US" dirty="0"/>
          </a:p>
        </p:txBody>
      </p:sp>
      <p:sp>
        <p:nvSpPr>
          <p:cNvPr id="83033" name="Text Box 89"/>
          <p:cNvSpPr txBox="1">
            <a:spLocks noChangeArrowheads="1"/>
          </p:cNvSpPr>
          <p:nvPr/>
        </p:nvSpPr>
        <p:spPr bwMode="auto">
          <a:xfrm>
            <a:off x="7624786" y="1500174"/>
            <a:ext cx="304800" cy="100013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/>
          <a:lstStyle/>
          <a:p>
            <a:pPr algn="r">
              <a:spcAft>
                <a:spcPts val="1000"/>
              </a:spcAft>
              <a:defRPr/>
            </a:pPr>
            <a:r>
              <a:rPr lang="id-ID" sz="1000" b="1" dirty="0"/>
              <a:t>HUMAN</a:t>
            </a:r>
            <a:endParaRPr lang="en-US" sz="2800" b="1" dirty="0"/>
          </a:p>
        </p:txBody>
      </p:sp>
      <p:sp>
        <p:nvSpPr>
          <p:cNvPr id="83034" name="Text Box 90"/>
          <p:cNvSpPr txBox="1">
            <a:spLocks noChangeArrowheads="1"/>
          </p:cNvSpPr>
          <p:nvPr/>
        </p:nvSpPr>
        <p:spPr bwMode="auto">
          <a:xfrm>
            <a:off x="7658124" y="4500570"/>
            <a:ext cx="342900" cy="78581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vert270"/>
          <a:lstStyle/>
          <a:p>
            <a:pPr>
              <a:spcAft>
                <a:spcPts val="1000"/>
              </a:spcAft>
              <a:defRPr/>
            </a:pPr>
            <a:r>
              <a:rPr lang="id-ID" sz="900" b="1" dirty="0"/>
              <a:t>MACHINE</a:t>
            </a:r>
            <a:endParaRPr lang="en-US" sz="2400" b="1" dirty="0"/>
          </a:p>
        </p:txBody>
      </p:sp>
      <p:sp>
        <p:nvSpPr>
          <p:cNvPr id="25618" name="Line 93"/>
          <p:cNvSpPr>
            <a:spLocks noChangeShapeType="1"/>
          </p:cNvSpPr>
          <p:nvPr/>
        </p:nvSpPr>
        <p:spPr bwMode="auto">
          <a:xfrm flipV="1">
            <a:off x="5560257" y="1785926"/>
            <a:ext cx="714380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94"/>
          <p:cNvSpPr>
            <a:spLocks noChangeShapeType="1"/>
          </p:cNvSpPr>
          <p:nvPr/>
        </p:nvSpPr>
        <p:spPr bwMode="auto">
          <a:xfrm flipH="1" flipV="1">
            <a:off x="6238824" y="1785926"/>
            <a:ext cx="928694" cy="85725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Line 95"/>
          <p:cNvSpPr>
            <a:spLocks noChangeShapeType="1"/>
          </p:cNvSpPr>
          <p:nvPr/>
        </p:nvSpPr>
        <p:spPr bwMode="auto">
          <a:xfrm>
            <a:off x="7172263" y="2643182"/>
            <a:ext cx="0" cy="785818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Line 92"/>
          <p:cNvSpPr>
            <a:spLocks noChangeShapeType="1"/>
          </p:cNvSpPr>
          <p:nvPr/>
        </p:nvSpPr>
        <p:spPr bwMode="auto">
          <a:xfrm flipV="1">
            <a:off x="5738758" y="3411684"/>
            <a:ext cx="1428760" cy="151750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2" name="Line 93"/>
          <p:cNvSpPr>
            <a:spLocks noChangeShapeType="1"/>
          </p:cNvSpPr>
          <p:nvPr/>
        </p:nvSpPr>
        <p:spPr bwMode="auto">
          <a:xfrm flipV="1">
            <a:off x="5238689" y="4929188"/>
            <a:ext cx="500070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3" name="Line 94"/>
          <p:cNvSpPr>
            <a:spLocks noChangeShapeType="1"/>
          </p:cNvSpPr>
          <p:nvPr/>
        </p:nvSpPr>
        <p:spPr bwMode="auto">
          <a:xfrm flipH="1" flipV="1">
            <a:off x="2143605" y="4106863"/>
            <a:ext cx="642937" cy="60801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4" name="Line 95"/>
          <p:cNvSpPr>
            <a:spLocks noChangeShapeType="1"/>
          </p:cNvSpPr>
          <p:nvPr/>
        </p:nvSpPr>
        <p:spPr bwMode="auto">
          <a:xfrm>
            <a:off x="2148836" y="3143255"/>
            <a:ext cx="0" cy="1000125"/>
          </a:xfrm>
          <a:prstGeom prst="line">
            <a:avLst/>
          </a:prstGeom>
          <a:noFill/>
          <a:ln w="3492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Text Box 2"/>
          <p:cNvSpPr txBox="1">
            <a:spLocks noChangeArrowheads="1"/>
          </p:cNvSpPr>
          <p:nvPr/>
        </p:nvSpPr>
        <p:spPr bwMode="auto">
          <a:xfrm>
            <a:off x="1035050" y="2428875"/>
            <a:ext cx="1036638" cy="4286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 b="1"/>
              <a:t>Application</a:t>
            </a:r>
            <a:r>
              <a:rPr lang="en-US" sz="900" b="1"/>
              <a:t>  </a:t>
            </a:r>
            <a:r>
              <a:rPr lang="id-ID" sz="900" b="1"/>
              <a:t>Technology</a:t>
            </a:r>
            <a:endParaRPr lang="en-US" sz="2400" b="1"/>
          </a:p>
        </p:txBody>
      </p:sp>
      <p:sp>
        <p:nvSpPr>
          <p:cNvPr id="25626" name="Text Box 3"/>
          <p:cNvSpPr txBox="1">
            <a:spLocks noChangeArrowheads="1"/>
          </p:cNvSpPr>
          <p:nvPr/>
        </p:nvSpPr>
        <p:spPr bwMode="auto">
          <a:xfrm>
            <a:off x="928688" y="3214688"/>
            <a:ext cx="1154112" cy="45243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 b="1"/>
              <a:t>Software Method</a:t>
            </a:r>
            <a:r>
              <a:rPr lang="en-US" sz="900" b="1"/>
              <a:t>  </a:t>
            </a:r>
            <a:r>
              <a:rPr lang="id-ID" sz="900" b="1"/>
              <a:t>And Technology</a:t>
            </a:r>
          </a:p>
          <a:p>
            <a:endParaRPr lang="en-US" sz="2400" b="1"/>
          </a:p>
        </p:txBody>
      </p:sp>
      <p:sp>
        <p:nvSpPr>
          <p:cNvPr id="25627" name="Text Box 4"/>
          <p:cNvSpPr txBox="1">
            <a:spLocks noChangeArrowheads="1"/>
          </p:cNvSpPr>
          <p:nvPr/>
        </p:nvSpPr>
        <p:spPr bwMode="auto">
          <a:xfrm>
            <a:off x="900113" y="3929063"/>
            <a:ext cx="1171575" cy="5000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 b="1"/>
              <a:t>System Infrastructure</a:t>
            </a:r>
            <a:endParaRPr lang="en-US" sz="2400" b="1"/>
          </a:p>
        </p:txBody>
      </p:sp>
      <p:sp>
        <p:nvSpPr>
          <p:cNvPr id="25628" name="Text Box 6"/>
          <p:cNvSpPr txBox="1">
            <a:spLocks noChangeArrowheads="1"/>
          </p:cNvSpPr>
          <p:nvPr/>
        </p:nvSpPr>
        <p:spPr bwMode="auto">
          <a:xfrm>
            <a:off x="642938" y="1643063"/>
            <a:ext cx="1497012" cy="5000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algn="r">
              <a:spcAft>
                <a:spcPts val="1000"/>
              </a:spcAft>
            </a:pPr>
            <a:r>
              <a:rPr lang="id-ID" sz="900" b="1"/>
              <a:t>Organizational</a:t>
            </a:r>
            <a:r>
              <a:rPr lang="en-US" sz="900" b="1"/>
              <a:t> </a:t>
            </a:r>
            <a:r>
              <a:rPr lang="id-ID" sz="900" b="1"/>
              <a:t>Issue</a:t>
            </a:r>
            <a:r>
              <a:rPr lang="en-US" sz="900" b="1"/>
              <a:t>          </a:t>
            </a:r>
            <a:r>
              <a:rPr lang="id-ID" sz="900" b="1"/>
              <a:t> And Information </a:t>
            </a:r>
            <a:r>
              <a:rPr lang="en-US" sz="900" b="1"/>
              <a:t>      </a:t>
            </a:r>
            <a:r>
              <a:rPr lang="id-ID" sz="900" b="1"/>
              <a:t>System</a:t>
            </a:r>
            <a:endParaRPr lang="en-US" sz="2400" b="1"/>
          </a:p>
        </p:txBody>
      </p:sp>
      <p:sp>
        <p:nvSpPr>
          <p:cNvPr id="25629" name="Text Box 7"/>
          <p:cNvSpPr txBox="1">
            <a:spLocks noChangeArrowheads="1"/>
          </p:cNvSpPr>
          <p:nvPr/>
        </p:nvSpPr>
        <p:spPr bwMode="auto">
          <a:xfrm>
            <a:off x="1033463" y="4656138"/>
            <a:ext cx="1038225" cy="5715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id-ID" sz="900" b="1"/>
              <a:t>Computer Hardware And Architetures</a:t>
            </a:r>
            <a:endParaRPr lang="en-US" sz="2400" b="1"/>
          </a:p>
        </p:txBody>
      </p:sp>
      <p:sp>
        <p:nvSpPr>
          <p:cNvPr id="25630" name="Line 94"/>
          <p:cNvSpPr>
            <a:spLocks noChangeShapeType="1"/>
          </p:cNvSpPr>
          <p:nvPr/>
        </p:nvSpPr>
        <p:spPr bwMode="auto">
          <a:xfrm flipH="1" flipV="1">
            <a:off x="5005325" y="4714875"/>
            <a:ext cx="236538" cy="22225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1" name="Line 91"/>
          <p:cNvSpPr>
            <a:spLocks noChangeShapeType="1"/>
          </p:cNvSpPr>
          <p:nvPr/>
        </p:nvSpPr>
        <p:spPr bwMode="auto">
          <a:xfrm flipV="1">
            <a:off x="2786063" y="4714875"/>
            <a:ext cx="2238375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2" name="Line 91"/>
          <p:cNvSpPr>
            <a:spLocks noChangeShapeType="1"/>
          </p:cNvSpPr>
          <p:nvPr/>
        </p:nvSpPr>
        <p:spPr bwMode="auto">
          <a:xfrm flipV="1">
            <a:off x="2655061" y="2702745"/>
            <a:ext cx="1714500" cy="7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3" name="Line 92"/>
          <p:cNvSpPr>
            <a:spLocks noChangeShapeType="1"/>
          </p:cNvSpPr>
          <p:nvPr/>
        </p:nvSpPr>
        <p:spPr bwMode="auto">
          <a:xfrm flipV="1">
            <a:off x="4357686" y="1785924"/>
            <a:ext cx="1195264" cy="914743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4" name="Line 92"/>
          <p:cNvSpPr>
            <a:spLocks noChangeShapeType="1"/>
          </p:cNvSpPr>
          <p:nvPr/>
        </p:nvSpPr>
        <p:spPr bwMode="auto">
          <a:xfrm flipV="1">
            <a:off x="2143108" y="2700970"/>
            <a:ext cx="544208" cy="442277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>
          <a:xfrm>
            <a:off x="496837" y="4262506"/>
            <a:ext cx="8004254" cy="2357454"/>
          </a:xfrm>
          <a:prstGeom prst="roundRect">
            <a:avLst>
              <a:gd name="adj" fmla="val 4952"/>
            </a:avLst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05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smtClean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DOKUMEN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RKPS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00035" y="1483328"/>
            <a:ext cx="8001056" cy="2731490"/>
          </a:xfrm>
          <a:prstGeom prst="roundRect">
            <a:avLst>
              <a:gd name="adj" fmla="val 4952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05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05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9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24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PANDUAN  KURIKULUM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28623" y="642938"/>
            <a:ext cx="81439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</a:rPr>
              <a:t>SIKLUS PENGEMBANGAN </a:t>
            </a:r>
            <a:r>
              <a:rPr lang="en-US" sz="2000" b="1" u="sng" dirty="0">
                <a:solidFill>
                  <a:srgbClr val="7030A0"/>
                </a:solidFill>
                <a:latin typeface="+mj-lt"/>
              </a:rPr>
              <a:t>S</a:t>
            </a:r>
            <a:r>
              <a:rPr lang="en-US" sz="2000" b="1" dirty="0">
                <a:solidFill>
                  <a:schemeClr val="accent2"/>
                </a:solidFill>
                <a:latin typeface="+mj-lt"/>
              </a:rPr>
              <a:t>ASARAN </a:t>
            </a:r>
            <a:r>
              <a:rPr lang="en-US" sz="2000" b="1" u="sng">
                <a:solidFill>
                  <a:srgbClr val="7030A0"/>
                </a:solidFill>
                <a:latin typeface="+mj-lt"/>
              </a:rPr>
              <a:t>H</a:t>
            </a:r>
            <a:r>
              <a:rPr lang="en-US" sz="2000" b="1">
                <a:solidFill>
                  <a:schemeClr val="accent2"/>
                </a:solidFill>
                <a:latin typeface="+mj-lt"/>
              </a:rPr>
              <a:t>ASIL </a:t>
            </a:r>
            <a:r>
              <a:rPr lang="en-US" sz="2000" b="1" u="sng" smtClean="0">
                <a:solidFill>
                  <a:srgbClr val="7030A0"/>
                </a:solidFill>
                <a:latin typeface="+mj-lt"/>
              </a:rPr>
              <a:t>B</a:t>
            </a:r>
            <a:r>
              <a:rPr lang="en-US" sz="2000" b="1" smtClean="0">
                <a:solidFill>
                  <a:schemeClr val="accent2"/>
                </a:solidFill>
                <a:latin typeface="+mj-lt"/>
              </a:rPr>
              <a:t>ELAJAR (</a:t>
            </a:r>
            <a:r>
              <a:rPr lang="en-US" sz="2000" b="1" smtClean="0">
                <a:solidFill>
                  <a:srgbClr val="DA0000"/>
                </a:solidFill>
                <a:latin typeface="+mj-lt"/>
              </a:rPr>
              <a:t>SHB</a:t>
            </a:r>
            <a:r>
              <a:rPr lang="en-US" sz="2000" b="1" smtClean="0">
                <a:solidFill>
                  <a:schemeClr val="accent2"/>
                </a:solidFill>
                <a:latin typeface="+mj-lt"/>
              </a:rPr>
              <a:t>) </a:t>
            </a:r>
            <a:r>
              <a:rPr lang="en-US" sz="2000" b="1" dirty="0">
                <a:solidFill>
                  <a:schemeClr val="accent2"/>
                </a:solidFill>
                <a:latin typeface="+mj-lt"/>
              </a:rPr>
              <a:t>MATAKULIAH TERHADAP KOMPETENSI LULUSAN</a:t>
            </a:r>
            <a:r>
              <a:rPr lang="en-US" sz="2000" b="1" dirty="0">
                <a:latin typeface="+mj-lt"/>
              </a:rPr>
              <a:t> </a:t>
            </a:r>
          </a:p>
        </p:txBody>
      </p: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8297865" y="2990850"/>
            <a:ext cx="560415" cy="1609725"/>
            <a:chOff x="5047" y="1884"/>
            <a:chExt cx="191" cy="1014"/>
          </a:xfrm>
        </p:grpSpPr>
        <p:sp>
          <p:nvSpPr>
            <p:cNvPr id="26667" name="Line 46"/>
            <p:cNvSpPr>
              <a:spLocks noChangeShapeType="1"/>
            </p:cNvSpPr>
            <p:nvPr/>
          </p:nvSpPr>
          <p:spPr bwMode="auto">
            <a:xfrm flipH="1">
              <a:off x="5047" y="2898"/>
              <a:ext cx="191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47"/>
            <p:cNvSpPr>
              <a:spLocks noChangeShapeType="1"/>
            </p:cNvSpPr>
            <p:nvPr/>
          </p:nvSpPr>
          <p:spPr bwMode="auto">
            <a:xfrm flipH="1">
              <a:off x="5047" y="1884"/>
              <a:ext cx="191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Line 48"/>
            <p:cNvSpPr>
              <a:spLocks noChangeShapeType="1"/>
            </p:cNvSpPr>
            <p:nvPr/>
          </p:nvSpPr>
          <p:spPr bwMode="auto">
            <a:xfrm>
              <a:off x="5232" y="1884"/>
              <a:ext cx="0" cy="1008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" name="Line 21"/>
          <p:cNvSpPr>
            <a:spLocks noChangeShapeType="1"/>
          </p:cNvSpPr>
          <p:nvPr/>
        </p:nvSpPr>
        <p:spPr bwMode="auto">
          <a:xfrm>
            <a:off x="4860032" y="4652963"/>
            <a:ext cx="303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34"/>
          <p:cNvSpPr>
            <a:spLocks noChangeShapeType="1"/>
          </p:cNvSpPr>
          <p:nvPr/>
        </p:nvSpPr>
        <p:spPr bwMode="auto">
          <a:xfrm flipH="1">
            <a:off x="6631682" y="2179638"/>
            <a:ext cx="303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1763688" y="3786188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7"/>
          <p:cNvSpPr>
            <a:spLocks noChangeShapeType="1"/>
          </p:cNvSpPr>
          <p:nvPr/>
        </p:nvSpPr>
        <p:spPr bwMode="auto">
          <a:xfrm>
            <a:off x="1763688" y="2268538"/>
            <a:ext cx="0" cy="8223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9" name="Group 8"/>
          <p:cNvGrpSpPr>
            <a:grpSpLocks/>
          </p:cNvGrpSpPr>
          <p:nvPr/>
        </p:nvGrpSpPr>
        <p:grpSpPr bwMode="auto">
          <a:xfrm>
            <a:off x="6176070" y="3265488"/>
            <a:ext cx="1062037" cy="454025"/>
            <a:chOff x="7560" y="13038"/>
            <a:chExt cx="1260" cy="237"/>
          </a:xfrm>
        </p:grpSpPr>
        <p:sp>
          <p:nvSpPr>
            <p:cNvPr id="60" name="Line 9"/>
            <p:cNvSpPr>
              <a:spLocks noChangeShapeType="1"/>
            </p:cNvSpPr>
            <p:nvPr/>
          </p:nvSpPr>
          <p:spPr bwMode="auto">
            <a:xfrm flipV="1">
              <a:off x="7560" y="13038"/>
              <a:ext cx="0" cy="2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10"/>
            <p:cNvSpPr>
              <a:spLocks noChangeShapeType="1"/>
            </p:cNvSpPr>
            <p:nvPr/>
          </p:nvSpPr>
          <p:spPr bwMode="auto">
            <a:xfrm>
              <a:off x="7560" y="13275"/>
              <a:ext cx="12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Line 13"/>
          <p:cNvSpPr>
            <a:spLocks noChangeShapeType="1"/>
          </p:cNvSpPr>
          <p:nvPr/>
        </p:nvSpPr>
        <p:spPr bwMode="auto">
          <a:xfrm flipH="1">
            <a:off x="6657082" y="4589463"/>
            <a:ext cx="303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3447157" y="4365104"/>
            <a:ext cx="1516063" cy="547687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800" tIns="10800" rIns="10800" bIns="10800"/>
          <a:lstStyle/>
          <a:p>
            <a:pPr algn="ctr">
              <a:defRPr/>
            </a:pPr>
            <a:endParaRPr lang="en-US" sz="7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Kembangkan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Pengukuran tiap SHB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5147370" y="4365625"/>
            <a:ext cx="1657350" cy="1539875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36576" tIns="47625" rIns="0" bIns="47625"/>
          <a:lstStyle/>
          <a:p>
            <a:r>
              <a:rPr lang="en-US" sz="1000" b="1">
                <a:latin typeface="Palatino Linotype" pitchFamily="18" charset="0"/>
              </a:rPr>
              <a:t>Analisis &amp; </a:t>
            </a:r>
            <a:r>
              <a:rPr lang="en-US" sz="1000" b="1" smtClean="0">
                <a:latin typeface="Palatino Linotype" pitchFamily="18" charset="0"/>
              </a:rPr>
              <a:t>Pengukuran</a:t>
            </a:r>
            <a:endParaRPr lang="en-US" sz="1000" b="1">
              <a:latin typeface="Palatino Linotype" pitchFamily="18" charset="0"/>
            </a:endParaRPr>
          </a:p>
          <a:p>
            <a:endParaRPr lang="en-US" sz="300"/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Evaluasi MK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SHB sebelum dan </a:t>
            </a:r>
          </a:p>
          <a:p>
            <a:pPr>
              <a:buFont typeface="Times New Roman" pitchFamily="18" charset="0"/>
              <a:buNone/>
            </a:pPr>
            <a:r>
              <a:rPr lang="en-US" sz="1000" b="1" i="1">
                <a:latin typeface="Palatino Linotype" pitchFamily="18" charset="0"/>
              </a:rPr>
              <a:t>   Sesudahnya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Sillabi MK 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Grade Nilai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Review Matriks</a:t>
            </a:r>
          </a:p>
        </p:txBody>
      </p:sp>
      <p:sp>
        <p:nvSpPr>
          <p:cNvPr id="65" name="Line 19"/>
          <p:cNvSpPr>
            <a:spLocks noChangeShapeType="1"/>
          </p:cNvSpPr>
          <p:nvPr/>
        </p:nvSpPr>
        <p:spPr bwMode="auto">
          <a:xfrm>
            <a:off x="7541320" y="4862513"/>
            <a:ext cx="0" cy="2254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Line 20"/>
          <p:cNvSpPr>
            <a:spLocks noChangeShapeType="1"/>
          </p:cNvSpPr>
          <p:nvPr/>
        </p:nvSpPr>
        <p:spPr bwMode="auto">
          <a:xfrm>
            <a:off x="3143945" y="4652963"/>
            <a:ext cx="3032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7" name="Group 55"/>
          <p:cNvGrpSpPr>
            <a:grpSpLocks/>
          </p:cNvGrpSpPr>
          <p:nvPr/>
        </p:nvGrpSpPr>
        <p:grpSpPr bwMode="auto">
          <a:xfrm>
            <a:off x="3220145" y="5243513"/>
            <a:ext cx="1681162" cy="1160462"/>
            <a:chOff x="1847" y="3303"/>
            <a:chExt cx="1059" cy="731"/>
          </a:xfrm>
        </p:grpSpPr>
        <p:sp>
          <p:nvSpPr>
            <p:cNvPr id="68" name="Text Box 12"/>
            <p:cNvSpPr txBox="1">
              <a:spLocks noChangeArrowheads="1"/>
            </p:cNvSpPr>
            <p:nvPr/>
          </p:nvSpPr>
          <p:spPr bwMode="auto">
            <a:xfrm>
              <a:off x="1847" y="3303"/>
              <a:ext cx="716" cy="11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9050" tIns="0" rIns="19050" bIns="0"/>
            <a:lstStyle/>
            <a:p>
              <a:r>
                <a:rPr lang="en-US" sz="1000" b="1" i="1">
                  <a:latin typeface="Palatino Linotype" pitchFamily="18" charset="0"/>
                </a:rPr>
                <a:t>Revisi SHB</a:t>
              </a:r>
              <a:endParaRPr lang="en-US" b="1">
                <a:latin typeface="Palatino Linotype" pitchFamily="18" charset="0"/>
              </a:endParaRPr>
            </a:p>
          </p:txBody>
        </p:sp>
        <p:sp>
          <p:nvSpPr>
            <p:cNvPr id="69" name="Text Box 22"/>
            <p:cNvSpPr txBox="1">
              <a:spLocks noChangeArrowheads="1"/>
            </p:cNvSpPr>
            <p:nvPr/>
          </p:nvSpPr>
          <p:spPr bwMode="auto">
            <a:xfrm>
              <a:off x="1879" y="3430"/>
              <a:ext cx="1027" cy="6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lIns="36576" tIns="47625" rIns="19050" bIns="47625"/>
            <a:lstStyle/>
            <a:p>
              <a:pPr>
                <a:defRPr/>
              </a:pPr>
              <a:r>
                <a:rPr lang="en-US" sz="1000" b="1" i="1" u="sng">
                  <a:latin typeface="Palatino Linotype" pitchFamily="18" charset="0"/>
                </a:rPr>
                <a:t>Constituent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Manajemen Institusi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Kordinator MK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Perwakilan Mhs dan   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  Alumni</a:t>
              </a:r>
              <a:endParaRPr lang="en-US" sz="1000">
                <a:latin typeface="Palatino Linotype" pitchFamily="18" charset="0"/>
              </a:endParaRPr>
            </a:p>
          </p:txBody>
        </p:sp>
      </p:grpSp>
      <p:sp>
        <p:nvSpPr>
          <p:cNvPr id="70" name="Text Box 23"/>
          <p:cNvSpPr txBox="1">
            <a:spLocks noChangeArrowheads="1"/>
          </p:cNvSpPr>
          <p:nvPr/>
        </p:nvSpPr>
        <p:spPr bwMode="auto">
          <a:xfrm>
            <a:off x="1187624" y="3101975"/>
            <a:ext cx="1969021" cy="684213"/>
          </a:xfrm>
          <a:prstGeom prst="rect">
            <a:avLst/>
          </a:prstGeom>
          <a:solidFill>
            <a:srgbClr val="FEF35E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88900" h="82550"/>
            <a:bevelB w="88900" h="82550"/>
          </a:sp3d>
        </p:spPr>
        <p:txBody>
          <a:bodyPr lIns="10800" tIns="47625" rIns="10800" bIns="47625"/>
          <a:lstStyle/>
          <a:p>
            <a:pPr algn="ctr">
              <a:defRPr/>
            </a:pPr>
            <a:endParaRPr lang="en-US" sz="500" b="1">
              <a:latin typeface="+mj-lt"/>
            </a:endParaRPr>
          </a:p>
          <a:p>
            <a:pPr algn="ctr">
              <a:defRPr/>
            </a:pPr>
            <a:r>
              <a:rPr lang="en-US" sz="1000" b="1">
                <a:latin typeface="+mj-lt"/>
              </a:rPr>
              <a:t>Matriks  Matakuliah</a:t>
            </a:r>
          </a:p>
          <a:p>
            <a:pPr algn="ctr">
              <a:defRPr/>
            </a:pPr>
            <a:r>
              <a:rPr lang="en-US" sz="1000" b="1">
                <a:latin typeface="+mj-lt"/>
              </a:rPr>
              <a:t>Terhadap</a:t>
            </a:r>
          </a:p>
          <a:p>
            <a:pPr algn="ctr">
              <a:defRPr/>
            </a:pPr>
            <a:r>
              <a:rPr lang="en-US" sz="1000" b="1">
                <a:latin typeface="+mj-lt"/>
              </a:rPr>
              <a:t>Kompetensi Lulusan</a:t>
            </a:r>
            <a:endParaRPr lang="en-US">
              <a:latin typeface="+mj-lt"/>
            </a:endParaRPr>
          </a:p>
        </p:txBody>
      </p:sp>
      <p:grpSp>
        <p:nvGrpSpPr>
          <p:cNvPr id="71" name="Group 24"/>
          <p:cNvGrpSpPr>
            <a:grpSpLocks/>
          </p:cNvGrpSpPr>
          <p:nvPr/>
        </p:nvGrpSpPr>
        <p:grpSpPr bwMode="auto">
          <a:xfrm>
            <a:off x="6176070" y="5892800"/>
            <a:ext cx="1062037" cy="492125"/>
            <a:chOff x="7560" y="13038"/>
            <a:chExt cx="1260" cy="237"/>
          </a:xfrm>
        </p:grpSpPr>
        <p:sp>
          <p:nvSpPr>
            <p:cNvPr id="72" name="Line 25"/>
            <p:cNvSpPr>
              <a:spLocks noChangeShapeType="1"/>
            </p:cNvSpPr>
            <p:nvPr/>
          </p:nvSpPr>
          <p:spPr bwMode="auto">
            <a:xfrm flipV="1">
              <a:off x="7560" y="13038"/>
              <a:ext cx="0" cy="2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26"/>
            <p:cNvSpPr>
              <a:spLocks noChangeShapeType="1"/>
            </p:cNvSpPr>
            <p:nvPr/>
          </p:nvSpPr>
          <p:spPr bwMode="auto">
            <a:xfrm>
              <a:off x="7560" y="13275"/>
              <a:ext cx="12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Text Box 28"/>
          <p:cNvSpPr txBox="1">
            <a:spLocks noChangeArrowheads="1"/>
          </p:cNvSpPr>
          <p:nvPr/>
        </p:nvSpPr>
        <p:spPr bwMode="auto">
          <a:xfrm>
            <a:off x="5266432" y="1828800"/>
            <a:ext cx="1465263" cy="1428750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28575" tIns="47625" rIns="10800" bIns="47625"/>
          <a:lstStyle/>
          <a:p>
            <a:r>
              <a:rPr lang="en-US" sz="1000" b="1">
                <a:latin typeface="Palatino Linotype" pitchFamily="18" charset="0"/>
              </a:rPr>
              <a:t>Analisis &amp; Pengukuran</a:t>
            </a:r>
            <a:r>
              <a:rPr lang="en-US" sz="1000"/>
              <a:t> </a:t>
            </a:r>
          </a:p>
          <a:p>
            <a:endParaRPr lang="en-US" sz="300" i="1"/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Survei Alumni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Survei Mhs</a:t>
            </a:r>
          </a:p>
          <a:p>
            <a:r>
              <a:rPr lang="en-US" sz="1000" b="1" i="1">
                <a:latin typeface="Palatino Linotype" pitchFamily="18" charset="0"/>
              </a:rPr>
              <a:t>- Penasehat Akademik  </a:t>
            </a:r>
          </a:p>
          <a:p>
            <a:r>
              <a:rPr lang="en-US" sz="1000" b="1" i="1">
                <a:latin typeface="Palatino Linotype" pitchFamily="18" charset="0"/>
              </a:rPr>
              <a:t>  Mahasiswa</a:t>
            </a:r>
          </a:p>
          <a:p>
            <a:pPr>
              <a:buFont typeface="Times New Roman" pitchFamily="18" charset="0"/>
              <a:buChar char="-"/>
            </a:pPr>
            <a:r>
              <a:rPr lang="en-US" sz="1000" b="1" i="1">
                <a:latin typeface="Palatino Linotype" pitchFamily="18" charset="0"/>
              </a:rPr>
              <a:t> Evaluasi  MK</a:t>
            </a:r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3459857" y="1828800"/>
            <a:ext cx="1516063" cy="61436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10800" rIns="47625" bIns="10800"/>
          <a:lstStyle/>
          <a:p>
            <a:pPr algn="ctr">
              <a:defRPr/>
            </a:pPr>
            <a:endParaRPr lang="en-US" sz="400" smtClean="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 smtClean="0">
                <a:latin typeface="Palatino Linotype" pitchFamily="18" charset="0"/>
              </a:rPr>
              <a:t>Kembangkan </a:t>
            </a:r>
            <a:r>
              <a:rPr lang="en-US" sz="1000">
                <a:latin typeface="Palatino Linotype" pitchFamily="18" charset="0"/>
              </a:rPr>
              <a:t>Pengukuran tiap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Kompetensi Lulusan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76" name="Line 30"/>
          <p:cNvSpPr>
            <a:spLocks noChangeShapeType="1"/>
          </p:cNvSpPr>
          <p:nvPr/>
        </p:nvSpPr>
        <p:spPr bwMode="auto">
          <a:xfrm>
            <a:off x="7541320" y="5773738"/>
            <a:ext cx="0" cy="2254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" name="Line 31"/>
          <p:cNvSpPr>
            <a:spLocks noChangeShapeType="1"/>
          </p:cNvSpPr>
          <p:nvPr/>
        </p:nvSpPr>
        <p:spPr bwMode="auto">
          <a:xfrm>
            <a:off x="3220145" y="6457950"/>
            <a:ext cx="3941762" cy="0"/>
          </a:xfrm>
          <a:prstGeom prst="line">
            <a:avLst/>
          </a:prstGeom>
          <a:noFill/>
          <a:ln w="28575">
            <a:solidFill>
              <a:srgbClr val="33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" name="Line 32"/>
          <p:cNvSpPr>
            <a:spLocks noChangeShapeType="1"/>
          </p:cNvSpPr>
          <p:nvPr/>
        </p:nvSpPr>
        <p:spPr bwMode="auto">
          <a:xfrm>
            <a:off x="3143945" y="2168525"/>
            <a:ext cx="3032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Line 33"/>
          <p:cNvSpPr>
            <a:spLocks noChangeShapeType="1"/>
          </p:cNvSpPr>
          <p:nvPr/>
        </p:nvSpPr>
        <p:spPr bwMode="auto">
          <a:xfrm>
            <a:off x="4988620" y="2168525"/>
            <a:ext cx="3032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37"/>
          <p:cNvSpPr>
            <a:spLocks noChangeShapeType="1"/>
          </p:cNvSpPr>
          <p:nvPr/>
        </p:nvSpPr>
        <p:spPr bwMode="auto">
          <a:xfrm>
            <a:off x="7541320" y="2362200"/>
            <a:ext cx="0" cy="2270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38"/>
          <p:cNvSpPr>
            <a:spLocks noChangeShapeType="1"/>
          </p:cNvSpPr>
          <p:nvPr/>
        </p:nvSpPr>
        <p:spPr bwMode="auto">
          <a:xfrm>
            <a:off x="7541320" y="3363913"/>
            <a:ext cx="0" cy="2270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" name="Line 39"/>
          <p:cNvSpPr>
            <a:spLocks noChangeShapeType="1"/>
          </p:cNvSpPr>
          <p:nvPr/>
        </p:nvSpPr>
        <p:spPr bwMode="auto">
          <a:xfrm>
            <a:off x="3245545" y="3990975"/>
            <a:ext cx="3941762" cy="0"/>
          </a:xfrm>
          <a:prstGeom prst="line">
            <a:avLst/>
          </a:prstGeom>
          <a:noFill/>
          <a:ln w="28575">
            <a:solidFill>
              <a:srgbClr val="33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" name="Line 41"/>
          <p:cNvSpPr>
            <a:spLocks noChangeShapeType="1"/>
          </p:cNvSpPr>
          <p:nvPr/>
        </p:nvSpPr>
        <p:spPr bwMode="auto">
          <a:xfrm flipH="1" flipV="1">
            <a:off x="2658170" y="2420938"/>
            <a:ext cx="604837" cy="623887"/>
          </a:xfrm>
          <a:prstGeom prst="line">
            <a:avLst/>
          </a:prstGeom>
          <a:noFill/>
          <a:ln w="28575">
            <a:solidFill>
              <a:srgbClr val="3366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Line 42"/>
          <p:cNvSpPr>
            <a:spLocks noChangeShapeType="1"/>
          </p:cNvSpPr>
          <p:nvPr/>
        </p:nvSpPr>
        <p:spPr bwMode="auto">
          <a:xfrm flipH="1" flipV="1">
            <a:off x="2196207" y="5445125"/>
            <a:ext cx="1008063" cy="1008063"/>
          </a:xfrm>
          <a:prstGeom prst="line">
            <a:avLst/>
          </a:prstGeom>
          <a:noFill/>
          <a:ln w="28575">
            <a:solidFill>
              <a:srgbClr val="3366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5" name="Group 57"/>
          <p:cNvGrpSpPr>
            <a:grpSpLocks/>
          </p:cNvGrpSpPr>
          <p:nvPr/>
        </p:nvGrpSpPr>
        <p:grpSpPr bwMode="auto">
          <a:xfrm>
            <a:off x="2988370" y="2476500"/>
            <a:ext cx="2074862" cy="1490663"/>
            <a:chOff x="1710" y="1592"/>
            <a:chExt cx="1307" cy="939"/>
          </a:xfrm>
        </p:grpSpPr>
        <p:sp>
          <p:nvSpPr>
            <p:cNvPr id="86" name="Text Box 11"/>
            <p:cNvSpPr txBox="1">
              <a:spLocks noChangeArrowheads="1"/>
            </p:cNvSpPr>
            <p:nvPr/>
          </p:nvSpPr>
          <p:spPr bwMode="auto">
            <a:xfrm>
              <a:off x="1710" y="1592"/>
              <a:ext cx="114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050" tIns="0" rIns="19050" bIns="0"/>
            <a:lstStyle/>
            <a:p>
              <a:r>
                <a:rPr lang="en-US" sz="1000" b="1">
                  <a:solidFill>
                    <a:srgbClr val="FF0000"/>
                  </a:solidFill>
                  <a:latin typeface="Palatino Linotype" pitchFamily="18" charset="0"/>
                </a:rPr>
                <a:t>        </a:t>
              </a:r>
              <a:r>
                <a:rPr lang="en-US" sz="1000" b="1" i="1">
                  <a:latin typeface="Palatino Linotype" pitchFamily="18" charset="0"/>
                </a:rPr>
                <a:t>Revisi KL</a:t>
              </a:r>
              <a:endParaRPr lang="en-US" b="1">
                <a:latin typeface="Palatino Linotype" pitchFamily="18" charset="0"/>
              </a:endParaRPr>
            </a:p>
          </p:txBody>
        </p:sp>
        <p:sp>
          <p:nvSpPr>
            <p:cNvPr id="87" name="Line 40"/>
            <p:cNvSpPr>
              <a:spLocks noChangeShapeType="1"/>
            </p:cNvSpPr>
            <p:nvPr/>
          </p:nvSpPr>
          <p:spPr bwMode="auto">
            <a:xfrm>
              <a:off x="1871" y="1927"/>
              <a:ext cx="0" cy="604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45"/>
            <p:cNvSpPr txBox="1">
              <a:spLocks noChangeArrowheads="1"/>
            </p:cNvSpPr>
            <p:nvPr/>
          </p:nvSpPr>
          <p:spPr bwMode="auto">
            <a:xfrm>
              <a:off x="1902" y="1704"/>
              <a:ext cx="1115" cy="80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lIns="36576" tIns="10800" rIns="19050" bIns="10800"/>
            <a:lstStyle/>
            <a:p>
              <a:pPr>
                <a:defRPr/>
              </a:pPr>
              <a:r>
                <a:rPr lang="en-US" sz="1000" b="1" i="1" u="sng">
                  <a:latin typeface="Palatino Linotype" pitchFamily="18" charset="0"/>
                </a:rPr>
                <a:t>Constituent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 Manajemen Institusi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 Praktisi Industri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 Asosiasi Profesi 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 Penasehat Akademik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   Mahasiswa</a:t>
              </a:r>
            </a:p>
            <a:p>
              <a:pPr>
                <a:defRPr/>
              </a:pPr>
              <a:r>
                <a:rPr lang="en-US" sz="1000" i="1">
                  <a:latin typeface="Palatino Linotype" pitchFamily="18" charset="0"/>
                </a:rPr>
                <a:t>-  Kordinator MK</a:t>
              </a:r>
              <a:endParaRPr lang="en-US" sz="1000">
                <a:latin typeface="Palatino Linotype" pitchFamily="18" charset="0"/>
              </a:endParaRPr>
            </a:p>
          </p:txBody>
        </p:sp>
      </p:grpSp>
      <p:grpSp>
        <p:nvGrpSpPr>
          <p:cNvPr id="89" name="Group 54"/>
          <p:cNvGrpSpPr>
            <a:grpSpLocks/>
          </p:cNvGrpSpPr>
          <p:nvPr/>
        </p:nvGrpSpPr>
        <p:grpSpPr bwMode="auto">
          <a:xfrm>
            <a:off x="1188145" y="1628800"/>
            <a:ext cx="1955800" cy="804838"/>
            <a:chOff x="748" y="989"/>
            <a:chExt cx="1051" cy="544"/>
          </a:xfrm>
        </p:grpSpPr>
        <p:sp>
          <p:nvSpPr>
            <p:cNvPr id="90" name="Text Box 27"/>
            <p:cNvSpPr txBox="1">
              <a:spLocks noChangeArrowheads="1"/>
            </p:cNvSpPr>
            <p:nvPr/>
          </p:nvSpPr>
          <p:spPr bwMode="auto">
            <a:xfrm>
              <a:off x="748" y="989"/>
              <a:ext cx="1051" cy="544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lIns="47625" tIns="10800" rIns="47625" bIns="10800"/>
            <a:lstStyle/>
            <a:p>
              <a:pPr algn="ctr">
                <a:defRPr/>
              </a:pPr>
              <a:endParaRPr lang="en-US" sz="600" b="1"/>
            </a:p>
            <a:p>
              <a:pPr algn="ctr">
                <a:defRPr/>
              </a:pPr>
              <a:r>
                <a:rPr lang="en-US" sz="1000" b="1"/>
                <a:t>Tujuan </a:t>
              </a:r>
            </a:p>
            <a:p>
              <a:pPr algn="ctr">
                <a:defRPr/>
              </a:pPr>
              <a:r>
                <a:rPr lang="en-US" sz="1000" b="1"/>
                <a:t>Program Pendidikan</a:t>
              </a:r>
            </a:p>
            <a:p>
              <a:pPr algn="ctr">
                <a:defRPr/>
              </a:pPr>
              <a:r>
                <a:rPr lang="en-US" sz="800" b="1"/>
                <a:t>----------------------------------------------------</a:t>
              </a:r>
            </a:p>
            <a:p>
              <a:pPr algn="ctr">
                <a:defRPr/>
              </a:pPr>
              <a:r>
                <a:rPr lang="en-US" sz="1000" b="1"/>
                <a:t>Kompetensi Lulusan (KL</a:t>
              </a:r>
              <a:r>
                <a:rPr lang="en-US" sz="1000"/>
                <a:t>)</a:t>
              </a:r>
              <a:endParaRPr lang="en-US"/>
            </a:p>
          </p:txBody>
        </p:sp>
        <p:sp>
          <p:nvSpPr>
            <p:cNvPr id="91" name="Line 50"/>
            <p:cNvSpPr>
              <a:spLocks noChangeShapeType="1"/>
            </p:cNvSpPr>
            <p:nvPr/>
          </p:nvSpPr>
          <p:spPr bwMode="auto">
            <a:xfrm>
              <a:off x="799" y="131"/>
              <a:ext cx="955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" name="Text Box 14"/>
          <p:cNvSpPr txBox="1">
            <a:spLocks noChangeArrowheads="1"/>
          </p:cNvSpPr>
          <p:nvPr/>
        </p:nvSpPr>
        <p:spPr bwMode="auto">
          <a:xfrm>
            <a:off x="1187624" y="4383088"/>
            <a:ext cx="1956321" cy="1047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accent5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47625" rIns="47625" bIns="47625"/>
          <a:lstStyle/>
          <a:p>
            <a:pPr algn="ctr">
              <a:defRPr/>
            </a:pPr>
            <a:endParaRPr lang="en-US" sz="1050" b="1"/>
          </a:p>
          <a:p>
            <a:pPr algn="ctr">
              <a:defRPr/>
            </a:pPr>
            <a:endParaRPr lang="en-US" sz="600" b="1"/>
          </a:p>
          <a:p>
            <a:pPr algn="ctr">
              <a:defRPr/>
            </a:pPr>
            <a:r>
              <a:rPr lang="en-US" sz="1050" b="1"/>
              <a:t>Deskripsi Umum  SHB</a:t>
            </a:r>
          </a:p>
          <a:p>
            <a:pPr algn="ctr">
              <a:defRPr/>
            </a:pPr>
            <a:endParaRPr lang="en-US" sz="300"/>
          </a:p>
          <a:p>
            <a:pPr algn="ctr">
              <a:defRPr/>
            </a:pPr>
            <a:r>
              <a:rPr lang="en-US" sz="300"/>
              <a:t>==========================================================================================</a:t>
            </a:r>
          </a:p>
          <a:p>
            <a:pPr algn="ctr">
              <a:defRPr/>
            </a:pPr>
            <a:r>
              <a:rPr lang="en-US" sz="1050" b="1"/>
              <a:t>Elemen Spesifik  SHB</a:t>
            </a:r>
            <a:endParaRPr lang="en-US" sz="2000" b="1"/>
          </a:p>
        </p:txBody>
      </p:sp>
      <p:sp>
        <p:nvSpPr>
          <p:cNvPr id="93" name="Text Box 16"/>
          <p:cNvSpPr txBox="1">
            <a:spLocks noChangeArrowheads="1"/>
          </p:cNvSpPr>
          <p:nvPr/>
        </p:nvSpPr>
        <p:spPr bwMode="auto">
          <a:xfrm>
            <a:off x="6934895" y="4368080"/>
            <a:ext cx="1365250" cy="54768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47625" rIns="47625" bIns="47625"/>
          <a:lstStyle/>
          <a:p>
            <a:pPr algn="ctr">
              <a:defRPr/>
            </a:pPr>
            <a:endParaRPr lang="en-US" sz="3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Evaluasi Hasil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setiap SHB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94" name="Text Box 18"/>
          <p:cNvSpPr txBox="1">
            <a:spLocks noChangeArrowheads="1"/>
          </p:cNvSpPr>
          <p:nvPr/>
        </p:nvSpPr>
        <p:spPr bwMode="auto">
          <a:xfrm>
            <a:off x="6934895" y="5089525"/>
            <a:ext cx="1339850" cy="684213"/>
          </a:xfrm>
          <a:prstGeom prst="rect">
            <a:avLst/>
          </a:prstGeom>
          <a:solidFill>
            <a:srgbClr val="B7FC84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800" tIns="47625" rIns="10800" bIns="47625"/>
          <a:lstStyle/>
          <a:p>
            <a:pPr algn="ctr">
              <a:defRPr/>
            </a:pPr>
            <a:endParaRPr lang="en-US" sz="400" smtClean="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 smtClean="0">
                <a:latin typeface="Palatino Linotype" pitchFamily="18" charset="0"/>
              </a:rPr>
              <a:t>Kembangkan  </a:t>
            </a:r>
            <a:endParaRPr lang="en-US" sz="10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Action Plans 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Dan SHB Baru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95" name="Text Box 35"/>
          <p:cNvSpPr txBox="1">
            <a:spLocks noChangeArrowheads="1"/>
          </p:cNvSpPr>
          <p:nvPr/>
        </p:nvSpPr>
        <p:spPr bwMode="auto">
          <a:xfrm>
            <a:off x="6934895" y="1828800"/>
            <a:ext cx="1365250" cy="547687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47625" rIns="47625" bIns="47625"/>
          <a:lstStyle/>
          <a:p>
            <a:pPr algn="ctr">
              <a:defRPr/>
            </a:pPr>
            <a:endParaRPr lang="en-US" sz="5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Evaluasi Hasil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Setiap KL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96" name="Text Box 36"/>
          <p:cNvSpPr txBox="1">
            <a:spLocks noChangeArrowheads="1"/>
          </p:cNvSpPr>
          <p:nvPr/>
        </p:nvSpPr>
        <p:spPr bwMode="auto">
          <a:xfrm>
            <a:off x="6934895" y="2590800"/>
            <a:ext cx="1339850" cy="773113"/>
          </a:xfrm>
          <a:prstGeom prst="rect">
            <a:avLst/>
          </a:prstGeom>
          <a:solidFill>
            <a:srgbClr val="B7FC84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800" tIns="47625" rIns="10800" bIns="47625"/>
          <a:lstStyle/>
          <a:p>
            <a:pPr algn="ctr">
              <a:defRPr/>
            </a:pPr>
            <a:endParaRPr lang="en-US" sz="600" smtClean="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 smtClean="0">
                <a:latin typeface="Palatino Linotype" pitchFamily="18" charset="0"/>
              </a:rPr>
              <a:t>Kembangkan </a:t>
            </a:r>
            <a:endParaRPr lang="en-US" sz="10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Action Plans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dan  KL Baru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97" name="Text Box 44"/>
          <p:cNvSpPr txBox="1">
            <a:spLocks noChangeArrowheads="1"/>
          </p:cNvSpPr>
          <p:nvPr/>
        </p:nvSpPr>
        <p:spPr bwMode="auto">
          <a:xfrm>
            <a:off x="6934895" y="5978525"/>
            <a:ext cx="1365250" cy="547688"/>
          </a:xfrm>
          <a:prstGeom prst="rect">
            <a:avLst/>
          </a:prstGeom>
          <a:solidFill>
            <a:srgbClr val="DEFEC6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47625" rIns="47625" bIns="47625"/>
          <a:lstStyle/>
          <a:p>
            <a:pPr algn="ctr">
              <a:defRPr/>
            </a:pPr>
            <a:endParaRPr lang="en-US" sz="4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Implementasi 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Action Plans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98" name="Text Box 49"/>
          <p:cNvSpPr txBox="1">
            <a:spLocks noChangeArrowheads="1"/>
          </p:cNvSpPr>
          <p:nvPr/>
        </p:nvSpPr>
        <p:spPr bwMode="auto">
          <a:xfrm>
            <a:off x="6934895" y="3570288"/>
            <a:ext cx="1365250" cy="547687"/>
          </a:xfrm>
          <a:prstGeom prst="rect">
            <a:avLst/>
          </a:prstGeom>
          <a:solidFill>
            <a:srgbClr val="DEFEC6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47625" tIns="47625" rIns="47625" bIns="47625"/>
          <a:lstStyle/>
          <a:p>
            <a:pPr algn="ctr">
              <a:defRPr/>
            </a:pPr>
            <a:endParaRPr lang="en-US" sz="400">
              <a:latin typeface="Palatino Linotype" pitchFamily="18" charset="0"/>
            </a:endParaRP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Implementasi  </a:t>
            </a:r>
          </a:p>
          <a:p>
            <a:pPr algn="ctr">
              <a:defRPr/>
            </a:pPr>
            <a:r>
              <a:rPr lang="en-US" sz="1000">
                <a:latin typeface="Palatino Linotype" pitchFamily="18" charset="0"/>
              </a:rPr>
              <a:t>Action Plans</a:t>
            </a:r>
            <a:endParaRPr lang="en-US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500"/>
                            </p:stCondLst>
                            <p:childTnLst>
                              <p:par>
                                <p:cTn id="1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55" grpId="0" animBg="1"/>
      <p:bldP spid="56" grpId="0" animBg="1"/>
      <p:bldP spid="57" grpId="0" animBg="1"/>
      <p:bldP spid="62" grpId="0" animBg="1"/>
      <p:bldP spid="64" grpId="0" animBg="1"/>
      <p:bldP spid="65" grpId="0" animBg="1"/>
      <p:bldP spid="66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RELEVANSI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5286282" y="3924283"/>
            <a:ext cx="345214" cy="534342"/>
            <a:chOff x="4314068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1" name="Right Arrow 30"/>
            <p:cNvSpPr/>
            <p:nvPr/>
          </p:nvSpPr>
          <p:spPr>
            <a:xfrm rot="1800000">
              <a:off x="4314068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ight Arrow 14"/>
            <p:cNvSpPr/>
            <p:nvPr/>
          </p:nvSpPr>
          <p:spPr>
            <a:xfrm rot="1800000">
              <a:off x="4320156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461619" y="3930024"/>
            <a:ext cx="1625933" cy="1571593"/>
            <a:chOff x="4624891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9" name="Oval 28"/>
            <p:cNvSpPr/>
            <p:nvPr/>
          </p:nvSpPr>
          <p:spPr>
            <a:xfrm>
              <a:off x="4624891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16"/>
            <p:cNvSpPr/>
            <p:nvPr/>
          </p:nvSpPr>
          <p:spPr>
            <a:xfrm>
              <a:off x="4833847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SIAPA</a:t>
              </a:r>
              <a:endParaRPr lang="en-US" sz="1400" dirty="0">
                <a:solidFill>
                  <a:srgbClr val="007E39"/>
                </a:solidFill>
                <a:latin typeface="+mj-lt"/>
              </a:endParaRP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4262367" y="4524343"/>
            <a:ext cx="552817" cy="333676"/>
            <a:chOff x="3365056" y="3553802"/>
            <a:chExt cx="485126" cy="302943"/>
          </a:xfrm>
          <a:scene3d>
            <a:camera prst="orthographicFront"/>
            <a:lightRig rig="chilly" dir="t"/>
          </a:scene3d>
        </p:grpSpPr>
        <p:sp>
          <p:nvSpPr>
            <p:cNvPr id="27" name="Right Arrow 26"/>
            <p:cNvSpPr/>
            <p:nvPr/>
          </p:nvSpPr>
          <p:spPr>
            <a:xfrm rot="5400000">
              <a:off x="3456147" y="3462711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ight Arrow 18"/>
            <p:cNvSpPr/>
            <p:nvPr/>
          </p:nvSpPr>
          <p:spPr>
            <a:xfrm rot="5400000">
              <a:off x="3501589" y="3514295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0" name="Group 11"/>
          <p:cNvGrpSpPr/>
          <p:nvPr/>
        </p:nvGrpSpPr>
        <p:grpSpPr>
          <a:xfrm>
            <a:off x="3730926" y="4929241"/>
            <a:ext cx="1625933" cy="1571593"/>
            <a:chOff x="2894198" y="399964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5" name="Oval 24"/>
            <p:cNvSpPr/>
            <p:nvPr/>
          </p:nvSpPr>
          <p:spPr>
            <a:xfrm>
              <a:off x="2894198" y="399964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+mj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+mj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APA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26" name="Oval 20"/>
            <p:cNvSpPr/>
            <p:nvPr/>
          </p:nvSpPr>
          <p:spPr>
            <a:xfrm>
              <a:off x="3103154" y="420860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grpSp>
        <p:nvGrpSpPr>
          <p:cNvPr id="11" name="Group 12"/>
          <p:cNvGrpSpPr/>
          <p:nvPr/>
        </p:nvGrpSpPr>
        <p:grpSpPr>
          <a:xfrm>
            <a:off x="3434953" y="3896987"/>
            <a:ext cx="345214" cy="534342"/>
            <a:chOff x="2598225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23" name="Right Arrow 22"/>
            <p:cNvSpPr/>
            <p:nvPr/>
          </p:nvSpPr>
          <p:spPr>
            <a:xfrm rot="9000000">
              <a:off x="2598225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ight Arrow 22"/>
            <p:cNvSpPr/>
            <p:nvPr/>
          </p:nvSpPr>
          <p:spPr>
            <a:xfrm rot="19800000">
              <a:off x="2683020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2" name="Group 13"/>
          <p:cNvGrpSpPr/>
          <p:nvPr/>
        </p:nvGrpSpPr>
        <p:grpSpPr>
          <a:xfrm>
            <a:off x="2000232" y="3930024"/>
            <a:ext cx="1625933" cy="1571593"/>
            <a:chOff x="1163504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1" name="Oval 20"/>
            <p:cNvSpPr/>
            <p:nvPr/>
          </p:nvSpPr>
          <p:spPr>
            <a:xfrm>
              <a:off x="1163504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j-lt"/>
                </a:rPr>
                <a:t>BAGAIMANA</a:t>
              </a:r>
              <a:r>
                <a:rPr lang="en-US" sz="1400" dirty="0">
                  <a:latin typeface="+mj-lt"/>
                </a:rPr>
                <a:t> </a:t>
              </a:r>
              <a:r>
                <a:rPr lang="en-US" sz="1400" dirty="0">
                  <a:solidFill>
                    <a:srgbClr val="0070C0"/>
                  </a:solidFill>
                  <a:latin typeface="+mj-lt"/>
                </a:rPr>
                <a:t>(PROSES BELAJAR)</a:t>
              </a:r>
            </a:p>
          </p:txBody>
        </p:sp>
        <p:sp>
          <p:nvSpPr>
            <p:cNvPr id="22" name="Oval 24"/>
            <p:cNvSpPr/>
            <p:nvPr/>
          </p:nvSpPr>
          <p:spPr>
            <a:xfrm>
              <a:off x="1372460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17780" rIns="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sp>
        <p:nvSpPr>
          <p:cNvPr id="29710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84213" y="3140075"/>
            <a:ext cx="3517900" cy="3240088"/>
            <a:chOff x="431" y="1207"/>
            <a:chExt cx="2216" cy="2041"/>
          </a:xfrm>
        </p:grpSpPr>
        <p:sp>
          <p:nvSpPr>
            <p:cNvPr id="1033" name="Rectangle 2"/>
            <p:cNvSpPr>
              <a:spLocks noChangeArrowheads="1"/>
            </p:cNvSpPr>
            <p:nvPr/>
          </p:nvSpPr>
          <p:spPr bwMode="auto">
            <a:xfrm>
              <a:off x="431" y="1207"/>
              <a:ext cx="2216" cy="2041"/>
            </a:xfrm>
            <a:prstGeom prst="rect">
              <a:avLst/>
            </a:prstGeom>
            <a:solidFill>
              <a:srgbClr val="FFFFCC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CC"/>
              </a:extrusionClr>
            </a:sp3d>
          </p:spPr>
          <p:txBody>
            <a:bodyPr>
              <a:flatTx/>
            </a:bodyPr>
            <a:lstStyle/>
            <a:p>
              <a:pPr marL="168275" indent="-168275"/>
              <a:r>
                <a:rPr lang="en-US" sz="2400" b="1">
                  <a:latin typeface="Comic Sans MS" pitchFamily="66" charset="0"/>
                </a:rPr>
                <a:t>Kurikulum</a:t>
              </a:r>
            </a:p>
            <a:p>
              <a:pPr marL="168275" indent="-168275"/>
              <a:endParaRPr lang="en-US" sz="1600">
                <a:latin typeface="Comic Sans MS" pitchFamily="66" charset="0"/>
              </a:endParaRPr>
            </a:p>
            <a:p>
              <a:pPr marL="168275" indent="-168275"/>
              <a:endParaRPr lang="en-US" sz="1600">
                <a:latin typeface="Comic Sans MS" pitchFamily="66" charset="0"/>
              </a:endParaRPr>
            </a:p>
            <a:p>
              <a:pPr marL="168275" indent="-168275"/>
              <a:endParaRPr lang="en-US" sz="1600" b="1">
                <a:latin typeface="Comic Sans MS" pitchFamily="66" charset="0"/>
              </a:endParaRP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>
                  <a:latin typeface="Comic Sans MS" pitchFamily="66" charset="0"/>
                </a:rPr>
                <a:t>Membahas praktek saat ini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 i="1">
                  <a:latin typeface="Comic Sans MS" pitchFamily="66" charset="0"/>
                </a:rPr>
                <a:t>Bounded Knowledge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>
                  <a:latin typeface="Comic Sans MS" pitchFamily="66" charset="0"/>
                </a:rPr>
                <a:t>Mempromosikan konformitas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>
                  <a:latin typeface="Comic Sans MS" pitchFamily="66" charset="0"/>
                </a:rPr>
                <a:t>Inward Fokus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>
                  <a:latin typeface="Comic Sans MS" pitchFamily="66" charset="0"/>
                </a:rPr>
                <a:t>Tidak mendorong refleksi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1600" b="1">
                  <a:latin typeface="Comic Sans MS" pitchFamily="66" charset="0"/>
                </a:rPr>
                <a:t>Orientasi pengendalian (control)</a:t>
              </a:r>
            </a:p>
          </p:txBody>
        </p:sp>
        <p:sp>
          <p:nvSpPr>
            <p:cNvPr id="1034" name="Line 3"/>
            <p:cNvSpPr>
              <a:spLocks noChangeShapeType="1"/>
            </p:cNvSpPr>
            <p:nvPr/>
          </p:nvSpPr>
          <p:spPr bwMode="auto">
            <a:xfrm>
              <a:off x="521" y="1752"/>
              <a:ext cx="188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086350" y="3140075"/>
            <a:ext cx="3517900" cy="3313113"/>
            <a:chOff x="3204" y="1207"/>
            <a:chExt cx="2216" cy="2087"/>
          </a:xfrm>
        </p:grpSpPr>
        <p:sp>
          <p:nvSpPr>
            <p:cNvPr id="1031" name="Rectangle 4"/>
            <p:cNvSpPr>
              <a:spLocks noChangeArrowheads="1"/>
            </p:cNvSpPr>
            <p:nvPr/>
          </p:nvSpPr>
          <p:spPr bwMode="auto">
            <a:xfrm>
              <a:off x="3204" y="1207"/>
              <a:ext cx="2216" cy="2087"/>
            </a:xfrm>
            <a:prstGeom prst="rect">
              <a:avLst/>
            </a:prstGeom>
            <a:solidFill>
              <a:srgbClr val="CEFF9D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EFF9D"/>
              </a:extrusionClr>
            </a:sp3d>
          </p:spPr>
          <p:txBody>
            <a:bodyPr>
              <a:flatTx/>
            </a:bodyPr>
            <a:lstStyle/>
            <a:p>
              <a:pPr marL="168275" indent="-168275">
                <a:tabLst>
                  <a:tab pos="168275" algn="l"/>
                </a:tabLst>
              </a:pPr>
              <a:r>
                <a:rPr lang="en-US" sz="2400" b="1">
                  <a:latin typeface="Comic Sans MS" pitchFamily="66" charset="0"/>
                </a:rPr>
                <a:t> Organisasi Pembelajaran</a:t>
              </a:r>
            </a:p>
            <a:p>
              <a:pPr marL="168275" indent="-168275">
                <a:tabLst>
                  <a:tab pos="168275" algn="l"/>
                </a:tabLst>
              </a:pPr>
              <a:endParaRPr lang="en-US" sz="1200" b="1">
                <a:latin typeface="Comic Sans MS" pitchFamily="66" charset="0"/>
              </a:endParaRPr>
            </a:p>
            <a:p>
              <a:pPr marL="168275" indent="-168275">
                <a:tabLst>
                  <a:tab pos="168275" algn="l"/>
                </a:tabLst>
              </a:pPr>
              <a:endParaRPr lang="en-US" sz="1200" b="1">
                <a:latin typeface="Comic Sans MS" pitchFamily="66" charset="0"/>
              </a:endParaRP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>
                  <a:latin typeface="Comic Sans MS" pitchFamily="66" charset="0"/>
                </a:rPr>
                <a:t>Membahas praktek mendatang</a:t>
              </a: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 i="1">
                  <a:latin typeface="Comic Sans MS" pitchFamily="66" charset="0"/>
                </a:rPr>
                <a:t>Unbounded Knowledge</a:t>
              </a: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>
                  <a:latin typeface="Comic Sans MS" pitchFamily="66" charset="0"/>
                </a:rPr>
                <a:t>Mempromosikan brainstorming</a:t>
              </a: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>
                  <a:latin typeface="Comic Sans MS" pitchFamily="66" charset="0"/>
                </a:rPr>
                <a:t>Outward fokus</a:t>
              </a: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>
                  <a:latin typeface="Comic Sans MS" pitchFamily="66" charset="0"/>
                </a:rPr>
                <a:t>Mendorong refleksi</a:t>
              </a:r>
            </a:p>
            <a:p>
              <a:pPr marL="168275" indent="-168275">
                <a:buFont typeface="Wingdings" pitchFamily="2" charset="2"/>
                <a:buChar char="§"/>
                <a:tabLst>
                  <a:tab pos="168275" algn="l"/>
                </a:tabLst>
              </a:pPr>
              <a:r>
                <a:rPr lang="en-US" sz="1600" b="1">
                  <a:latin typeface="Comic Sans MS" pitchFamily="66" charset="0"/>
                </a:rPr>
                <a:t>Pemberdayaan (Empowerment) </a:t>
              </a:r>
              <a:endParaRPr lang="en-US" sz="1600" b="1">
                <a:latin typeface="Georgia" pitchFamily="18" charset="0"/>
              </a:endParaRPr>
            </a:p>
          </p:txBody>
        </p:sp>
        <p:sp>
          <p:nvSpPr>
            <p:cNvPr id="1032" name="Line 5"/>
            <p:cNvSpPr>
              <a:spLocks noChangeShapeType="1"/>
            </p:cNvSpPr>
            <p:nvPr/>
          </p:nvSpPr>
          <p:spPr bwMode="auto">
            <a:xfrm>
              <a:off x="3310" y="1752"/>
              <a:ext cx="188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357686" y="3500438"/>
            <a:ext cx="714380" cy="2660650"/>
          </a:xfrm>
          <a:prstGeom prst="rightArrow">
            <a:avLst>
              <a:gd name="adj1" fmla="val 50000"/>
              <a:gd name="adj2" fmla="val 44886"/>
            </a:avLst>
          </a:prstGeom>
          <a:gradFill rotWithShape="1">
            <a:gsLst>
              <a:gs pos="0">
                <a:srgbClr val="008000"/>
              </a:gs>
              <a:gs pos="50000">
                <a:srgbClr val="008000">
                  <a:gamma/>
                  <a:tint val="13333"/>
                  <a:invGamma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0" name="Text Box 8"/>
          <p:cNvSpPr txBox="1">
            <a:spLocks noChangeArrowheads="1"/>
          </p:cNvSpPr>
          <p:nvPr/>
        </p:nvSpPr>
        <p:spPr bwMode="auto">
          <a:xfrm>
            <a:off x="642938" y="85725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7A537"/>
                </a:solidFill>
                <a:latin typeface="Trebuchet MS" pitchFamily="34" charset="0"/>
              </a:rPr>
              <a:t>KURIKULUM dan PROSES PEMBELAJARAN</a:t>
            </a:r>
            <a:r>
              <a:rPr lang="en-US" sz="2400" b="1">
                <a:latin typeface="Trebuchet MS" pitchFamily="34" charset="0"/>
              </a:rPr>
              <a:t>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08400" y="1341438"/>
          <a:ext cx="1909763" cy="1471612"/>
        </p:xfrm>
        <a:graphic>
          <a:graphicData uri="http://schemas.openxmlformats.org/presentationml/2006/ole">
            <p:oleObj spid="_x0000_s1026" name="Clip" r:id="rId3" imgW="4539600" imgH="3497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27088" y="2039938"/>
            <a:ext cx="3517900" cy="4032250"/>
            <a:chOff x="827088" y="2039956"/>
            <a:chExt cx="3517900" cy="4032250"/>
          </a:xfrm>
        </p:grpSpPr>
        <p:sp>
          <p:nvSpPr>
            <p:cNvPr id="28680" name="Rectangle 2"/>
            <p:cNvSpPr>
              <a:spLocks noChangeArrowheads="1"/>
            </p:cNvSpPr>
            <p:nvPr/>
          </p:nvSpPr>
          <p:spPr bwMode="auto">
            <a:xfrm>
              <a:off x="827088" y="2039956"/>
              <a:ext cx="3517900" cy="4032250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>
              <a:flatTx/>
            </a:bodyPr>
            <a:lstStyle/>
            <a:p>
              <a:r>
                <a:rPr lang="en-US" sz="2400" b="1">
                  <a:latin typeface="Comic Sans MS" pitchFamily="66" charset="0"/>
                </a:rPr>
                <a:t> </a:t>
              </a:r>
              <a:r>
                <a:rPr lang="en-US" sz="2400" b="1">
                  <a:solidFill>
                    <a:schemeClr val="accent2"/>
                  </a:solidFill>
                  <a:latin typeface="Comic Sans MS" pitchFamily="66" charset="0"/>
                </a:rPr>
                <a:t>Paradigma Lama</a:t>
              </a:r>
            </a:p>
            <a:p>
              <a:endParaRPr lang="en-US" sz="1600">
                <a:latin typeface="Comic Sans MS" pitchFamily="66" charset="0"/>
              </a:endParaRPr>
            </a:p>
            <a:p>
              <a:endParaRPr lang="en-US" sz="2000">
                <a:latin typeface="Comic Sans MS" pitchFamily="66" charset="0"/>
              </a:endParaRPr>
            </a:p>
            <a:p>
              <a:pPr>
                <a:buFont typeface="Symbol" pitchFamily="18" charset="2"/>
                <a:buChar char="·"/>
              </a:pPr>
              <a:r>
                <a:rPr lang="en-US" sz="1600">
                  <a:latin typeface="Comic Sans MS" pitchFamily="66" charset="0"/>
                </a:rPr>
                <a:t>   </a:t>
              </a:r>
              <a:r>
                <a:rPr lang="en-US" sz="1600" b="1">
                  <a:latin typeface="Comic Sans MS" pitchFamily="66" charset="0"/>
                </a:rPr>
                <a:t>Transfer Pengetahuan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pada pengajaran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terstruktur, yang berpusat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pada dosen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Pembelajaran Pasif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taktis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pada pendidikan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pengetahuan terstandarisasi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(kaku)</a:t>
              </a:r>
              <a:endParaRPr lang="en-US" sz="1600" b="1">
                <a:latin typeface="Georgia" pitchFamily="18" charset="0"/>
              </a:endParaRPr>
            </a:p>
          </p:txBody>
        </p:sp>
        <p:sp>
          <p:nvSpPr>
            <p:cNvPr id="28681" name="Line 3"/>
            <p:cNvSpPr>
              <a:spLocks noChangeShapeType="1"/>
            </p:cNvSpPr>
            <p:nvPr/>
          </p:nvSpPr>
          <p:spPr bwMode="auto">
            <a:xfrm>
              <a:off x="989013" y="2741631"/>
              <a:ext cx="298926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048250" y="2039938"/>
            <a:ext cx="3517900" cy="4032250"/>
            <a:chOff x="5048250" y="2039956"/>
            <a:chExt cx="3517900" cy="4032250"/>
          </a:xfrm>
        </p:grpSpPr>
        <p:sp>
          <p:nvSpPr>
            <p:cNvPr id="28678" name="Rectangle 4"/>
            <p:cNvSpPr>
              <a:spLocks noChangeArrowheads="1"/>
            </p:cNvSpPr>
            <p:nvPr/>
          </p:nvSpPr>
          <p:spPr bwMode="auto">
            <a:xfrm>
              <a:off x="5048250" y="2039956"/>
              <a:ext cx="3517900" cy="4032250"/>
            </a:xfrm>
            <a:prstGeom prst="rect">
              <a:avLst/>
            </a:prstGeom>
            <a:solidFill>
              <a:srgbClr val="CEFF9D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EFF9D"/>
              </a:extrusionClr>
            </a:sp3d>
          </p:spPr>
          <p:txBody>
            <a:bodyPr>
              <a:flatTx/>
            </a:bodyPr>
            <a:lstStyle/>
            <a:p>
              <a:r>
                <a:rPr lang="en-US" sz="2400" b="1">
                  <a:latin typeface="Comic Sans MS" pitchFamily="66" charset="0"/>
                </a:rPr>
                <a:t> Paradigma Baru</a:t>
              </a:r>
            </a:p>
            <a:p>
              <a:endParaRPr lang="en-US" sz="2400">
                <a:latin typeface="Comic Sans MS" pitchFamily="66" charset="0"/>
              </a:endParaRPr>
            </a:p>
            <a:p>
              <a:endParaRPr lang="en-US" sz="1200" b="1">
                <a:latin typeface="Comic Sans MS" pitchFamily="66" charset="0"/>
              </a:endParaRP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Transfer Kompetensi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pembelajaran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berkelanjutan, mandiri, dan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pemberdayaan mahasiswa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Pembelajaran Aktif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Strategis,dengan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pengajaran kompetensi yang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adaptif</a:t>
              </a:r>
            </a:p>
            <a:p>
              <a:pPr>
                <a:buFont typeface="Symbol" pitchFamily="18" charset="2"/>
                <a:buChar char="·"/>
              </a:pPr>
              <a:r>
                <a:rPr lang="en-US" sz="1600" b="1">
                  <a:latin typeface="Comic Sans MS" pitchFamily="66" charset="0"/>
                </a:rPr>
                <a:t>  Orientasi pada pendidikan</a:t>
              </a:r>
            </a:p>
            <a:p>
              <a:pPr>
                <a:buFont typeface="Symbol" pitchFamily="18" charset="2"/>
                <a:buNone/>
              </a:pPr>
              <a:r>
                <a:rPr lang="en-US" sz="1600" b="1">
                  <a:latin typeface="Comic Sans MS" pitchFamily="66" charset="0"/>
                </a:rPr>
                <a:t>    pengetahuan </a:t>
              </a:r>
              <a:r>
                <a:rPr lang="en-US" sz="1600" b="1" i="1">
                  <a:latin typeface="Comic Sans MS" pitchFamily="66" charset="0"/>
                </a:rPr>
                <a:t>Customized</a:t>
              </a:r>
              <a:endParaRPr lang="en-US" sz="1600" b="1">
                <a:latin typeface="Georgia" pitchFamily="18" charset="0"/>
              </a:endParaRPr>
            </a:p>
          </p:txBody>
        </p:sp>
        <p:sp>
          <p:nvSpPr>
            <p:cNvPr id="28679" name="Line 5"/>
            <p:cNvSpPr>
              <a:spLocks noChangeShapeType="1"/>
            </p:cNvSpPr>
            <p:nvPr/>
          </p:nvSpPr>
          <p:spPr bwMode="auto">
            <a:xfrm>
              <a:off x="5224463" y="2722581"/>
              <a:ext cx="298926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076700" y="2471738"/>
            <a:ext cx="1008063" cy="2660650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008000"/>
              </a:gs>
              <a:gs pos="50000">
                <a:srgbClr val="008000">
                  <a:gamma/>
                  <a:tint val="13333"/>
                  <a:invGamma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71563" y="928688"/>
            <a:ext cx="7056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TEACHING and LEARNING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5715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PENGEMBANGAN KURIKULUM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2612680" y="2281472"/>
            <a:ext cx="4031022" cy="3667808"/>
            <a:chOff x="6667435" y="221876"/>
            <a:chExt cx="764261" cy="36451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6667435" y="221876"/>
              <a:ext cx="764261" cy="341018"/>
            </a:xfrm>
            <a:prstGeom prst="roundRect">
              <a:avLst>
                <a:gd name="adj" fmla="val 5565"/>
              </a:avLst>
            </a:prstGeom>
            <a:solidFill>
              <a:schemeClr val="accent2">
                <a:lumMod val="60000"/>
                <a:lumOff val="40000"/>
              </a:schemeClr>
            </a:solidFill>
            <a:sp3d contourW="12700" prstMaterial="plastic">
              <a:bevelT w="120900" h="88900"/>
              <a:bevelB w="88900" h="31750" prst="angle"/>
              <a:contourClr>
                <a:schemeClr val="accent2">
                  <a:lumMod val="40000"/>
                  <a:lumOff val="60000"/>
                </a:schemeClr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6714203" y="233994"/>
              <a:ext cx="668728" cy="35239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t" anchorCtr="0"/>
            <a:lstStyle/>
            <a:p>
              <a:pPr algn="ctr" defTabSz="355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KERANGKA  ACUAN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071802" y="2857496"/>
            <a:ext cx="3286148" cy="500066"/>
            <a:chOff x="1533707" y="1755647"/>
            <a:chExt cx="1463040" cy="682752"/>
          </a:xfrm>
        </p:grpSpPr>
        <p:sp>
          <p:nvSpPr>
            <p:cNvPr id="60" name="Rounded Rectangle 59"/>
            <p:cNvSpPr/>
            <p:nvPr/>
          </p:nvSpPr>
          <p:spPr>
            <a:xfrm>
              <a:off x="1533707" y="175564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3231418"/>
                <a:satOff val="21458"/>
                <a:lumOff val="158"/>
                <a:alphaOff val="0"/>
              </a:schemeClr>
            </a:fillRef>
            <a:effectRef idx="3">
              <a:schemeClr val="accent3">
                <a:hueOff val="-13231418"/>
                <a:satOff val="21458"/>
                <a:lumOff val="1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/>
            <p:cNvSpPr/>
            <p:nvPr/>
          </p:nvSpPr>
          <p:spPr>
            <a:xfrm>
              <a:off x="1567036" y="1788976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smtClean="0">
                  <a:latin typeface="+mj-lt"/>
                </a:rPr>
                <a:t>PERATURAN PERUNDANGAN</a:t>
              </a:r>
              <a:endParaRPr lang="en-US" kern="1200" dirty="0">
                <a:latin typeface="+mj-lt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071802" y="3500438"/>
            <a:ext cx="3286148" cy="500066"/>
            <a:chOff x="1533707" y="2487168"/>
            <a:chExt cx="1463040" cy="682752"/>
          </a:xfrm>
        </p:grpSpPr>
        <p:sp>
          <p:nvSpPr>
            <p:cNvPr id="63" name="Rounded Rectangle 62"/>
            <p:cNvSpPr/>
            <p:nvPr/>
          </p:nvSpPr>
          <p:spPr>
            <a:xfrm>
              <a:off x="1533707" y="2487168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9923564"/>
                <a:satOff val="16093"/>
                <a:lumOff val="118"/>
                <a:alphaOff val="0"/>
              </a:schemeClr>
            </a:fillRef>
            <a:effectRef idx="3">
              <a:schemeClr val="accent3">
                <a:hueOff val="-9923564"/>
                <a:satOff val="16093"/>
                <a:lumOff val="118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/>
              <a:r>
                <a:rPr lang="en-US" sz="1600" smtClean="0">
                  <a:latin typeface="+mj-lt"/>
                </a:rPr>
                <a:t>VISI MISI DEPDIKNAS</a:t>
              </a:r>
              <a:endParaRPr lang="en-US" sz="1600">
                <a:latin typeface="+mj-lt"/>
              </a:endParaRPr>
            </a:p>
          </p:txBody>
        </p:sp>
        <p:sp>
          <p:nvSpPr>
            <p:cNvPr id="64" name="Rounded Rectangle 4"/>
            <p:cNvSpPr/>
            <p:nvPr/>
          </p:nvSpPr>
          <p:spPr>
            <a:xfrm>
              <a:off x="1567036" y="2520497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dirty="0">
                <a:latin typeface="+mj-lt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071802" y="4173874"/>
            <a:ext cx="3286148" cy="500066"/>
            <a:chOff x="3646987" y="1024127"/>
            <a:chExt cx="1463040" cy="682752"/>
          </a:xfrm>
        </p:grpSpPr>
        <p:sp>
          <p:nvSpPr>
            <p:cNvPr id="66" name="Rounded Rectangle 65"/>
            <p:cNvSpPr/>
            <p:nvPr/>
          </p:nvSpPr>
          <p:spPr>
            <a:xfrm>
              <a:off x="3646987" y="102412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6615709"/>
                <a:satOff val="10729"/>
                <a:lumOff val="79"/>
                <a:alphaOff val="0"/>
              </a:schemeClr>
            </a:fillRef>
            <a:effectRef idx="3">
              <a:schemeClr val="accent3">
                <a:hueOff val="-6615709"/>
                <a:satOff val="10729"/>
                <a:lumOff val="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Rounded Rectangle 4"/>
            <p:cNvSpPr/>
            <p:nvPr/>
          </p:nvSpPr>
          <p:spPr>
            <a:xfrm>
              <a:off x="3680316" y="1057456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algn="ctr"/>
              <a:r>
                <a:rPr lang="en-US" sz="1600">
                  <a:latin typeface="+mj-lt"/>
                </a:rPr>
                <a:t>VISI MISI </a:t>
              </a:r>
              <a:r>
                <a:rPr lang="en-US" sz="1600" smtClean="0">
                  <a:latin typeface="+mj-lt"/>
                </a:rPr>
                <a:t>STT  POMOSDA</a:t>
              </a:r>
              <a:endParaRPr lang="en-US" sz="1600">
                <a:latin typeface="+mj-lt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071802" y="4799970"/>
            <a:ext cx="3286148" cy="500066"/>
            <a:chOff x="3646987" y="1755647"/>
            <a:chExt cx="1463040" cy="682752"/>
          </a:xfrm>
        </p:grpSpPr>
        <p:sp>
          <p:nvSpPr>
            <p:cNvPr id="69" name="Rounded Rectangle 68"/>
            <p:cNvSpPr/>
            <p:nvPr/>
          </p:nvSpPr>
          <p:spPr>
            <a:xfrm>
              <a:off x="3646987" y="175564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3307855"/>
                <a:satOff val="5364"/>
                <a:lumOff val="39"/>
                <a:alphaOff val="0"/>
              </a:schemeClr>
            </a:fillRef>
            <a:effectRef idx="3">
              <a:schemeClr val="accent3">
                <a:hueOff val="-3307855"/>
                <a:satOff val="5364"/>
                <a:lumOff val="3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Rounded Rectangle 4"/>
            <p:cNvSpPr/>
            <p:nvPr/>
          </p:nvSpPr>
          <p:spPr>
            <a:xfrm>
              <a:off x="3680316" y="1788976"/>
              <a:ext cx="1396382" cy="616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smtClean="0">
                  <a:latin typeface="+mj-lt"/>
                </a:rPr>
                <a:t>VISI MISI JURUSAN</a:t>
              </a:r>
              <a:endParaRPr lang="en-US" sz="1600" kern="1200" dirty="0"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714375"/>
            <a:ext cx="4757738" cy="7858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PROSES PEMBELAJARAN </a:t>
            </a:r>
            <a:endParaRPr lang="en-US" sz="2400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714500"/>
            <a:ext cx="8382000" cy="251460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Definisi</a:t>
            </a:r>
            <a:r>
              <a:rPr lang="en-US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 </a:t>
            </a:r>
            <a:r>
              <a:rPr lang="en-US" sz="20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(Sumber : Dikti) </a:t>
            </a:r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  <a:latin typeface="Benguiat Bk BT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bg1"/>
              </a:buClr>
              <a:buFont typeface="Georgia"/>
              <a:buChar char="•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Upaya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bersama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antara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dosen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mahasiswa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untuk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berbagi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mengolah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informasi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dengan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tujuan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agar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pengetahuan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terbentuk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ter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-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“</a:t>
            </a:r>
            <a:r>
              <a:rPr lang="en-US" sz="2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internalisasi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”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dalam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diri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peserta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pembelajaran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menjadi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landasan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belajar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secara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mandiri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berkelanjutan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Palatino" pitchFamily="18" charset="0"/>
            </a:endParaRP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28625" y="4357688"/>
            <a:ext cx="857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70000"/>
              <a:defRPr/>
            </a:pPr>
            <a:r>
              <a:rPr kumimoji="1"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Kunci</a:t>
            </a:r>
            <a:r>
              <a:rPr kumimoji="1"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Keberhasilan</a:t>
            </a:r>
            <a:r>
              <a:rPr kumimoji="1"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</a:t>
            </a:r>
            <a:r>
              <a:rPr kumimoji="1" lang="en-US" sz="280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yg</a:t>
            </a:r>
            <a:r>
              <a:rPr kumimoji="1"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</a:t>
            </a:r>
            <a:r>
              <a:rPr kumimoji="1" lang="en-US" sz="28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mendasari </a:t>
            </a:r>
            <a:r>
              <a:rPr kumimoji="1"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Proses</a:t>
            </a:r>
            <a:r>
              <a:rPr kumimoji="1"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Pembelajaran</a:t>
            </a:r>
            <a:r>
              <a:rPr kumimoji="1"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 </a:t>
            </a:r>
            <a:r>
              <a:rPr kumimoji="1"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nguiat Bk BT" pitchFamily="18" charset="0"/>
              </a:rPr>
              <a:t>: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50000"/>
              <a:buFont typeface="Monotype Sorts" pitchFamily="2" charset="2"/>
              <a:buChar char="l"/>
              <a:defRPr/>
            </a:pPr>
            <a:r>
              <a:rPr kumimoji="1"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Kemampuan</a:t>
            </a:r>
            <a:r>
              <a:rPr kumimoji="1"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kumimoji="1"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belajar</a:t>
            </a:r>
            <a:r>
              <a:rPr kumimoji="1"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kumimoji="1"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berkelanjutan</a:t>
            </a:r>
            <a:r>
              <a:rPr kumimoji="1"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kumimoji="1"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secara</a:t>
            </a:r>
            <a:r>
              <a:rPr kumimoji="1"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 </a:t>
            </a:r>
            <a:r>
              <a:rPr kumimoji="1"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" pitchFamily="18" charset="0"/>
              </a:rPr>
              <a:t>mandiri</a:t>
            </a:r>
            <a:endParaRPr kumimoji="1" lang="en-US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autoUpdateAnimBg="0"/>
      <p:bldP spid="128003" grpId="0" build="p" autoUpdateAnimBg="0"/>
      <p:bldP spid="128004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800600" y="933450"/>
            <a:ext cx="2286000" cy="381000"/>
            <a:chOff x="2304" y="816"/>
            <a:chExt cx="1440" cy="240"/>
          </a:xfrm>
        </p:grpSpPr>
        <p:sp>
          <p:nvSpPr>
            <p:cNvPr id="129028" name="Rectangle 4"/>
            <p:cNvSpPr>
              <a:spLocks noChangeArrowheads="1"/>
            </p:cNvSpPr>
            <p:nvPr/>
          </p:nvSpPr>
          <p:spPr bwMode="auto">
            <a:xfrm>
              <a:off x="2304" y="816"/>
              <a:ext cx="1440" cy="24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  <p:sp>
          <p:nvSpPr>
            <p:cNvPr id="129029" name="Text Box 5"/>
            <p:cNvSpPr txBox="1">
              <a:spLocks noChangeArrowheads="1"/>
            </p:cNvSpPr>
            <p:nvPr/>
          </p:nvSpPr>
          <p:spPr bwMode="auto">
            <a:xfrm>
              <a:off x="2304" y="816"/>
              <a:ext cx="137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>
                  <a:latin typeface="+mj-lt"/>
                </a:rPr>
                <a:t>Proses Pembelajaran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094038" y="1390650"/>
            <a:ext cx="2819400" cy="1143000"/>
            <a:chOff x="1253" y="864"/>
            <a:chExt cx="1776" cy="720"/>
          </a:xfrm>
        </p:grpSpPr>
        <p:grpSp>
          <p:nvGrpSpPr>
            <p:cNvPr id="31805" name="Group 7"/>
            <p:cNvGrpSpPr>
              <a:grpSpLocks/>
            </p:cNvGrpSpPr>
            <p:nvPr/>
          </p:nvGrpSpPr>
          <p:grpSpPr bwMode="auto">
            <a:xfrm>
              <a:off x="1253" y="1200"/>
              <a:ext cx="912" cy="384"/>
              <a:chOff x="2592" y="1536"/>
              <a:chExt cx="912" cy="384"/>
            </a:xfrm>
          </p:grpSpPr>
          <p:sp>
            <p:nvSpPr>
              <p:cNvPr id="129032" name="Rectangle 8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33" name="Text Box 9"/>
              <p:cNvSpPr txBox="1">
                <a:spLocks noChangeArrowheads="1"/>
              </p:cNvSpPr>
              <p:nvPr/>
            </p:nvSpPr>
            <p:spPr bwMode="auto">
              <a:xfrm>
                <a:off x="2647" y="1536"/>
                <a:ext cx="80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Keterlibatan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Psikomotorik</a:t>
                </a:r>
              </a:p>
            </p:txBody>
          </p:sp>
        </p:grpSp>
        <p:sp>
          <p:nvSpPr>
            <p:cNvPr id="129034" name="Line 10"/>
            <p:cNvSpPr>
              <a:spLocks noChangeShapeType="1"/>
            </p:cNvSpPr>
            <p:nvPr/>
          </p:nvSpPr>
          <p:spPr bwMode="auto">
            <a:xfrm flipH="1">
              <a:off x="2165" y="864"/>
              <a:ext cx="86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913438" y="1390650"/>
            <a:ext cx="2895600" cy="1143000"/>
            <a:chOff x="3029" y="864"/>
            <a:chExt cx="1824" cy="720"/>
          </a:xfrm>
        </p:grpSpPr>
        <p:grpSp>
          <p:nvGrpSpPr>
            <p:cNvPr id="31801" name="Group 12"/>
            <p:cNvGrpSpPr>
              <a:grpSpLocks/>
            </p:cNvGrpSpPr>
            <p:nvPr/>
          </p:nvGrpSpPr>
          <p:grpSpPr bwMode="auto">
            <a:xfrm>
              <a:off x="3941" y="1200"/>
              <a:ext cx="912" cy="384"/>
              <a:chOff x="2448" y="2112"/>
              <a:chExt cx="912" cy="384"/>
            </a:xfrm>
          </p:grpSpPr>
          <p:sp>
            <p:nvSpPr>
              <p:cNvPr id="129037" name="Rectangle 13"/>
              <p:cNvSpPr>
                <a:spLocks noChangeArrowheads="1"/>
              </p:cNvSpPr>
              <p:nvPr/>
            </p:nvSpPr>
            <p:spPr bwMode="auto">
              <a:xfrm>
                <a:off x="2448" y="2112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38" name="Text Box 14"/>
              <p:cNvSpPr txBox="1">
                <a:spLocks noChangeArrowheads="1"/>
              </p:cNvSpPr>
              <p:nvPr/>
            </p:nvSpPr>
            <p:spPr bwMode="auto">
              <a:xfrm>
                <a:off x="2517" y="2112"/>
                <a:ext cx="77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Keterlibatan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Afektif</a:t>
                </a:r>
              </a:p>
            </p:txBody>
          </p:sp>
        </p:grpSp>
        <p:sp>
          <p:nvSpPr>
            <p:cNvPr id="129039" name="Line 15"/>
            <p:cNvSpPr>
              <a:spLocks noChangeShapeType="1"/>
            </p:cNvSpPr>
            <p:nvPr/>
          </p:nvSpPr>
          <p:spPr bwMode="auto">
            <a:xfrm>
              <a:off x="3029" y="864"/>
              <a:ext cx="912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5219700" y="1390650"/>
            <a:ext cx="1447800" cy="1143000"/>
            <a:chOff x="2592" y="864"/>
            <a:chExt cx="912" cy="720"/>
          </a:xfrm>
        </p:grpSpPr>
        <p:grpSp>
          <p:nvGrpSpPr>
            <p:cNvPr id="31797" name="Group 17"/>
            <p:cNvGrpSpPr>
              <a:grpSpLocks/>
            </p:cNvGrpSpPr>
            <p:nvPr/>
          </p:nvGrpSpPr>
          <p:grpSpPr bwMode="auto">
            <a:xfrm>
              <a:off x="2592" y="1200"/>
              <a:ext cx="912" cy="384"/>
              <a:chOff x="2592" y="1536"/>
              <a:chExt cx="912" cy="384"/>
            </a:xfrm>
          </p:grpSpPr>
          <p:sp>
            <p:nvSpPr>
              <p:cNvPr id="129042" name="Rectangle 18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43" name="Text Box 19"/>
              <p:cNvSpPr txBox="1">
                <a:spLocks noChangeArrowheads="1"/>
              </p:cNvSpPr>
              <p:nvPr/>
            </p:nvSpPr>
            <p:spPr bwMode="auto">
              <a:xfrm>
                <a:off x="2661" y="1536"/>
                <a:ext cx="77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Keterlibatan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Kognitif</a:t>
                </a:r>
              </a:p>
            </p:txBody>
          </p:sp>
        </p:grpSp>
        <p:sp>
          <p:nvSpPr>
            <p:cNvPr id="129044" name="Line 20"/>
            <p:cNvSpPr>
              <a:spLocks noChangeShapeType="1"/>
            </p:cNvSpPr>
            <p:nvPr/>
          </p:nvSpPr>
          <p:spPr bwMode="auto">
            <a:xfrm>
              <a:off x="3029" y="864"/>
              <a:ext cx="0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sp>
        <p:nvSpPr>
          <p:cNvPr id="129045" name="Line 21"/>
          <p:cNvSpPr>
            <a:spLocks noChangeShapeType="1"/>
          </p:cNvSpPr>
          <p:nvPr/>
        </p:nvSpPr>
        <p:spPr bwMode="auto">
          <a:xfrm>
            <a:off x="4541838" y="222885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j-lt"/>
            </a:endParaRPr>
          </a:p>
        </p:txBody>
      </p:sp>
      <p:sp>
        <p:nvSpPr>
          <p:cNvPr id="129046" name="Line 22"/>
          <p:cNvSpPr>
            <a:spLocks noChangeShapeType="1"/>
          </p:cNvSpPr>
          <p:nvPr/>
        </p:nvSpPr>
        <p:spPr bwMode="auto">
          <a:xfrm>
            <a:off x="6675438" y="222885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j-lt"/>
            </a:endParaRPr>
          </a:p>
        </p:txBody>
      </p: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5219700" y="2533650"/>
            <a:ext cx="1447800" cy="990600"/>
            <a:chOff x="2592" y="1584"/>
            <a:chExt cx="912" cy="624"/>
          </a:xfrm>
        </p:grpSpPr>
        <p:grpSp>
          <p:nvGrpSpPr>
            <p:cNvPr id="31793" name="Group 24"/>
            <p:cNvGrpSpPr>
              <a:grpSpLocks/>
            </p:cNvGrpSpPr>
            <p:nvPr/>
          </p:nvGrpSpPr>
          <p:grpSpPr bwMode="auto">
            <a:xfrm>
              <a:off x="2592" y="1824"/>
              <a:ext cx="912" cy="384"/>
              <a:chOff x="1056" y="3360"/>
              <a:chExt cx="912" cy="384"/>
            </a:xfrm>
          </p:grpSpPr>
          <p:sp>
            <p:nvSpPr>
              <p:cNvPr id="129049" name="Rectangle 25"/>
              <p:cNvSpPr>
                <a:spLocks noChangeArrowheads="1"/>
              </p:cNvSpPr>
              <p:nvPr/>
            </p:nvSpPr>
            <p:spPr bwMode="auto">
              <a:xfrm>
                <a:off x="1056" y="3360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50" name="Text Box 26"/>
              <p:cNvSpPr txBox="1">
                <a:spLocks noChangeArrowheads="1"/>
              </p:cNvSpPr>
              <p:nvPr/>
            </p:nvSpPr>
            <p:spPr bwMode="auto">
              <a:xfrm>
                <a:off x="1190" y="3456"/>
                <a:ext cx="636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Penalaran</a:t>
                </a:r>
              </a:p>
            </p:txBody>
          </p:sp>
        </p:grpSp>
        <p:sp>
          <p:nvSpPr>
            <p:cNvPr id="129051" name="Line 27"/>
            <p:cNvSpPr>
              <a:spLocks noChangeShapeType="1"/>
            </p:cNvSpPr>
            <p:nvPr/>
          </p:nvSpPr>
          <p:spPr bwMode="auto">
            <a:xfrm>
              <a:off x="3029" y="1584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11" name="Group 28"/>
          <p:cNvGrpSpPr>
            <a:grpSpLocks/>
          </p:cNvGrpSpPr>
          <p:nvPr/>
        </p:nvGrpSpPr>
        <p:grpSpPr bwMode="auto">
          <a:xfrm>
            <a:off x="3094038" y="2533650"/>
            <a:ext cx="1447800" cy="990600"/>
            <a:chOff x="1253" y="1584"/>
            <a:chExt cx="912" cy="624"/>
          </a:xfrm>
        </p:grpSpPr>
        <p:grpSp>
          <p:nvGrpSpPr>
            <p:cNvPr id="31789" name="Group 29"/>
            <p:cNvGrpSpPr>
              <a:grpSpLocks/>
            </p:cNvGrpSpPr>
            <p:nvPr/>
          </p:nvGrpSpPr>
          <p:grpSpPr bwMode="auto">
            <a:xfrm>
              <a:off x="1253" y="1824"/>
              <a:ext cx="912" cy="384"/>
              <a:chOff x="1056" y="3360"/>
              <a:chExt cx="912" cy="384"/>
            </a:xfrm>
          </p:grpSpPr>
          <p:sp>
            <p:nvSpPr>
              <p:cNvPr id="129054" name="Rectangle 30"/>
              <p:cNvSpPr>
                <a:spLocks noChangeArrowheads="1"/>
              </p:cNvSpPr>
              <p:nvPr/>
            </p:nvSpPr>
            <p:spPr bwMode="auto">
              <a:xfrm>
                <a:off x="1056" y="3360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55" name="Text Box 31"/>
              <p:cNvSpPr txBox="1">
                <a:spLocks noChangeArrowheads="1"/>
              </p:cNvSpPr>
              <p:nvPr/>
            </p:nvSpPr>
            <p:spPr bwMode="auto">
              <a:xfrm>
                <a:off x="1183" y="3456"/>
                <a:ext cx="65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Praktikum</a:t>
                </a:r>
              </a:p>
            </p:txBody>
          </p:sp>
        </p:grpSp>
        <p:sp>
          <p:nvSpPr>
            <p:cNvPr id="129056" name="Line 32"/>
            <p:cNvSpPr>
              <a:spLocks noChangeShapeType="1"/>
            </p:cNvSpPr>
            <p:nvPr/>
          </p:nvSpPr>
          <p:spPr bwMode="auto">
            <a:xfrm>
              <a:off x="1733" y="1584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13" name="Group 33"/>
          <p:cNvGrpSpPr>
            <a:grpSpLocks/>
          </p:cNvGrpSpPr>
          <p:nvPr/>
        </p:nvGrpSpPr>
        <p:grpSpPr bwMode="auto">
          <a:xfrm>
            <a:off x="7361238" y="2533650"/>
            <a:ext cx="1447800" cy="990600"/>
            <a:chOff x="3941" y="1584"/>
            <a:chExt cx="912" cy="624"/>
          </a:xfrm>
        </p:grpSpPr>
        <p:grpSp>
          <p:nvGrpSpPr>
            <p:cNvPr id="31785" name="Group 34"/>
            <p:cNvGrpSpPr>
              <a:grpSpLocks/>
            </p:cNvGrpSpPr>
            <p:nvPr/>
          </p:nvGrpSpPr>
          <p:grpSpPr bwMode="auto">
            <a:xfrm>
              <a:off x="3941" y="1824"/>
              <a:ext cx="912" cy="384"/>
              <a:chOff x="4128" y="2016"/>
              <a:chExt cx="912" cy="384"/>
            </a:xfrm>
          </p:grpSpPr>
          <p:sp>
            <p:nvSpPr>
              <p:cNvPr id="129059" name="Rectangle 35"/>
              <p:cNvSpPr>
                <a:spLocks noChangeArrowheads="1"/>
              </p:cNvSpPr>
              <p:nvPr/>
            </p:nvSpPr>
            <p:spPr bwMode="auto">
              <a:xfrm>
                <a:off x="4128" y="2016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60" name="Text Box 36"/>
              <p:cNvSpPr txBox="1">
                <a:spLocks noChangeArrowheads="1"/>
              </p:cNvSpPr>
              <p:nvPr/>
            </p:nvSpPr>
            <p:spPr bwMode="auto">
              <a:xfrm>
                <a:off x="4228" y="2016"/>
                <a:ext cx="71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Kepekaan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Lingkungan</a:t>
                </a:r>
              </a:p>
            </p:txBody>
          </p:sp>
        </p:grpSp>
        <p:sp>
          <p:nvSpPr>
            <p:cNvPr id="129061" name="Line 37"/>
            <p:cNvSpPr>
              <a:spLocks noChangeShapeType="1"/>
            </p:cNvSpPr>
            <p:nvPr/>
          </p:nvSpPr>
          <p:spPr bwMode="auto">
            <a:xfrm>
              <a:off x="4421" y="1584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15" name="Group 38"/>
          <p:cNvGrpSpPr>
            <a:grpSpLocks/>
          </p:cNvGrpSpPr>
          <p:nvPr/>
        </p:nvGrpSpPr>
        <p:grpSpPr bwMode="auto">
          <a:xfrm>
            <a:off x="5216525" y="3524250"/>
            <a:ext cx="1447800" cy="990600"/>
            <a:chOff x="2590" y="2208"/>
            <a:chExt cx="912" cy="624"/>
          </a:xfrm>
        </p:grpSpPr>
        <p:grpSp>
          <p:nvGrpSpPr>
            <p:cNvPr id="31781" name="Group 39"/>
            <p:cNvGrpSpPr>
              <a:grpSpLocks/>
            </p:cNvGrpSpPr>
            <p:nvPr/>
          </p:nvGrpSpPr>
          <p:grpSpPr bwMode="auto">
            <a:xfrm>
              <a:off x="2590" y="2448"/>
              <a:ext cx="912" cy="384"/>
              <a:chOff x="2544" y="2880"/>
              <a:chExt cx="912" cy="384"/>
            </a:xfrm>
          </p:grpSpPr>
          <p:sp>
            <p:nvSpPr>
              <p:cNvPr id="129064" name="Rectangle 40"/>
              <p:cNvSpPr>
                <a:spLocks noChangeArrowheads="1"/>
              </p:cNvSpPr>
              <p:nvPr/>
            </p:nvSpPr>
            <p:spPr bwMode="auto">
              <a:xfrm>
                <a:off x="2544" y="2880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65" name="Text Box 41"/>
              <p:cNvSpPr txBox="1">
                <a:spLocks noChangeArrowheads="1"/>
              </p:cNvSpPr>
              <p:nvPr/>
            </p:nvSpPr>
            <p:spPr bwMode="auto">
              <a:xfrm>
                <a:off x="2637" y="2880"/>
                <a:ext cx="729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Penguasaan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Intelektual</a:t>
                </a:r>
              </a:p>
            </p:txBody>
          </p:sp>
        </p:grpSp>
        <p:sp>
          <p:nvSpPr>
            <p:cNvPr id="129066" name="Line 42"/>
            <p:cNvSpPr>
              <a:spLocks noChangeShapeType="1"/>
            </p:cNvSpPr>
            <p:nvPr/>
          </p:nvSpPr>
          <p:spPr bwMode="auto">
            <a:xfrm>
              <a:off x="3029" y="2208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17" name="Group 43"/>
          <p:cNvGrpSpPr>
            <a:grpSpLocks/>
          </p:cNvGrpSpPr>
          <p:nvPr/>
        </p:nvGrpSpPr>
        <p:grpSpPr bwMode="auto">
          <a:xfrm>
            <a:off x="3094038" y="3524250"/>
            <a:ext cx="1447800" cy="990600"/>
            <a:chOff x="1253" y="2208"/>
            <a:chExt cx="912" cy="624"/>
          </a:xfrm>
        </p:grpSpPr>
        <p:grpSp>
          <p:nvGrpSpPr>
            <p:cNvPr id="31777" name="Group 44"/>
            <p:cNvGrpSpPr>
              <a:grpSpLocks/>
            </p:cNvGrpSpPr>
            <p:nvPr/>
          </p:nvGrpSpPr>
          <p:grpSpPr bwMode="auto">
            <a:xfrm>
              <a:off x="1253" y="2448"/>
              <a:ext cx="912" cy="384"/>
              <a:chOff x="2544" y="2880"/>
              <a:chExt cx="912" cy="384"/>
            </a:xfrm>
          </p:grpSpPr>
          <p:sp>
            <p:nvSpPr>
              <p:cNvPr id="129069" name="Rectangle 45"/>
              <p:cNvSpPr>
                <a:spLocks noChangeArrowheads="1"/>
              </p:cNvSpPr>
              <p:nvPr/>
            </p:nvSpPr>
            <p:spPr bwMode="auto">
              <a:xfrm>
                <a:off x="2544" y="2880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70" name="Text Box 46"/>
              <p:cNvSpPr txBox="1">
                <a:spLocks noChangeArrowheads="1"/>
              </p:cNvSpPr>
              <p:nvPr/>
            </p:nvSpPr>
            <p:spPr bwMode="auto">
              <a:xfrm>
                <a:off x="2571" y="2880"/>
                <a:ext cx="87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Keterampilan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Eksperimental</a:t>
                </a:r>
              </a:p>
            </p:txBody>
          </p:sp>
        </p:grpSp>
        <p:sp>
          <p:nvSpPr>
            <p:cNvPr id="129071" name="Line 47"/>
            <p:cNvSpPr>
              <a:spLocks noChangeShapeType="1"/>
            </p:cNvSpPr>
            <p:nvPr/>
          </p:nvSpPr>
          <p:spPr bwMode="auto">
            <a:xfrm>
              <a:off x="1733" y="2208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19" name="Group 48"/>
          <p:cNvGrpSpPr>
            <a:grpSpLocks/>
          </p:cNvGrpSpPr>
          <p:nvPr/>
        </p:nvGrpSpPr>
        <p:grpSpPr bwMode="auto">
          <a:xfrm>
            <a:off x="7361238" y="3524250"/>
            <a:ext cx="1447800" cy="990600"/>
            <a:chOff x="3941" y="2208"/>
            <a:chExt cx="912" cy="624"/>
          </a:xfrm>
        </p:grpSpPr>
        <p:grpSp>
          <p:nvGrpSpPr>
            <p:cNvPr id="31773" name="Group 49"/>
            <p:cNvGrpSpPr>
              <a:grpSpLocks/>
            </p:cNvGrpSpPr>
            <p:nvPr/>
          </p:nvGrpSpPr>
          <p:grpSpPr bwMode="auto">
            <a:xfrm>
              <a:off x="3941" y="2448"/>
              <a:ext cx="912" cy="384"/>
              <a:chOff x="2544" y="2880"/>
              <a:chExt cx="912" cy="384"/>
            </a:xfrm>
          </p:grpSpPr>
          <p:sp>
            <p:nvSpPr>
              <p:cNvPr id="129074" name="Rectangle 50"/>
              <p:cNvSpPr>
                <a:spLocks noChangeArrowheads="1"/>
              </p:cNvSpPr>
              <p:nvPr/>
            </p:nvSpPr>
            <p:spPr bwMode="auto">
              <a:xfrm>
                <a:off x="2544" y="2880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FF000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75" name="Text Box 51"/>
              <p:cNvSpPr txBox="1">
                <a:spLocks noChangeArrowheads="1"/>
              </p:cNvSpPr>
              <p:nvPr/>
            </p:nvSpPr>
            <p:spPr bwMode="auto">
              <a:xfrm>
                <a:off x="2620" y="2880"/>
                <a:ext cx="76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Kematangan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Emosional</a:t>
                </a:r>
              </a:p>
            </p:txBody>
          </p:sp>
        </p:grpSp>
        <p:sp>
          <p:nvSpPr>
            <p:cNvPr id="129076" name="Line 52"/>
            <p:cNvSpPr>
              <a:spLocks noChangeShapeType="1"/>
            </p:cNvSpPr>
            <p:nvPr/>
          </p:nvSpPr>
          <p:spPr bwMode="auto">
            <a:xfrm>
              <a:off x="4421" y="2208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grpSp>
        <p:nvGrpSpPr>
          <p:cNvPr id="21" name="Group 53"/>
          <p:cNvGrpSpPr>
            <a:grpSpLocks/>
          </p:cNvGrpSpPr>
          <p:nvPr/>
        </p:nvGrpSpPr>
        <p:grpSpPr bwMode="auto">
          <a:xfrm>
            <a:off x="3827463" y="4514850"/>
            <a:ext cx="4324350" cy="1371600"/>
            <a:chOff x="1715" y="2832"/>
            <a:chExt cx="2724" cy="864"/>
          </a:xfrm>
        </p:grpSpPr>
        <p:grpSp>
          <p:nvGrpSpPr>
            <p:cNvPr id="31765" name="Group 54"/>
            <p:cNvGrpSpPr>
              <a:grpSpLocks/>
            </p:cNvGrpSpPr>
            <p:nvPr/>
          </p:nvGrpSpPr>
          <p:grpSpPr bwMode="auto">
            <a:xfrm>
              <a:off x="2592" y="3312"/>
              <a:ext cx="912" cy="384"/>
              <a:chOff x="2592" y="3312"/>
              <a:chExt cx="912" cy="384"/>
            </a:xfrm>
          </p:grpSpPr>
          <p:sp>
            <p:nvSpPr>
              <p:cNvPr id="129079" name="Rectangle 55"/>
              <p:cNvSpPr>
                <a:spLocks noChangeArrowheads="1"/>
              </p:cNvSpPr>
              <p:nvPr/>
            </p:nvSpPr>
            <p:spPr bwMode="auto">
              <a:xfrm>
                <a:off x="2592" y="3312"/>
                <a:ext cx="912" cy="38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80" name="Text Box 56"/>
              <p:cNvSpPr txBox="1">
                <a:spLocks noChangeArrowheads="1"/>
              </p:cNvSpPr>
              <p:nvPr/>
            </p:nvSpPr>
            <p:spPr bwMode="auto">
              <a:xfrm>
                <a:off x="2811" y="3312"/>
                <a:ext cx="479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Kreatif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>
                    <a:latin typeface="+mj-lt"/>
                  </a:rPr>
                  <a:t>Kritis</a:t>
                </a:r>
              </a:p>
            </p:txBody>
          </p:sp>
        </p:grpSp>
        <p:grpSp>
          <p:nvGrpSpPr>
            <p:cNvPr id="31766" name="Group 57"/>
            <p:cNvGrpSpPr>
              <a:grpSpLocks/>
            </p:cNvGrpSpPr>
            <p:nvPr/>
          </p:nvGrpSpPr>
          <p:grpSpPr bwMode="auto">
            <a:xfrm>
              <a:off x="1715" y="2832"/>
              <a:ext cx="2724" cy="480"/>
              <a:chOff x="1715" y="2832"/>
              <a:chExt cx="2724" cy="480"/>
            </a:xfrm>
          </p:grpSpPr>
          <p:sp>
            <p:nvSpPr>
              <p:cNvPr id="129082" name="Line 58"/>
              <p:cNvSpPr>
                <a:spLocks noChangeShapeType="1"/>
              </p:cNvSpPr>
              <p:nvPr/>
            </p:nvSpPr>
            <p:spPr bwMode="auto">
              <a:xfrm>
                <a:off x="3029" y="2832"/>
                <a:ext cx="0" cy="48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83" name="Line 59"/>
              <p:cNvSpPr>
                <a:spLocks noChangeShapeType="1"/>
              </p:cNvSpPr>
              <p:nvPr/>
            </p:nvSpPr>
            <p:spPr bwMode="auto">
              <a:xfrm>
                <a:off x="1733" y="2832"/>
                <a:ext cx="0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84" name="Line 60"/>
              <p:cNvSpPr>
                <a:spLocks noChangeShapeType="1"/>
              </p:cNvSpPr>
              <p:nvPr/>
            </p:nvSpPr>
            <p:spPr bwMode="auto">
              <a:xfrm>
                <a:off x="1715" y="3024"/>
                <a:ext cx="272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85" name="Line 61"/>
              <p:cNvSpPr>
                <a:spLocks noChangeShapeType="1"/>
              </p:cNvSpPr>
              <p:nvPr/>
            </p:nvSpPr>
            <p:spPr bwMode="auto">
              <a:xfrm>
                <a:off x="4421" y="2832"/>
                <a:ext cx="0" cy="1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</p:grpSp>
      </p:grpSp>
      <p:grpSp>
        <p:nvGrpSpPr>
          <p:cNvPr id="24" name="Group 62"/>
          <p:cNvGrpSpPr>
            <a:grpSpLocks/>
          </p:cNvGrpSpPr>
          <p:nvPr/>
        </p:nvGrpSpPr>
        <p:grpSpPr bwMode="auto">
          <a:xfrm>
            <a:off x="4373563" y="5886450"/>
            <a:ext cx="3140075" cy="685800"/>
            <a:chOff x="2059" y="3696"/>
            <a:chExt cx="1978" cy="432"/>
          </a:xfrm>
        </p:grpSpPr>
        <p:grpSp>
          <p:nvGrpSpPr>
            <p:cNvPr id="31761" name="Group 63"/>
            <p:cNvGrpSpPr>
              <a:grpSpLocks/>
            </p:cNvGrpSpPr>
            <p:nvPr/>
          </p:nvGrpSpPr>
          <p:grpSpPr bwMode="auto">
            <a:xfrm>
              <a:off x="2059" y="3912"/>
              <a:ext cx="1978" cy="216"/>
              <a:chOff x="2054" y="4008"/>
              <a:chExt cx="1978" cy="216"/>
            </a:xfrm>
          </p:grpSpPr>
          <p:sp>
            <p:nvSpPr>
              <p:cNvPr id="129088" name="Rectangle 64"/>
              <p:cNvSpPr>
                <a:spLocks noChangeArrowheads="1"/>
              </p:cNvSpPr>
              <p:nvPr/>
            </p:nvSpPr>
            <p:spPr bwMode="auto">
              <a:xfrm>
                <a:off x="2064" y="4032"/>
                <a:ext cx="1968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j-lt"/>
                </a:endParaRPr>
              </a:p>
            </p:txBody>
          </p:sp>
          <p:sp>
            <p:nvSpPr>
              <p:cNvPr id="129089" name="Text Box 65"/>
              <p:cNvSpPr txBox="1">
                <a:spLocks noChangeArrowheads="1"/>
              </p:cNvSpPr>
              <p:nvPr/>
            </p:nvSpPr>
            <p:spPr bwMode="auto">
              <a:xfrm>
                <a:off x="2054" y="4008"/>
                <a:ext cx="187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1">
                    <a:latin typeface="+mj-lt"/>
                  </a:rPr>
                  <a:t>Kemampuan </a:t>
                </a:r>
                <a:r>
                  <a:rPr lang="en-US" sz="1600" b="1" i="1">
                    <a:latin typeface="+mj-lt"/>
                  </a:rPr>
                  <a:t>Problem Solving</a:t>
                </a:r>
                <a:endParaRPr lang="en-US" sz="1600" b="1">
                  <a:latin typeface="+mj-lt"/>
                </a:endParaRPr>
              </a:p>
            </p:txBody>
          </p:sp>
        </p:grpSp>
        <p:sp>
          <p:nvSpPr>
            <p:cNvPr id="129090" name="Line 66"/>
            <p:cNvSpPr>
              <a:spLocks noChangeShapeType="1"/>
            </p:cNvSpPr>
            <p:nvPr/>
          </p:nvSpPr>
          <p:spPr bwMode="auto">
            <a:xfrm>
              <a:off x="3029" y="3696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j-lt"/>
              </a:endParaRPr>
            </a:p>
          </p:txBody>
        </p:sp>
      </p:grpSp>
      <p:pic>
        <p:nvPicPr>
          <p:cNvPr id="31760" name="Picture 68" descr="g05015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204787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12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1000"/>
                                        <p:tgtEl>
                                          <p:spTgt spid="129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14480" y="3143248"/>
            <a:ext cx="5786478" cy="714380"/>
            <a:chOff x="5969738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4" name="Rounded Rectangle 3"/>
            <p:cNvSpPr/>
            <p:nvPr/>
          </p:nvSpPr>
          <p:spPr>
            <a:xfrm>
              <a:off x="5969738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4471863"/>
                <a:satOff val="23469"/>
                <a:lumOff val="172"/>
                <a:alphaOff val="0"/>
              </a:schemeClr>
            </a:fillRef>
            <a:effectRef idx="2">
              <a:schemeClr val="accent3">
                <a:hueOff val="-14471863"/>
                <a:satOff val="23469"/>
                <a:lumOff val="17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5998512" y="2662971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800" b="1" dirty="0">
                  <a:solidFill>
                    <a:srgbClr val="9D941B"/>
                  </a:solidFill>
                  <a:latin typeface="+mj-lt"/>
                </a:rPr>
                <a:t>STUDENT CENTERED LEARNING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755650" y="69215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Trebuchet MS" pitchFamily="34" charset="0"/>
              </a:rPr>
              <a:t>ELEMEN DASAR PEMBELAJARAN</a:t>
            </a:r>
            <a:r>
              <a:rPr lang="en-US" sz="2400" b="1">
                <a:latin typeface="Trebuchet MS" pitchFamily="34" charset="0"/>
              </a:rPr>
              <a:t> SCL</a:t>
            </a:r>
          </a:p>
        </p:txBody>
      </p:sp>
      <p:grpSp>
        <p:nvGrpSpPr>
          <p:cNvPr id="33795" name="Group 5"/>
          <p:cNvGrpSpPr>
            <a:grpSpLocks/>
          </p:cNvGrpSpPr>
          <p:nvPr/>
        </p:nvGrpSpPr>
        <p:grpSpPr bwMode="auto">
          <a:xfrm>
            <a:off x="1582738" y="1557338"/>
            <a:ext cx="5510212" cy="3844925"/>
            <a:chOff x="2223" y="7263"/>
            <a:chExt cx="8678" cy="6055"/>
          </a:xfrm>
        </p:grpSpPr>
        <p:sp>
          <p:nvSpPr>
            <p:cNvPr id="33804" name="Line 6"/>
            <p:cNvSpPr>
              <a:spLocks noChangeShapeType="1"/>
            </p:cNvSpPr>
            <p:nvPr/>
          </p:nvSpPr>
          <p:spPr bwMode="auto">
            <a:xfrm flipH="1">
              <a:off x="3468" y="11611"/>
              <a:ext cx="345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05" name="Oval 7"/>
            <p:cNvSpPr>
              <a:spLocks noChangeArrowheads="1"/>
            </p:cNvSpPr>
            <p:nvPr/>
          </p:nvSpPr>
          <p:spPr bwMode="auto">
            <a:xfrm>
              <a:off x="6243" y="7892"/>
              <a:ext cx="1080" cy="1080"/>
            </a:xfrm>
            <a:prstGeom prst="ellipse">
              <a:avLst/>
            </a:prstGeom>
            <a:solidFill>
              <a:srgbClr val="B7FC84"/>
            </a:solidFill>
            <a:ln w="28575">
              <a:solidFill>
                <a:srgbClr val="8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06" name="Oval 8"/>
            <p:cNvSpPr>
              <a:spLocks noChangeArrowheads="1"/>
            </p:cNvSpPr>
            <p:nvPr/>
          </p:nvSpPr>
          <p:spPr bwMode="auto">
            <a:xfrm>
              <a:off x="3708" y="11072"/>
              <a:ext cx="1080" cy="1080"/>
            </a:xfrm>
            <a:prstGeom prst="ellipse">
              <a:avLst/>
            </a:prstGeom>
            <a:solidFill>
              <a:srgbClr val="79DFDD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07" name="AutoShape 9"/>
            <p:cNvSpPr>
              <a:spLocks noChangeArrowheads="1"/>
            </p:cNvSpPr>
            <p:nvPr/>
          </p:nvSpPr>
          <p:spPr bwMode="auto">
            <a:xfrm>
              <a:off x="4608" y="8522"/>
              <a:ext cx="4500" cy="4500"/>
            </a:xfrm>
            <a:custGeom>
              <a:avLst/>
              <a:gdLst>
                <a:gd name="T0" fmla="*/ 2250 w 21600"/>
                <a:gd name="T1" fmla="*/ 0 h 21600"/>
                <a:gd name="T2" fmla="*/ 659 w 21600"/>
                <a:gd name="T3" fmla="*/ 659 h 21600"/>
                <a:gd name="T4" fmla="*/ 0 w 21600"/>
                <a:gd name="T5" fmla="*/ 2250 h 21600"/>
                <a:gd name="T6" fmla="*/ 659 w 21600"/>
                <a:gd name="T7" fmla="*/ 3841 h 21600"/>
                <a:gd name="T8" fmla="*/ 2250 w 21600"/>
                <a:gd name="T9" fmla="*/ 4500 h 21600"/>
                <a:gd name="T10" fmla="*/ 3841 w 21600"/>
                <a:gd name="T11" fmla="*/ 3841 h 21600"/>
                <a:gd name="T12" fmla="*/ 4500 w 21600"/>
                <a:gd name="T13" fmla="*/ 2250 h 21600"/>
                <a:gd name="T14" fmla="*/ 3841 w 21600"/>
                <a:gd name="T15" fmla="*/ 659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113" y="10800"/>
                  </a:moveTo>
                  <a:cubicBezTo>
                    <a:pt x="2113" y="15598"/>
                    <a:pt x="6002" y="19487"/>
                    <a:pt x="10800" y="19487"/>
                  </a:cubicBezTo>
                  <a:cubicBezTo>
                    <a:pt x="15598" y="19487"/>
                    <a:pt x="19487" y="15598"/>
                    <a:pt x="19487" y="10800"/>
                  </a:cubicBezTo>
                  <a:cubicBezTo>
                    <a:pt x="19487" y="6002"/>
                    <a:pt x="15598" y="2113"/>
                    <a:pt x="10800" y="2113"/>
                  </a:cubicBezTo>
                  <a:cubicBezTo>
                    <a:pt x="6002" y="2113"/>
                    <a:pt x="2113" y="6002"/>
                    <a:pt x="2113" y="10800"/>
                  </a:cubicBezTo>
                  <a:close/>
                </a:path>
              </a:pathLst>
            </a:custGeom>
            <a:solidFill>
              <a:srgbClr val="52F8A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Oval 10"/>
            <p:cNvSpPr>
              <a:spLocks noChangeArrowheads="1"/>
            </p:cNvSpPr>
            <p:nvPr/>
          </p:nvSpPr>
          <p:spPr bwMode="auto">
            <a:xfrm>
              <a:off x="4968" y="8883"/>
              <a:ext cx="3780" cy="3780"/>
            </a:xfrm>
            <a:prstGeom prst="ellipse">
              <a:avLst/>
            </a:prstGeom>
            <a:gradFill rotWithShape="1">
              <a:gsLst>
                <a:gs pos="0">
                  <a:srgbClr val="8FD8E9">
                    <a:alpha val="64999"/>
                  </a:srgbClr>
                </a:gs>
                <a:gs pos="100000">
                  <a:srgbClr val="85A2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99CCFF"/>
              </a:solidFill>
              <a:round/>
              <a:headEnd/>
              <a:tailEnd/>
            </a:ln>
            <a:effectLst/>
          </p:spPr>
          <p:txBody>
            <a:bodyPr lIns="72000" rIns="72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 dirty="0">
                <a:latin typeface="+mj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 dirty="0">
                <a:latin typeface="+mj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atin typeface="+mj-lt"/>
                </a:rPr>
                <a:t>STUDENT</a:t>
              </a:r>
              <a:endParaRPr lang="en-US" dirty="0">
                <a:latin typeface="+mj-lt"/>
              </a:endParaRPr>
            </a:p>
          </p:txBody>
        </p:sp>
        <p:sp>
          <p:nvSpPr>
            <p:cNvPr id="33809" name="AutoShape 11"/>
            <p:cNvSpPr>
              <a:spLocks noChangeArrowheads="1"/>
            </p:cNvSpPr>
            <p:nvPr/>
          </p:nvSpPr>
          <p:spPr bwMode="auto">
            <a:xfrm rot="-1570037">
              <a:off x="5763" y="8574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10" name="AutoShape 12"/>
            <p:cNvSpPr>
              <a:spLocks noChangeArrowheads="1"/>
            </p:cNvSpPr>
            <p:nvPr/>
          </p:nvSpPr>
          <p:spPr bwMode="auto">
            <a:xfrm rot="1570037" flipH="1">
              <a:off x="6978" y="8537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7901" name="AutoShape 13"/>
            <p:cNvSpPr>
              <a:spLocks noChangeArrowheads="1"/>
            </p:cNvSpPr>
            <p:nvPr/>
          </p:nvSpPr>
          <p:spPr bwMode="auto">
            <a:xfrm>
              <a:off x="6018" y="8358"/>
              <a:ext cx="1620" cy="720"/>
            </a:xfrm>
            <a:prstGeom prst="foldedCorner">
              <a:avLst>
                <a:gd name="adj" fmla="val 20801"/>
              </a:avLst>
            </a:prstGeom>
            <a:solidFill>
              <a:srgbClr val="B3FFB3"/>
            </a:solidFill>
            <a:ln w="952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+mn-lt"/>
                </a:rPr>
                <a:t>LEARNING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+mn-lt"/>
                </a:rPr>
                <a:t>OBJECTIVE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812" name="AutoShape 14"/>
            <p:cNvSpPr>
              <a:spLocks noChangeArrowheads="1"/>
            </p:cNvSpPr>
            <p:nvPr/>
          </p:nvSpPr>
          <p:spPr bwMode="auto">
            <a:xfrm rot="-7627865">
              <a:off x="4600" y="11642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13" name="AutoShape 15"/>
            <p:cNvSpPr>
              <a:spLocks noChangeArrowheads="1"/>
            </p:cNvSpPr>
            <p:nvPr/>
          </p:nvSpPr>
          <p:spPr bwMode="auto">
            <a:xfrm rot="7627865" flipH="1">
              <a:off x="8245" y="11575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14" name="AutoShape 16"/>
            <p:cNvSpPr>
              <a:spLocks noChangeArrowheads="1"/>
            </p:cNvSpPr>
            <p:nvPr/>
          </p:nvSpPr>
          <p:spPr bwMode="auto">
            <a:xfrm rot="-6775831" flipH="1" flipV="1">
              <a:off x="4510" y="11291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7905" name="AutoShape 17"/>
            <p:cNvSpPr>
              <a:spLocks noChangeArrowheads="1"/>
            </p:cNvSpPr>
            <p:nvPr/>
          </p:nvSpPr>
          <p:spPr bwMode="auto">
            <a:xfrm>
              <a:off x="4068" y="11283"/>
              <a:ext cx="1620" cy="720"/>
            </a:xfrm>
            <a:prstGeom prst="foldedCorner">
              <a:avLst>
                <a:gd name="adj" fmla="val 20801"/>
              </a:avLst>
            </a:prstGeom>
            <a:solidFill>
              <a:srgbClr val="CCFF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lIns="54000" rIns="54000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+mn-lt"/>
                </a:rPr>
                <a:t>TEACHING &amp;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+mn-lt"/>
                </a:rPr>
                <a:t>LEARNING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816" name="AutoShape 18"/>
            <p:cNvSpPr>
              <a:spLocks noChangeArrowheads="1"/>
            </p:cNvSpPr>
            <p:nvPr/>
          </p:nvSpPr>
          <p:spPr bwMode="auto">
            <a:xfrm rot="6466980" flipV="1">
              <a:off x="8320" y="11246"/>
              <a:ext cx="915" cy="390"/>
            </a:xfrm>
            <a:prstGeom prst="chevron">
              <a:avLst>
                <a:gd name="adj" fmla="val 51213"/>
              </a:avLst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3817" name="Line 19"/>
            <p:cNvSpPr>
              <a:spLocks noChangeShapeType="1"/>
            </p:cNvSpPr>
            <p:nvPr/>
          </p:nvSpPr>
          <p:spPr bwMode="auto">
            <a:xfrm flipV="1">
              <a:off x="4248" y="12151"/>
              <a:ext cx="1" cy="84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18" name="Line 20"/>
            <p:cNvSpPr>
              <a:spLocks noChangeShapeType="1"/>
            </p:cNvSpPr>
            <p:nvPr/>
          </p:nvSpPr>
          <p:spPr bwMode="auto">
            <a:xfrm>
              <a:off x="4233" y="10037"/>
              <a:ext cx="1" cy="1026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19" name="Line 21"/>
            <p:cNvSpPr>
              <a:spLocks noChangeShapeType="1"/>
            </p:cNvSpPr>
            <p:nvPr/>
          </p:nvSpPr>
          <p:spPr bwMode="auto">
            <a:xfrm>
              <a:off x="3779" y="10682"/>
              <a:ext cx="214" cy="45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20" name="Text Box 22"/>
            <p:cNvSpPr txBox="1">
              <a:spLocks noChangeArrowheads="1"/>
            </p:cNvSpPr>
            <p:nvPr/>
          </p:nvSpPr>
          <p:spPr bwMode="auto">
            <a:xfrm>
              <a:off x="2373" y="12525"/>
              <a:ext cx="1244" cy="7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200" tIns="35662" rIns="7200" bIns="35662"/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ACTIVE AND COOPERATIVE LEARNIG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1" name="Text Box 23"/>
            <p:cNvSpPr txBox="1">
              <a:spLocks noChangeArrowheads="1"/>
            </p:cNvSpPr>
            <p:nvPr/>
          </p:nvSpPr>
          <p:spPr bwMode="auto">
            <a:xfrm>
              <a:off x="2223" y="11836"/>
              <a:ext cx="1335" cy="72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/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PROBLEM BASED LEARNIG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2" name="Text Box 24"/>
            <p:cNvSpPr txBox="1">
              <a:spLocks noChangeArrowheads="1"/>
            </p:cNvSpPr>
            <p:nvPr/>
          </p:nvSpPr>
          <p:spPr bwMode="auto">
            <a:xfrm>
              <a:off x="2718" y="10923"/>
              <a:ext cx="840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>
              <a:spAutoFit/>
            </a:bodyPr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LAB’S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3" name="Text Box 25"/>
            <p:cNvSpPr txBox="1">
              <a:spLocks noChangeArrowheads="1"/>
            </p:cNvSpPr>
            <p:nvPr/>
          </p:nvSpPr>
          <p:spPr bwMode="auto">
            <a:xfrm>
              <a:off x="2568" y="9963"/>
              <a:ext cx="1693" cy="4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>
              <a:spAutoFit/>
            </a:bodyPr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INSTRUCTIONAL TECHNOLOGY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4" name="Text Box 26"/>
            <p:cNvSpPr txBox="1">
              <a:spLocks noChangeArrowheads="1"/>
            </p:cNvSpPr>
            <p:nvPr/>
          </p:nvSpPr>
          <p:spPr bwMode="auto">
            <a:xfrm>
              <a:off x="2628" y="10502"/>
              <a:ext cx="1132" cy="3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/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LECTURES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5" name="Text Box 27"/>
            <p:cNvSpPr txBox="1">
              <a:spLocks noChangeArrowheads="1"/>
            </p:cNvSpPr>
            <p:nvPr/>
          </p:nvSpPr>
          <p:spPr bwMode="auto">
            <a:xfrm>
              <a:off x="4293" y="12645"/>
              <a:ext cx="1215" cy="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200" tIns="35662" rIns="7200" bIns="35662"/>
            <a:lstStyle/>
            <a:p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OTHER TECHNIQUES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6" name="Line 28"/>
            <p:cNvSpPr>
              <a:spLocks noChangeShapeType="1"/>
            </p:cNvSpPr>
            <p:nvPr/>
          </p:nvSpPr>
          <p:spPr bwMode="auto">
            <a:xfrm>
              <a:off x="3528" y="11111"/>
              <a:ext cx="270" cy="186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27" name="Text Box 29"/>
            <p:cNvSpPr txBox="1">
              <a:spLocks noChangeArrowheads="1"/>
            </p:cNvSpPr>
            <p:nvPr/>
          </p:nvSpPr>
          <p:spPr bwMode="auto">
            <a:xfrm>
              <a:off x="2643" y="11313"/>
              <a:ext cx="840" cy="4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>
              <a:spAutoFit/>
            </a:bodyPr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CLASS ROOM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28" name="Line 30"/>
            <p:cNvSpPr>
              <a:spLocks noChangeShapeType="1"/>
            </p:cNvSpPr>
            <p:nvPr/>
          </p:nvSpPr>
          <p:spPr bwMode="auto">
            <a:xfrm flipV="1">
              <a:off x="3543" y="11956"/>
              <a:ext cx="270" cy="186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29" name="Line 31"/>
            <p:cNvSpPr>
              <a:spLocks noChangeShapeType="1"/>
            </p:cNvSpPr>
            <p:nvPr/>
          </p:nvSpPr>
          <p:spPr bwMode="auto">
            <a:xfrm flipV="1">
              <a:off x="3673" y="12106"/>
              <a:ext cx="350" cy="735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0" name="Line 32"/>
            <p:cNvSpPr>
              <a:spLocks noChangeShapeType="1"/>
            </p:cNvSpPr>
            <p:nvPr/>
          </p:nvSpPr>
          <p:spPr bwMode="auto">
            <a:xfrm flipV="1">
              <a:off x="9858" y="11087"/>
              <a:ext cx="360" cy="22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1" name="Text Box 33"/>
            <p:cNvSpPr txBox="1">
              <a:spLocks noChangeArrowheads="1"/>
            </p:cNvSpPr>
            <p:nvPr/>
          </p:nvSpPr>
          <p:spPr bwMode="auto">
            <a:xfrm>
              <a:off x="10008" y="10808"/>
              <a:ext cx="745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1323" tIns="35662" rIns="71323" bIns="35662">
              <a:spAutoFit/>
            </a:bodyPr>
            <a:lstStyle/>
            <a:p>
              <a:pPr algn="ct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TEST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32" name="Text Box 34"/>
            <p:cNvSpPr txBox="1">
              <a:spLocks noChangeArrowheads="1"/>
            </p:cNvSpPr>
            <p:nvPr/>
          </p:nvSpPr>
          <p:spPr bwMode="auto">
            <a:xfrm>
              <a:off x="9798" y="11863"/>
              <a:ext cx="1103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1323" tIns="35662" rIns="71323" bIns="35662">
              <a:spAutoFit/>
            </a:bodyPr>
            <a:lstStyle/>
            <a:p>
              <a:pPr algn="ct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SURVEYS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33" name="Text Box 35"/>
            <p:cNvSpPr txBox="1">
              <a:spLocks noChangeArrowheads="1"/>
            </p:cNvSpPr>
            <p:nvPr/>
          </p:nvSpPr>
          <p:spPr bwMode="auto">
            <a:xfrm>
              <a:off x="9543" y="10008"/>
              <a:ext cx="1328" cy="6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>
              <a:spAutoFit/>
            </a:bodyPr>
            <a:lstStyle/>
            <a:p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CLASSROOM ASSESMENT TECHNIQUE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34" name="Text Box 36"/>
            <p:cNvSpPr txBox="1">
              <a:spLocks noChangeArrowheads="1"/>
            </p:cNvSpPr>
            <p:nvPr/>
          </p:nvSpPr>
          <p:spPr bwMode="auto">
            <a:xfrm>
              <a:off x="9468" y="12586"/>
              <a:ext cx="1178" cy="5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54000" rIns="54000">
              <a:spAutoFit/>
            </a:bodyPr>
            <a:lstStyle/>
            <a:p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OTHER MEASURES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35" name="Line 37"/>
            <p:cNvSpPr>
              <a:spLocks noChangeShapeType="1"/>
            </p:cNvSpPr>
            <p:nvPr/>
          </p:nvSpPr>
          <p:spPr bwMode="auto">
            <a:xfrm flipV="1">
              <a:off x="9378" y="10292"/>
              <a:ext cx="180" cy="76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6" name="Line 38"/>
            <p:cNvSpPr>
              <a:spLocks noChangeShapeType="1"/>
            </p:cNvSpPr>
            <p:nvPr/>
          </p:nvSpPr>
          <p:spPr bwMode="auto">
            <a:xfrm>
              <a:off x="9903" y="11771"/>
              <a:ext cx="210" cy="9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7" name="Line 39"/>
            <p:cNvSpPr>
              <a:spLocks noChangeShapeType="1"/>
            </p:cNvSpPr>
            <p:nvPr/>
          </p:nvSpPr>
          <p:spPr bwMode="auto">
            <a:xfrm>
              <a:off x="9348" y="12121"/>
              <a:ext cx="180" cy="54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8" name="Line 40"/>
            <p:cNvSpPr>
              <a:spLocks noChangeShapeType="1"/>
            </p:cNvSpPr>
            <p:nvPr/>
          </p:nvSpPr>
          <p:spPr bwMode="auto">
            <a:xfrm>
              <a:off x="6798" y="7577"/>
              <a:ext cx="0" cy="315"/>
            </a:xfrm>
            <a:prstGeom prst="line">
              <a:avLst/>
            </a:prstGeom>
            <a:noFill/>
            <a:ln w="38100">
              <a:solidFill>
                <a:srgbClr val="808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39" name="Text Box 41"/>
            <p:cNvSpPr txBox="1">
              <a:spLocks noChangeArrowheads="1"/>
            </p:cNvSpPr>
            <p:nvPr/>
          </p:nvSpPr>
          <p:spPr bwMode="auto">
            <a:xfrm>
              <a:off x="4793" y="7727"/>
              <a:ext cx="1300" cy="77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/>
            <a:lstStyle/>
            <a:p>
              <a:pPr algn="r"/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PROGRAM OBJECTIVE OUTCOMES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40" name="Text Box 42"/>
            <p:cNvSpPr txBox="1">
              <a:spLocks noChangeArrowheads="1"/>
            </p:cNvSpPr>
            <p:nvPr/>
          </p:nvSpPr>
          <p:spPr bwMode="auto">
            <a:xfrm>
              <a:off x="5897" y="7263"/>
              <a:ext cx="2963" cy="4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/>
            <a:lstStyle/>
            <a:p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BLOOM’S or FINK’S TAXONOMY </a:t>
              </a:r>
              <a:endParaRPr lang="en-US">
                <a:latin typeface="Georgia" pitchFamily="18" charset="0"/>
              </a:endParaRPr>
            </a:p>
          </p:txBody>
        </p:sp>
        <p:sp>
          <p:nvSpPr>
            <p:cNvPr id="33841" name="Text Box 43"/>
            <p:cNvSpPr txBox="1">
              <a:spLocks noChangeArrowheads="1"/>
            </p:cNvSpPr>
            <p:nvPr/>
          </p:nvSpPr>
          <p:spPr bwMode="auto">
            <a:xfrm>
              <a:off x="7473" y="7701"/>
              <a:ext cx="1620" cy="5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2120" tIns="35662" rIns="42120" bIns="35662"/>
            <a:lstStyle/>
            <a:p>
              <a:r>
                <a:rPr lang="en-US" sz="800" b="1">
                  <a:solidFill>
                    <a:srgbClr val="000000"/>
                  </a:solidFill>
                  <a:latin typeface="Georgia" pitchFamily="18" charset="0"/>
                </a:rPr>
                <a:t>INSTRUCTOR’S GOALS - </a:t>
              </a:r>
              <a:r>
                <a:rPr lang="en-US" sz="800" b="1" i="1">
                  <a:solidFill>
                    <a:srgbClr val="FF3300"/>
                  </a:solidFill>
                  <a:latin typeface="Georgia" pitchFamily="18" charset="0"/>
                </a:rPr>
                <a:t>SHB</a:t>
              </a:r>
              <a:endParaRPr lang="en-US" b="1">
                <a:solidFill>
                  <a:srgbClr val="FF3300"/>
                </a:solidFill>
                <a:latin typeface="Georgia" pitchFamily="18" charset="0"/>
              </a:endParaRPr>
            </a:p>
          </p:txBody>
        </p:sp>
        <p:sp>
          <p:nvSpPr>
            <p:cNvPr id="33842" name="Line 44"/>
            <p:cNvSpPr>
              <a:spLocks noChangeShapeType="1"/>
            </p:cNvSpPr>
            <p:nvPr/>
          </p:nvSpPr>
          <p:spPr bwMode="auto">
            <a:xfrm flipH="1">
              <a:off x="7218" y="7934"/>
              <a:ext cx="270" cy="198"/>
            </a:xfrm>
            <a:prstGeom prst="line">
              <a:avLst/>
            </a:prstGeom>
            <a:noFill/>
            <a:ln w="38100">
              <a:solidFill>
                <a:srgbClr val="808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43" name="Line 45"/>
            <p:cNvSpPr>
              <a:spLocks noChangeShapeType="1"/>
            </p:cNvSpPr>
            <p:nvPr/>
          </p:nvSpPr>
          <p:spPr bwMode="auto">
            <a:xfrm>
              <a:off x="6048" y="7964"/>
              <a:ext cx="270" cy="198"/>
            </a:xfrm>
            <a:prstGeom prst="line">
              <a:avLst/>
            </a:prstGeom>
            <a:noFill/>
            <a:ln w="38100">
              <a:solidFill>
                <a:srgbClr val="808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3844" name="Oval 46"/>
            <p:cNvSpPr>
              <a:spLocks noChangeArrowheads="1"/>
            </p:cNvSpPr>
            <p:nvPr/>
          </p:nvSpPr>
          <p:spPr bwMode="auto">
            <a:xfrm>
              <a:off x="8838" y="11042"/>
              <a:ext cx="1080" cy="1080"/>
            </a:xfrm>
            <a:prstGeom prst="ellipse">
              <a:avLst/>
            </a:prstGeom>
            <a:solidFill>
              <a:srgbClr val="D4A9FF"/>
            </a:solidFill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7935" name="AutoShape 47"/>
            <p:cNvSpPr>
              <a:spLocks noChangeArrowheads="1"/>
            </p:cNvSpPr>
            <p:nvPr/>
          </p:nvSpPr>
          <p:spPr bwMode="auto">
            <a:xfrm>
              <a:off x="7983" y="11223"/>
              <a:ext cx="1620" cy="720"/>
            </a:xfrm>
            <a:prstGeom prst="foldedCorner">
              <a:avLst>
                <a:gd name="adj" fmla="val 20801"/>
              </a:avLst>
            </a:prstGeom>
            <a:solidFill>
              <a:srgbClr val="FFDDEE"/>
            </a:solidFill>
            <a:ln w="952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lIns="54000" rIns="54000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+mn-lt"/>
                </a:rPr>
                <a:t>ASSESMENT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>
                <a:latin typeface="+mn-lt"/>
              </a:endParaRPr>
            </a:p>
          </p:txBody>
        </p:sp>
      </p:grpSp>
      <p:sp>
        <p:nvSpPr>
          <p:cNvPr id="33796" name="AutoShape 48"/>
          <p:cNvSpPr>
            <a:spLocks noChangeArrowheads="1"/>
          </p:cNvSpPr>
          <p:nvPr/>
        </p:nvSpPr>
        <p:spPr bwMode="auto">
          <a:xfrm>
            <a:off x="2449513" y="5441950"/>
            <a:ext cx="342900" cy="217488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3797" name="AutoShape 49"/>
          <p:cNvSpPr>
            <a:spLocks noChangeArrowheads="1"/>
          </p:cNvSpPr>
          <p:nvPr/>
        </p:nvSpPr>
        <p:spPr bwMode="auto">
          <a:xfrm>
            <a:off x="4049713" y="5443538"/>
            <a:ext cx="342900" cy="217487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3798" name="AutoShape 50"/>
          <p:cNvSpPr>
            <a:spLocks noChangeArrowheads="1"/>
          </p:cNvSpPr>
          <p:nvPr/>
        </p:nvSpPr>
        <p:spPr bwMode="auto">
          <a:xfrm>
            <a:off x="4792663" y="5441950"/>
            <a:ext cx="342900" cy="212725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3799" name="AutoShape 51"/>
          <p:cNvSpPr>
            <a:spLocks noChangeArrowheads="1"/>
          </p:cNvSpPr>
          <p:nvPr/>
        </p:nvSpPr>
        <p:spPr bwMode="auto">
          <a:xfrm>
            <a:off x="6316663" y="5441950"/>
            <a:ext cx="342900" cy="217488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3800" name="AutoShape 52"/>
          <p:cNvSpPr>
            <a:spLocks noChangeArrowheads="1"/>
          </p:cNvSpPr>
          <p:nvPr/>
        </p:nvSpPr>
        <p:spPr bwMode="auto">
          <a:xfrm>
            <a:off x="5554663" y="5441950"/>
            <a:ext cx="342900" cy="217488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3801" name="AutoShape 53"/>
          <p:cNvSpPr>
            <a:spLocks noChangeArrowheads="1"/>
          </p:cNvSpPr>
          <p:nvPr/>
        </p:nvSpPr>
        <p:spPr bwMode="auto">
          <a:xfrm>
            <a:off x="3249613" y="5441950"/>
            <a:ext cx="342900" cy="217488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9525">
            <a:solidFill>
              <a:srgbClr val="009A96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7942" name="Rectangle 54"/>
          <p:cNvSpPr>
            <a:spLocks noChangeArrowheads="1"/>
          </p:cNvSpPr>
          <p:nvPr/>
        </p:nvSpPr>
        <p:spPr bwMode="auto">
          <a:xfrm>
            <a:off x="2268538" y="5734050"/>
            <a:ext cx="4535487" cy="503238"/>
          </a:xfrm>
          <a:prstGeom prst="rect">
            <a:avLst/>
          </a:prstGeom>
          <a:solidFill>
            <a:srgbClr val="CCEC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2"/>
                </a:solidFill>
                <a:latin typeface="+mj-lt"/>
              </a:rPr>
              <a:t>6   SITUATIONAL FACTORS</a:t>
            </a:r>
          </a:p>
        </p:txBody>
      </p:sp>
      <p:sp>
        <p:nvSpPr>
          <p:cNvPr id="37944" name="AutoShape 56"/>
          <p:cNvSpPr>
            <a:spLocks noChangeArrowheads="1"/>
          </p:cNvSpPr>
          <p:nvPr/>
        </p:nvSpPr>
        <p:spPr bwMode="auto">
          <a:xfrm>
            <a:off x="6929438" y="1268413"/>
            <a:ext cx="1963737" cy="431800"/>
          </a:xfrm>
          <a:prstGeom prst="wedgeRoundRectCallout">
            <a:avLst>
              <a:gd name="adj1" fmla="val -46648"/>
              <a:gd name="adj2" fmla="val -97796"/>
              <a:gd name="adj3" fmla="val 16667"/>
            </a:avLst>
          </a:prstGeom>
          <a:solidFill>
            <a:srgbClr val="FFFF66"/>
          </a:solidFill>
          <a:ln w="9525">
            <a:solidFill>
              <a:srgbClr val="FF993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 b="1">
                <a:latin typeface="Georgia" pitchFamily="18" charset="0"/>
              </a:rPr>
              <a:t>STUDENT CENTERED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1066800"/>
          </a:xfrm>
        </p:spPr>
        <p:txBody>
          <a:bodyPr/>
          <a:lstStyle/>
          <a:p>
            <a:r>
              <a:rPr lang="id-ID" sz="2800" smtClean="0"/>
              <a:t>FAKTOR SITUASIONAL MEMPENGARUHI PENCAPAIAN PROSES PEMBELAJARAN</a:t>
            </a:r>
            <a:endParaRPr 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000250"/>
            <a:ext cx="8229600" cy="4324350"/>
          </a:xfrm>
        </p:spPr>
        <p:txBody>
          <a:bodyPr>
            <a:normAutofit fontScale="77500" lnSpcReduction="20000"/>
          </a:bodyPr>
          <a:lstStyle/>
          <a:p>
            <a:pPr marL="624078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id-ID" i="1" dirty="0" smtClean="0"/>
              <a:t>Konteks Spesifik situasi belajar-mengajar</a:t>
            </a:r>
            <a:r>
              <a:rPr lang="id-ID" dirty="0" smtClean="0"/>
              <a:t>,  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Jumlah peserta matakuliah di dalam kelas;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Posisi matakuliah dalam kurikulum : tingkat persiapan atau tingkat sarjana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r>
              <a:rPr lang="id-ID" dirty="0" smtClean="0"/>
              <a:t>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Frekuensi tatap muka perkuliahan;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Jenis dan bentuk lingkungan belajar : instruksional kelas, tools multimedia, kelas online atau kombinasi </a:t>
            </a:r>
            <a:r>
              <a:rPr lang="en-US" dirty="0" smtClean="0"/>
              <a:t>lain </a:t>
            </a:r>
            <a:r>
              <a:rPr lang="en-US" dirty="0" err="1" smtClean="0"/>
              <a:t>serta</a:t>
            </a:r>
            <a:r>
              <a:rPr lang="id-ID" dirty="0" smtClean="0"/>
              <a:t> model-model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r>
              <a:rPr lang="en-US" dirty="0" smtClean="0"/>
              <a:t> </a:t>
            </a:r>
            <a:r>
              <a:rPr lang="id-ID" dirty="0" smtClean="0"/>
              <a:t>lainnya; </a:t>
            </a:r>
            <a:endParaRPr lang="en-US" dirty="0" smtClean="0"/>
          </a:p>
          <a:p>
            <a:pPr marL="624078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id-ID" i="1" dirty="0" smtClean="0"/>
              <a:t>Harapan pemangku kepentingan,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Tingkat harapan dan </a:t>
            </a:r>
            <a:r>
              <a:rPr lang="en-US" dirty="0" err="1" smtClean="0"/>
              <a:t>hasil</a:t>
            </a:r>
            <a:r>
              <a:rPr lang="id-ID" dirty="0" smtClean="0"/>
              <a:t> : dalam bentuk </a:t>
            </a:r>
            <a:r>
              <a:rPr lang="id-ID" i="1" dirty="0" smtClean="0"/>
              <a:t>outcome</a:t>
            </a:r>
            <a:r>
              <a:rPr lang="id-ID" dirty="0" smtClean="0"/>
              <a:t> proses pendidikan mahasiswa, pada subyek khusus atau berkenaan dengan hal yang umum;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Jaminan kualitas hasil pembelajaran sesuai dengan SHB;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Dampak dan kontribusi SHB terhadap kurikulum pendidikan; 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1066800"/>
          </a:xfrm>
        </p:spPr>
        <p:txBody>
          <a:bodyPr/>
          <a:lstStyle/>
          <a:p>
            <a:r>
              <a:rPr lang="id-ID" sz="2800" smtClean="0"/>
              <a:t>FAKTOR SITUASIONAL MEMPENGARUHI PENCAPAIAN PROSES PEMBELAJARAN</a:t>
            </a:r>
            <a:endParaRPr 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000250"/>
            <a:ext cx="8229600" cy="4324350"/>
          </a:xfrm>
        </p:spPr>
        <p:txBody>
          <a:bodyPr>
            <a:normAutofit fontScale="70000" lnSpcReduction="20000"/>
          </a:bodyPr>
          <a:lstStyle/>
          <a:p>
            <a:pPr marL="624078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id-ID" i="1" dirty="0" smtClean="0"/>
              <a:t>Sifat materi kajian (matakuliah),</a:t>
            </a:r>
            <a:r>
              <a:rPr lang="id-ID" dirty="0" smtClean="0"/>
              <a:t>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Disediakan oleh kurikulum </a:t>
            </a:r>
            <a:r>
              <a:rPr lang="en-US" dirty="0" smtClean="0"/>
              <a:t> </a:t>
            </a:r>
            <a:r>
              <a:rPr lang="id-ID" dirty="0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id-ID" dirty="0" smtClean="0"/>
              <a:t> menu wajib, pilihan atau bentuk lainnya.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Bersifat praktis-aplikatif atau konseptual teoritis; 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Lebih bersifat kognitif  atau kombinasi dengan afektif dan psikomotorik;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Bersifat relatif stabil, mengalami perubahan/perkembangan yang pesat atau bahkan harus selalu dikembangkan untuk </a:t>
            </a:r>
            <a:r>
              <a:rPr lang="en-US" dirty="0" smtClean="0"/>
              <a:t> </a:t>
            </a:r>
            <a:r>
              <a:rPr lang="en-US" dirty="0" err="1" smtClean="0"/>
              <a:t>berpacu</a:t>
            </a:r>
            <a:r>
              <a:rPr lang="id-ID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kemajuan Iptek;</a:t>
            </a:r>
            <a:endParaRPr lang="en-US" dirty="0" smtClean="0"/>
          </a:p>
          <a:p>
            <a:pPr marL="624078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id-ID" i="1" dirty="0" smtClean="0"/>
              <a:t>Karakteristk peserta didik,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Latar belakang sosial budaya;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Tingkat pengharapan hasil pengalaman belajar terhadap kompetensi;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err="1" smtClean="0"/>
              <a:t>Minat</a:t>
            </a:r>
            <a:r>
              <a:rPr lang="id-ID" dirty="0" smtClean="0"/>
              <a:t>, </a:t>
            </a:r>
            <a:r>
              <a:rPr lang="en-US" dirty="0" err="1" smtClean="0"/>
              <a:t>bakat</a:t>
            </a:r>
            <a:r>
              <a:rPr lang="id-ID" dirty="0" smtClean="0"/>
              <a:t> </a:t>
            </a:r>
            <a:r>
              <a:rPr lang="en-US" dirty="0" smtClean="0"/>
              <a:t>&amp;</a:t>
            </a:r>
            <a:r>
              <a:rPr lang="id-ID" dirty="0" smtClean="0"/>
              <a:t> kemampuan memilih disiplin ilmu (</a:t>
            </a:r>
            <a:r>
              <a:rPr lang="id-ID" i="1" dirty="0" smtClean="0"/>
              <a:t>relevansi motif</a:t>
            </a:r>
            <a:r>
              <a:rPr lang="id-ID" dirty="0" smtClean="0"/>
              <a:t>);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Latar belakang pengalaman, pengetahuan, ketrampilan serta sikap yang telah dimiliki terkait materi kajian (</a:t>
            </a:r>
            <a:r>
              <a:rPr lang="id-ID" i="1" dirty="0" smtClean="0"/>
              <a:t>bekal akademik</a:t>
            </a:r>
            <a:r>
              <a:rPr lang="id-ID" dirty="0" smtClean="0"/>
              <a:t>);</a:t>
            </a:r>
            <a:endParaRPr lang="en-US" dirty="0" smtClean="0"/>
          </a:p>
          <a:p>
            <a:pPr marL="916686" lvl="1" indent="-51435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dirty="0" smtClean="0"/>
              <a:t>Gaya belajar: </a:t>
            </a:r>
            <a:r>
              <a:rPr lang="id-ID" i="1" dirty="0" smtClean="0">
                <a:solidFill>
                  <a:srgbClr val="9D941B"/>
                </a:solidFill>
              </a:rPr>
              <a:t>intelligence preference </a:t>
            </a:r>
            <a:r>
              <a:rPr lang="id-ID" dirty="0" smtClean="0"/>
              <a:t>and </a:t>
            </a:r>
            <a:r>
              <a:rPr lang="id-ID" i="1" dirty="0" smtClean="0">
                <a:solidFill>
                  <a:srgbClr val="9D941B"/>
                </a:solidFill>
              </a:rPr>
              <a:t>student learning styles;</a:t>
            </a:r>
            <a:endParaRPr lang="en-US" i="1" dirty="0" smtClean="0">
              <a:solidFill>
                <a:srgbClr val="9D941B"/>
              </a:solidFill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1066800"/>
          </a:xfrm>
        </p:spPr>
        <p:txBody>
          <a:bodyPr/>
          <a:lstStyle/>
          <a:p>
            <a:r>
              <a:rPr lang="id-ID" sz="2800" smtClean="0"/>
              <a:t>FAKTOR SITUASIONAL MEMPENGARUHI PENCAPAIAN PROSES PEMBELAJARAN</a:t>
            </a:r>
            <a:endParaRPr 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000250"/>
            <a:ext cx="8229600" cy="4324350"/>
          </a:xfrm>
        </p:spPr>
        <p:txBody>
          <a:bodyPr lIns="72000">
            <a:normAutofit/>
          </a:bodyPr>
          <a:lstStyle/>
          <a:p>
            <a:pPr marL="463550" indent="-354013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5"/>
              <a:defRPr/>
            </a:pPr>
            <a:r>
              <a:rPr lang="id-ID" sz="2000" i="1" dirty="0" smtClean="0"/>
              <a:t>Karakteristik Dosen</a:t>
            </a:r>
            <a:endParaRPr lang="en-US" sz="2000" i="1" dirty="0" smtClean="0"/>
          </a:p>
          <a:p>
            <a:pPr marL="915988" lvl="1" indent="-396875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sz="1800" dirty="0" smtClean="0"/>
              <a:t>Latar belakang pengalaman, pengetahuan, ketrampilan serta sikap yang telah dimiliki terkait materi kajian yang menjadi tanggungjawabnya;</a:t>
            </a:r>
            <a:endParaRPr lang="en-US" sz="1800" dirty="0" smtClean="0"/>
          </a:p>
          <a:p>
            <a:pPr marL="915988" lvl="1" indent="-396875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err="1" smtClean="0"/>
              <a:t>Minat</a:t>
            </a:r>
            <a:r>
              <a:rPr lang="en-US" sz="1800" dirty="0" smtClean="0"/>
              <a:t>, </a:t>
            </a:r>
            <a:r>
              <a:rPr lang="en-US" sz="1800" dirty="0" err="1" smtClean="0"/>
              <a:t>bakat</a:t>
            </a:r>
            <a:r>
              <a:rPr lang="id-ID" sz="1800" dirty="0" smtClean="0"/>
              <a:t> </a:t>
            </a:r>
            <a:r>
              <a:rPr lang="en-US" sz="1800" dirty="0" smtClean="0"/>
              <a:t>&amp;</a:t>
            </a:r>
            <a:r>
              <a:rPr lang="id-ID" sz="1800" dirty="0" smtClean="0"/>
              <a:t> kemampuan  memilih materi kajian (</a:t>
            </a:r>
            <a:r>
              <a:rPr lang="id-ID" sz="1800" i="1" dirty="0" smtClean="0"/>
              <a:t>relevansi motif</a:t>
            </a:r>
            <a:r>
              <a:rPr lang="id-ID" sz="1800" dirty="0" smtClean="0"/>
              <a:t>);</a:t>
            </a:r>
            <a:r>
              <a:rPr lang="en-US" sz="1800" dirty="0" smtClean="0"/>
              <a:t> </a:t>
            </a:r>
          </a:p>
          <a:p>
            <a:pPr marL="915988" lvl="1" indent="-396875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id-ID" sz="1800" dirty="0" smtClean="0"/>
              <a:t>Kemampuan pedagogik;</a:t>
            </a:r>
            <a:endParaRPr lang="en-US" sz="1800" dirty="0" smtClean="0"/>
          </a:p>
          <a:p>
            <a:pPr marL="463550" indent="-354013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6"/>
              <a:tabLst>
                <a:tab pos="463550" algn="l"/>
              </a:tabLst>
              <a:defRPr/>
            </a:pPr>
            <a:r>
              <a:rPr lang="id-ID" sz="2000" i="1" dirty="0" smtClean="0"/>
              <a:t>Tantangan spesifik dari aspek pedagogik</a:t>
            </a:r>
            <a:r>
              <a:rPr lang="id-ID" sz="2000" dirty="0" smtClean="0"/>
              <a:t> </a:t>
            </a:r>
            <a:r>
              <a:rPr lang="id-ID" sz="2000" i="1" dirty="0" smtClean="0"/>
              <a:t>,</a:t>
            </a:r>
            <a:endParaRPr lang="en-US" sz="2000" dirty="0" smtClean="0"/>
          </a:p>
          <a:p>
            <a:pPr marL="519113" lvl="1" indent="-107950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800" smtClean="0"/>
              <a:t>  </a:t>
            </a:r>
            <a:r>
              <a:rPr lang="id-ID" sz="1800" smtClean="0"/>
              <a:t>Situasi </a:t>
            </a:r>
            <a:r>
              <a:rPr lang="id-ID" sz="1800" dirty="0" smtClean="0"/>
              <a:t>spesifik apa dalam materi kajian yang menjadi tantangan menarik bagi mahasiswa dan dosen terkait dengan harapan bahwa matakuliah ini sangat bera</a:t>
            </a:r>
            <a:r>
              <a:rPr lang="en-US" sz="1800" dirty="0" smtClean="0"/>
              <a:t>r</a:t>
            </a:r>
            <a:r>
              <a:rPr lang="id-ID" sz="1800" dirty="0" smtClean="0"/>
              <a:t>ti dan penting pada masa yang akan datang.</a:t>
            </a:r>
            <a:endParaRPr lang="en-US" sz="2000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2214563" y="1643063"/>
            <a:ext cx="4786312" cy="4572000"/>
            <a:chOff x="4045" y="2474"/>
            <a:chExt cx="4683" cy="4568"/>
          </a:xfrm>
        </p:grpSpPr>
        <p:sp>
          <p:nvSpPr>
            <p:cNvPr id="37892" name="Oval 3"/>
            <p:cNvSpPr>
              <a:spLocks noChangeArrowheads="1"/>
            </p:cNvSpPr>
            <p:nvPr/>
          </p:nvSpPr>
          <p:spPr bwMode="auto">
            <a:xfrm>
              <a:off x="4045" y="2482"/>
              <a:ext cx="4683" cy="4560"/>
            </a:xfrm>
            <a:prstGeom prst="ellipse">
              <a:avLst/>
            </a:prstGeom>
            <a:solidFill>
              <a:srgbClr val="ADFFFF"/>
            </a:solidFill>
            <a:ln w="952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37893" name="Oval 4"/>
            <p:cNvSpPr>
              <a:spLocks noChangeArrowheads="1"/>
            </p:cNvSpPr>
            <p:nvPr/>
          </p:nvSpPr>
          <p:spPr bwMode="auto">
            <a:xfrm>
              <a:off x="4462" y="2864"/>
              <a:ext cx="3810" cy="3810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eorgia" pitchFamily="18" charset="0"/>
              </a:endParaRPr>
            </a:p>
          </p:txBody>
        </p:sp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4975" y="3427"/>
              <a:ext cx="2790" cy="2790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6F6FCF">
                    <a:alpha val="89999"/>
                  </a:srgbClr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endParaRPr lang="en-US" sz="1000" b="1" dirty="0">
                <a:latin typeface="Times New Roman" pitchFamily="18" charset="0"/>
              </a:endParaRPr>
            </a:p>
            <a:p>
              <a:pPr>
                <a:spcAft>
                  <a:spcPts val="1000"/>
                </a:spcAft>
                <a:defRPr/>
              </a:pPr>
              <a:endParaRPr lang="en-US" sz="600" b="1" dirty="0">
                <a:latin typeface="Times New Roman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endParaRPr lang="en-US" sz="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lnSpc>
                  <a:spcPts val="1000"/>
                </a:lnSpc>
                <a:spcAft>
                  <a:spcPts val="1000"/>
                </a:spcAft>
                <a:defRPr/>
              </a:pPr>
              <a:r>
                <a:rPr lang="en-US" sz="14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INSTRUCTIONAL</a:t>
              </a:r>
            </a:p>
            <a:p>
              <a:pPr algn="ctr">
                <a:lnSpc>
                  <a:spcPts val="1000"/>
                </a:lnSpc>
                <a:spcAft>
                  <a:spcPts val="1000"/>
                </a:spcAft>
                <a:defRPr/>
              </a:pPr>
              <a:r>
                <a:rPr lang="en-US" sz="14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MANAGEMENT</a:t>
              </a:r>
            </a:p>
            <a:p>
              <a:pPr algn="ctr">
                <a:lnSpc>
                  <a:spcPts val="1000"/>
                </a:lnSpc>
                <a:spcAft>
                  <a:spcPts val="1000"/>
                </a:spcAft>
                <a:defRPr/>
              </a:pPr>
              <a:r>
                <a:rPr lang="en-US" sz="14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SYSTEM</a:t>
              </a:r>
              <a:endParaRPr lang="en-US" sz="1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endParaRPr>
            </a:p>
            <a:p>
              <a:pPr>
                <a:defRPr/>
              </a:pPr>
              <a:endParaRPr lang="en-US" dirty="0"/>
            </a:p>
          </p:txBody>
        </p:sp>
        <p:sp>
          <p:nvSpPr>
            <p:cNvPr id="44038" name="Oval 6"/>
            <p:cNvSpPr>
              <a:spLocks noChangeArrowheads="1"/>
            </p:cNvSpPr>
            <p:nvPr/>
          </p:nvSpPr>
          <p:spPr bwMode="auto">
            <a:xfrm>
              <a:off x="5545" y="2474"/>
              <a:ext cx="1620" cy="1621"/>
            </a:xfrm>
            <a:prstGeom prst="ellipse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2700" algn="ctr">
              <a:solidFill>
                <a:srgbClr val="808000"/>
              </a:solidFill>
              <a:round/>
              <a:headEnd/>
              <a:tailEnd/>
            </a:ln>
            <a:effectLst/>
          </p:spPr>
          <p:txBody>
            <a:bodyPr lIns="18000" rIns="18000" anchor="ctr"/>
            <a:lstStyle/>
            <a:p>
              <a:pPr algn="ctr">
                <a:spcAft>
                  <a:spcPts val="1000"/>
                </a:spcAft>
                <a:defRPr/>
              </a:pPr>
              <a:endParaRPr lang="en-US" sz="1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SUBJECT</a:t>
              </a: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MATTER</a:t>
              </a: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RESOURCES</a:t>
              </a:r>
            </a:p>
            <a:p>
              <a:pPr algn="ctr">
                <a:defRPr/>
              </a:pPr>
              <a:endParaRPr lang="en-US" sz="2000" dirty="0"/>
            </a:p>
          </p:txBody>
        </p:sp>
        <p:sp>
          <p:nvSpPr>
            <p:cNvPr id="44039" name="Oval 7"/>
            <p:cNvSpPr>
              <a:spLocks noChangeArrowheads="1"/>
            </p:cNvSpPr>
            <p:nvPr/>
          </p:nvSpPr>
          <p:spPr bwMode="auto">
            <a:xfrm>
              <a:off x="6925" y="4664"/>
              <a:ext cx="1620" cy="1621"/>
            </a:xfrm>
            <a:prstGeom prst="ellipse">
              <a:avLst/>
            </a:prstGeom>
            <a:gradFill rotWithShape="1">
              <a:gsLst>
                <a:gs pos="0">
                  <a:srgbClr val="FFC5FF"/>
                </a:gs>
                <a:gs pos="100000">
                  <a:srgbClr val="FFC5FF">
                    <a:gamma/>
                    <a:shade val="6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2700" algn="ctr">
              <a:noFill/>
              <a:round/>
              <a:headEnd/>
              <a:tailEnd/>
            </a:ln>
            <a:effectLst/>
          </p:spPr>
          <p:txBody>
            <a:bodyPr lIns="0" rIns="0" anchor="ctr"/>
            <a:lstStyle/>
            <a:p>
              <a:pPr algn="ctr">
                <a:spcAft>
                  <a:spcPts val="1000"/>
                </a:spcAft>
                <a:defRPr/>
              </a:pPr>
              <a:endParaRPr lang="en-US" sz="9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endParaRPr lang="en-US" sz="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endParaRPr lang="en-US" sz="1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endParaRPr>
            </a:p>
            <a:p>
              <a:pPr algn="ctr"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TEACHING / LEARNING METHODS</a:t>
              </a:r>
            </a:p>
            <a:p>
              <a:pPr>
                <a:spcAft>
                  <a:spcPts val="1000"/>
                </a:spcAft>
                <a:defRPr/>
              </a:pPr>
              <a:endParaRPr lang="en-US" sz="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>
                <a:spcAft>
                  <a:spcPts val="1000"/>
                </a:spcAft>
                <a:defRPr/>
              </a:pPr>
              <a:endParaRPr lang="en-US" sz="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defRPr/>
              </a:pPr>
              <a:endParaRPr lang="en-US" sz="2000" dirty="0"/>
            </a:p>
          </p:txBody>
        </p:sp>
        <p:sp>
          <p:nvSpPr>
            <p:cNvPr id="44040" name="Oval 8"/>
            <p:cNvSpPr>
              <a:spLocks noChangeArrowheads="1"/>
            </p:cNvSpPr>
            <p:nvPr/>
          </p:nvSpPr>
          <p:spPr bwMode="auto">
            <a:xfrm>
              <a:off x="4241" y="4679"/>
              <a:ext cx="1620" cy="1621"/>
            </a:xfrm>
            <a:prstGeom prst="ellipse">
              <a:avLst/>
            </a:prstGeom>
            <a:gradFill rotWithShape="1">
              <a:gsLst>
                <a:gs pos="0">
                  <a:srgbClr val="C3FE8E"/>
                </a:gs>
                <a:gs pos="100000">
                  <a:srgbClr val="81AF00"/>
                </a:gs>
              </a:gsLst>
              <a:path path="shape">
                <a:fillToRect l="50000" t="50000" r="50000" b="50000"/>
              </a:path>
            </a:gradFill>
            <a:ln w="12700" algn="ctr">
              <a:noFill/>
              <a:round/>
              <a:headEnd/>
              <a:tailEnd/>
            </a:ln>
            <a:effectLst/>
          </p:spPr>
          <p:txBody>
            <a:bodyPr lIns="0" rIns="0" anchor="ctr"/>
            <a:lstStyle/>
            <a:p>
              <a:pPr algn="ctr">
                <a:spcAft>
                  <a:spcPts val="1000"/>
                </a:spcAft>
                <a:defRPr/>
              </a:pPr>
              <a:endParaRPr lang="en-US" sz="9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endParaRPr lang="en-US" sz="1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endParaRP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STUDENT</a:t>
              </a: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LEARNING</a:t>
              </a:r>
            </a:p>
            <a:p>
              <a:pPr algn="ctr">
                <a:lnSpc>
                  <a:spcPts val="500"/>
                </a:lnSpc>
                <a:spcAft>
                  <a:spcPts val="1000"/>
                </a:spcAft>
                <a:defRPr/>
              </a:pPr>
              <a:r>
                <a:rPr lang="en-US" sz="11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j-lt"/>
                </a:rPr>
                <a:t>STYLES</a:t>
              </a:r>
            </a:p>
            <a:p>
              <a:pPr algn="ctr">
                <a:defRPr/>
              </a:pPr>
              <a:endParaRPr lang="en-US" dirty="0"/>
            </a:p>
          </p:txBody>
        </p:sp>
        <p:sp>
          <p:nvSpPr>
            <p:cNvPr id="37898" name="Line 9"/>
            <p:cNvSpPr>
              <a:spLocks noChangeShapeType="1"/>
            </p:cNvSpPr>
            <p:nvPr/>
          </p:nvSpPr>
          <p:spPr bwMode="auto">
            <a:xfrm>
              <a:off x="7750" y="4567"/>
              <a:ext cx="0" cy="18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10"/>
            <p:cNvSpPr>
              <a:spLocks noChangeShapeType="1"/>
            </p:cNvSpPr>
            <p:nvPr/>
          </p:nvSpPr>
          <p:spPr bwMode="auto">
            <a:xfrm flipH="1">
              <a:off x="4990" y="4544"/>
              <a:ext cx="34" cy="17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Line 11"/>
            <p:cNvSpPr>
              <a:spLocks noChangeShapeType="1"/>
            </p:cNvSpPr>
            <p:nvPr/>
          </p:nvSpPr>
          <p:spPr bwMode="auto">
            <a:xfrm rot="-5800453">
              <a:off x="7049" y="5970"/>
              <a:ext cx="33" cy="1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12"/>
            <p:cNvSpPr>
              <a:spLocks noChangeShapeType="1"/>
            </p:cNvSpPr>
            <p:nvPr/>
          </p:nvSpPr>
          <p:spPr bwMode="auto">
            <a:xfrm rot="-5800453">
              <a:off x="5449" y="3569"/>
              <a:ext cx="184" cy="32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13"/>
            <p:cNvSpPr>
              <a:spLocks noChangeShapeType="1"/>
            </p:cNvSpPr>
            <p:nvPr/>
          </p:nvSpPr>
          <p:spPr bwMode="auto">
            <a:xfrm rot="5800453" flipH="1">
              <a:off x="7123" y="3554"/>
              <a:ext cx="184" cy="32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14"/>
            <p:cNvSpPr>
              <a:spLocks noChangeShapeType="1"/>
            </p:cNvSpPr>
            <p:nvPr/>
          </p:nvSpPr>
          <p:spPr bwMode="auto">
            <a:xfrm rot="5800453" flipH="1">
              <a:off x="5654" y="5955"/>
              <a:ext cx="33" cy="1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WordArt 15"/>
            <p:cNvSpPr>
              <a:spLocks noChangeArrowheads="1" noChangeShapeType="1" noTextEdit="1"/>
            </p:cNvSpPr>
            <p:nvPr/>
          </p:nvSpPr>
          <p:spPr bwMode="auto">
            <a:xfrm rot="17962568">
              <a:off x="4566" y="3301"/>
              <a:ext cx="2788" cy="2410"/>
            </a:xfrm>
            <a:prstGeom prst="rect">
              <a:avLst/>
            </a:prstGeom>
          </p:spPr>
          <p:txBody>
            <a:bodyPr wrap="none" fromWordArt="1">
              <a:prstTxWarp prst="textArchUpPour">
                <a:avLst>
                  <a:gd name="adj1" fmla="val 13819908"/>
                  <a:gd name="adj2" fmla="val 84593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latin typeface="Arial Black"/>
                </a:rPr>
                <a:t>   TECHNOLOGY   </a:t>
              </a:r>
            </a:p>
          </p:txBody>
        </p:sp>
        <p:sp>
          <p:nvSpPr>
            <p:cNvPr id="37905" name="WordArt 16"/>
            <p:cNvSpPr>
              <a:spLocks noChangeArrowheads="1" noChangeShapeType="1" noTextEdit="1"/>
            </p:cNvSpPr>
            <p:nvPr/>
          </p:nvSpPr>
          <p:spPr bwMode="auto">
            <a:xfrm rot="14276917" flipH="1" flipV="1">
              <a:off x="5539" y="3380"/>
              <a:ext cx="2697" cy="2250"/>
            </a:xfrm>
            <a:prstGeom prst="rect">
              <a:avLst/>
            </a:prstGeom>
          </p:spPr>
          <p:txBody>
            <a:bodyPr wrap="none" fromWordArt="1">
              <a:prstTxWarp prst="textArchUpPour">
                <a:avLst>
                  <a:gd name="adj1" fmla="val 13682860"/>
                  <a:gd name="adj2" fmla="val 84593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latin typeface="Arial Black"/>
                </a:rPr>
                <a:t>  MANAJEMEN  </a:t>
              </a:r>
            </a:p>
          </p:txBody>
        </p:sp>
        <p:sp>
          <p:nvSpPr>
            <p:cNvPr id="37906" name="WordArt 17"/>
            <p:cNvSpPr>
              <a:spLocks noChangeArrowheads="1" noChangeShapeType="1" noTextEdit="1"/>
            </p:cNvSpPr>
            <p:nvPr/>
          </p:nvSpPr>
          <p:spPr bwMode="auto">
            <a:xfrm rot="-10602155" flipH="1" flipV="1">
              <a:off x="5155" y="4661"/>
              <a:ext cx="2265" cy="1790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latin typeface="Arial Black"/>
                </a:rPr>
                <a:t>                  PSIKOLOGI               </a:t>
              </a:r>
            </a:p>
          </p:txBody>
        </p:sp>
        <p:sp>
          <p:nvSpPr>
            <p:cNvPr id="37907" name="WordArt 18"/>
            <p:cNvSpPr>
              <a:spLocks noChangeArrowheads="1" noChangeShapeType="1" noTextEdit="1"/>
            </p:cNvSpPr>
            <p:nvPr/>
          </p:nvSpPr>
          <p:spPr bwMode="auto">
            <a:xfrm rot="10800000" flipH="1" flipV="1">
              <a:off x="4975" y="5473"/>
              <a:ext cx="2880" cy="1440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   SITUATIONAL  FACTORS     </a:t>
              </a:r>
            </a:p>
          </p:txBody>
        </p:sp>
      </p:grp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755650" y="69215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Trebuchet MS" pitchFamily="34" charset="0"/>
              </a:rPr>
              <a:t>MODEL MANAJEMEN PERKULIAHAN </a:t>
            </a:r>
            <a:r>
              <a:rPr lang="en-US" sz="2400" b="1">
                <a:latin typeface="Trebuchet MS" pitchFamily="34" charset="0"/>
              </a:rPr>
              <a:t>SCL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28625"/>
            <a:ext cx="8229600" cy="1066800"/>
          </a:xfrm>
        </p:spPr>
        <p:txBody>
          <a:bodyPr/>
          <a:lstStyle/>
          <a:p>
            <a:r>
              <a:rPr lang="en-US" sz="2800" b="1" smtClean="0">
                <a:solidFill>
                  <a:schemeClr val="accent2"/>
                </a:solidFill>
              </a:rPr>
              <a:t>SISTEM MANAJEMEN PERKULIAHAN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428750"/>
            <a:ext cx="8229600" cy="51117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 b="1" smtClean="0">
                <a:latin typeface="Palatino Linotype" pitchFamily="18" charset="0"/>
              </a:rPr>
              <a:t>Perencanaan </a:t>
            </a: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z="1800" b="1" smtClean="0">
                <a:solidFill>
                  <a:srgbClr val="000066"/>
                </a:solidFill>
                <a:latin typeface="Palatino Linotype" pitchFamily="18" charset="0"/>
              </a:rPr>
              <a:t>Merancang dan menyusun elemen SHB matakuliah</a:t>
            </a:r>
            <a:endParaRPr lang="sv-SE" sz="1800" b="1" smtClean="0">
              <a:solidFill>
                <a:srgbClr val="000066"/>
              </a:solidFill>
              <a:latin typeface="Palatino Linotype" pitchFamily="18" charset="0"/>
            </a:endParaRP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sv-SE" sz="1800" b="1" smtClean="0">
                <a:solidFill>
                  <a:srgbClr val="000066"/>
                </a:solidFill>
                <a:latin typeface="Palatino Linotype" pitchFamily="18" charset="0"/>
              </a:rPr>
              <a:t>Memilih, merancang dan menyusun materi subyek kajian </a:t>
            </a: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sv-SE" sz="1800" b="1" smtClean="0">
                <a:solidFill>
                  <a:srgbClr val="000066"/>
                </a:solidFill>
                <a:latin typeface="Palatino Linotype" pitchFamily="18" charset="0"/>
              </a:rPr>
              <a:t>Menyusun bentuk hubungan antar matakuliah, apakah sebagai prasyarat, pendamping atau lanjutan dari matakuliah yang akan diajarkan,</a:t>
            </a:r>
            <a:endParaRPr lang="en-US" sz="1800" b="1" smtClean="0">
              <a:solidFill>
                <a:srgbClr val="000066"/>
              </a:solidFill>
              <a:latin typeface="Palatino Linotype" pitchFamily="18" charset="0"/>
            </a:endParaRP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z="1800" b="1" smtClean="0">
                <a:solidFill>
                  <a:srgbClr val="000066"/>
                </a:solidFill>
                <a:latin typeface="Palatino Linotype" pitchFamily="18" charset="0"/>
              </a:rPr>
              <a:t>Menyusun </a:t>
            </a:r>
            <a:r>
              <a:rPr lang="en-US" sz="1800" b="1" i="1" smtClean="0">
                <a:solidFill>
                  <a:srgbClr val="000066"/>
                </a:solidFill>
                <a:latin typeface="Palatino Linotype" pitchFamily="18" charset="0"/>
              </a:rPr>
              <a:t>time-line</a:t>
            </a:r>
            <a:r>
              <a:rPr lang="en-US" sz="1800" b="1" smtClean="0">
                <a:solidFill>
                  <a:srgbClr val="000066"/>
                </a:solidFill>
                <a:latin typeface="Palatino Linotype" pitchFamily="18" charset="0"/>
              </a:rPr>
              <a:t> setiap tatap-muka pembelajaran,</a:t>
            </a:r>
            <a:endParaRPr lang="sv-SE" sz="1800" b="1" smtClean="0">
              <a:solidFill>
                <a:srgbClr val="000066"/>
              </a:solidFill>
              <a:latin typeface="Palatino Linotype" pitchFamily="18" charset="0"/>
            </a:endParaRP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sv-SE" sz="1800" b="1" smtClean="0">
                <a:solidFill>
                  <a:srgbClr val="000066"/>
                </a:solidFill>
                <a:latin typeface="Palatino Linotype" pitchFamily="18" charset="0"/>
              </a:rPr>
              <a:t>Memilih, merancang dan menyusun metoda pembelajaran,</a:t>
            </a: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sv-SE" sz="1800" b="1" smtClean="0">
                <a:solidFill>
                  <a:srgbClr val="000066"/>
                </a:solidFill>
                <a:latin typeface="Palatino Linotype" pitchFamily="18" charset="0"/>
              </a:rPr>
              <a:t>Memilih, merancang dan menyusun metoda penilaian,</a:t>
            </a:r>
          </a:p>
          <a:p>
            <a:pPr lvl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sv-SE" sz="1800" b="1" smtClean="0">
                <a:solidFill>
                  <a:srgbClr val="000066"/>
                </a:solidFill>
                <a:latin typeface="Palatino Linotype" pitchFamily="18" charset="0"/>
              </a:rPr>
              <a:t>Mendokumentasikan rencana di atas ke dalam dokumen RKPS.</a:t>
            </a:r>
            <a:endParaRPr lang="en-US" sz="1800" b="1" smtClean="0">
              <a:solidFill>
                <a:srgbClr val="000066"/>
              </a:solidFill>
              <a:latin typeface="Palatino Linotype" pitchFamily="18" charset="0"/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 b="1" smtClean="0">
                <a:latin typeface="Palatino Linotype" pitchFamily="18" charset="0"/>
              </a:rPr>
              <a:t>Pelaksanaan proses perkuliahan, penilaian, serta monitoring dan evaluasi rutin.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 b="1" smtClean="0">
                <a:latin typeface="Palatino Linotype" pitchFamily="18" charset="0"/>
              </a:rPr>
              <a:t>Kajian dan evaluasi menyeluruh terhadap seluruh tahapan pembelajaran dan relevansinya dengan pencapaian SHB serta kompetensi lulusan.</a:t>
            </a:r>
            <a:endParaRPr lang="sv-SE" sz="2000" b="1" smtClean="0">
              <a:latin typeface="Palatino Linotype" pitchFamily="18" charset="0"/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sv-SE" sz="2000" b="1" smtClean="0">
                <a:latin typeface="Palatino Linotype" pitchFamily="18" charset="0"/>
              </a:rPr>
              <a:t>Pengembangan dan Revisi dokumen RKPS periode berikutnya, sebagai upaya peningkatan mutu pembelajaran secara berkelanjutan.</a:t>
            </a:r>
            <a:endParaRPr lang="en-US" sz="2000" b="1" smtClean="0">
              <a:latin typeface="Palatino Linotype" pitchFamily="18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611188" y="1217613"/>
            <a:ext cx="80645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3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3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30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30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30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30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3000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3000"/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3000"/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3000"/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7"/>
          <p:cNvSpPr>
            <a:spLocks noChangeArrowheads="1"/>
          </p:cNvSpPr>
          <p:nvPr/>
        </p:nvSpPr>
        <p:spPr bwMode="auto">
          <a:xfrm>
            <a:off x="2468533" y="1071546"/>
            <a:ext cx="1871663" cy="576263"/>
          </a:xfrm>
          <a:prstGeom prst="parallelogram">
            <a:avLst>
              <a:gd name="adj" fmla="val 4435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  <a:latin typeface="Comic Sans MS" pitchFamily="66" charset="0"/>
              </a:rPr>
              <a:t>MATERI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80971" y="2224071"/>
            <a:ext cx="1512887" cy="431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latin typeface="Comic Sans MS" pitchFamily="66" charset="0"/>
              </a:rPr>
              <a:t>Kelompok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4845021" y="2224071"/>
            <a:ext cx="1512887" cy="431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latin typeface="Comic Sans MS" pitchFamily="66" charset="0"/>
              </a:rPr>
              <a:t>Kelompok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2996" y="2224071"/>
            <a:ext cx="1512887" cy="431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latin typeface="Comic Sans MS" pitchFamily="66" charset="0"/>
              </a:rPr>
              <a:t>Kelompok</a:t>
            </a:r>
          </a:p>
        </p:txBody>
      </p:sp>
      <p:sp>
        <p:nvSpPr>
          <p:cNvPr id="39942" name="Rectangle 11"/>
          <p:cNvSpPr>
            <a:spLocks noChangeArrowheads="1"/>
          </p:cNvSpPr>
          <p:nvPr/>
        </p:nvSpPr>
        <p:spPr bwMode="auto">
          <a:xfrm>
            <a:off x="2612996" y="2655871"/>
            <a:ext cx="1512887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  <a:latin typeface="Comic Sans MS" pitchFamily="66" charset="0"/>
              </a:rPr>
              <a:t>Sub-Materi</a:t>
            </a:r>
          </a:p>
        </p:txBody>
      </p:sp>
      <p:sp>
        <p:nvSpPr>
          <p:cNvPr id="39943" name="Rectangle 12"/>
          <p:cNvSpPr>
            <a:spLocks noChangeArrowheads="1"/>
          </p:cNvSpPr>
          <p:nvPr/>
        </p:nvSpPr>
        <p:spPr bwMode="auto">
          <a:xfrm>
            <a:off x="4845021" y="2655871"/>
            <a:ext cx="1512887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  <a:latin typeface="Comic Sans MS" pitchFamily="66" charset="0"/>
              </a:rPr>
              <a:t>Sub-Materi</a:t>
            </a:r>
          </a:p>
        </p:txBody>
      </p:sp>
      <p:sp>
        <p:nvSpPr>
          <p:cNvPr id="39944" name="Rectangle 13"/>
          <p:cNvSpPr>
            <a:spLocks noChangeArrowheads="1"/>
          </p:cNvSpPr>
          <p:nvPr/>
        </p:nvSpPr>
        <p:spPr bwMode="auto">
          <a:xfrm>
            <a:off x="380971" y="2655871"/>
            <a:ext cx="1512887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  <a:latin typeface="Comic Sans MS" pitchFamily="66" charset="0"/>
              </a:rPr>
              <a:t>Sub-Materi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7158" y="3455292"/>
            <a:ext cx="6048375" cy="358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Comic Sans MS" pitchFamily="66" charset="0"/>
              </a:rPr>
              <a:t>Diskusi</a:t>
            </a:r>
            <a:r>
              <a:rPr lang="en-US" b="1" dirty="0">
                <a:latin typeface="Comic Sans MS" pitchFamily="66" charset="0"/>
              </a:rPr>
              <a:t>/Brain-storming </a:t>
            </a:r>
            <a:r>
              <a:rPr lang="en-US" b="1" dirty="0" err="1">
                <a:latin typeface="Comic Sans MS" pitchFamily="66" charset="0"/>
              </a:rPr>
              <a:t>dipandu</a:t>
            </a:r>
            <a:r>
              <a:rPr lang="en-US" b="1" dirty="0">
                <a:latin typeface="Comic Sans MS" pitchFamily="66" charset="0"/>
              </a:rPr>
              <a:t> </a:t>
            </a:r>
            <a:r>
              <a:rPr lang="en-US" b="1" dirty="0" err="1">
                <a:latin typeface="Comic Sans MS" pitchFamily="66" charset="0"/>
              </a:rPr>
              <a:t>dosen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39946" name="AutoShape 15"/>
          <p:cNvSpPr>
            <a:spLocks noChangeArrowheads="1"/>
          </p:cNvSpPr>
          <p:nvPr/>
        </p:nvSpPr>
        <p:spPr bwMode="auto">
          <a:xfrm>
            <a:off x="1028671" y="3128967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47" name="AutoShape 16"/>
          <p:cNvSpPr>
            <a:spLocks noChangeArrowheads="1"/>
          </p:cNvSpPr>
          <p:nvPr/>
        </p:nvSpPr>
        <p:spPr bwMode="auto">
          <a:xfrm>
            <a:off x="3165446" y="3128967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48" name="AutoShape 17"/>
          <p:cNvSpPr>
            <a:spLocks noChangeArrowheads="1"/>
          </p:cNvSpPr>
          <p:nvPr/>
        </p:nvSpPr>
        <p:spPr bwMode="auto">
          <a:xfrm>
            <a:off x="5492721" y="3128967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368271" y="5391866"/>
            <a:ext cx="6048375" cy="358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latin typeface="Comic Sans MS" pitchFamily="66" charset="0"/>
              </a:rPr>
              <a:t>Tanya-jawab / On going assesment</a:t>
            </a:r>
          </a:p>
        </p:txBody>
      </p:sp>
      <p:sp>
        <p:nvSpPr>
          <p:cNvPr id="39950" name="AutoShape 20"/>
          <p:cNvSpPr>
            <a:spLocks noChangeArrowheads="1"/>
          </p:cNvSpPr>
          <p:nvPr/>
        </p:nvSpPr>
        <p:spPr bwMode="auto">
          <a:xfrm>
            <a:off x="1028733" y="5068791"/>
            <a:ext cx="360363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51" name="AutoShape 21"/>
          <p:cNvSpPr>
            <a:spLocks noChangeArrowheads="1"/>
          </p:cNvSpPr>
          <p:nvPr/>
        </p:nvSpPr>
        <p:spPr bwMode="auto">
          <a:xfrm>
            <a:off x="3165508" y="5068791"/>
            <a:ext cx="360363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52" name="AutoShape 22"/>
          <p:cNvSpPr>
            <a:spLocks noChangeArrowheads="1"/>
          </p:cNvSpPr>
          <p:nvPr/>
        </p:nvSpPr>
        <p:spPr bwMode="auto">
          <a:xfrm>
            <a:off x="5492783" y="5068791"/>
            <a:ext cx="360363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357221" y="4622937"/>
            <a:ext cx="6048375" cy="401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latin typeface="Comic Sans MS" pitchFamily="66" charset="0"/>
              </a:rPr>
              <a:t>Presentasi Kelompok</a:t>
            </a:r>
          </a:p>
        </p:txBody>
      </p:sp>
      <p:sp>
        <p:nvSpPr>
          <p:cNvPr id="39954" name="Rectangle 29"/>
          <p:cNvSpPr>
            <a:spLocks noChangeArrowheads="1"/>
          </p:cNvSpPr>
          <p:nvPr/>
        </p:nvSpPr>
        <p:spPr bwMode="auto">
          <a:xfrm>
            <a:off x="380971" y="6092825"/>
            <a:ext cx="1512887" cy="431800"/>
          </a:xfrm>
          <a:prstGeom prst="rect">
            <a:avLst/>
          </a:prstGeom>
          <a:solidFill>
            <a:srgbClr val="DCD03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Paper</a:t>
            </a:r>
          </a:p>
        </p:txBody>
      </p:sp>
      <p:sp>
        <p:nvSpPr>
          <p:cNvPr id="39955" name="Rectangle 30"/>
          <p:cNvSpPr>
            <a:spLocks noChangeArrowheads="1"/>
          </p:cNvSpPr>
          <p:nvPr/>
        </p:nvSpPr>
        <p:spPr bwMode="auto">
          <a:xfrm>
            <a:off x="4845021" y="6092825"/>
            <a:ext cx="1512887" cy="431800"/>
          </a:xfrm>
          <a:prstGeom prst="rect">
            <a:avLst/>
          </a:prstGeom>
          <a:solidFill>
            <a:srgbClr val="DCD03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Paper</a:t>
            </a:r>
          </a:p>
        </p:txBody>
      </p:sp>
      <p:sp>
        <p:nvSpPr>
          <p:cNvPr id="39956" name="Rectangle 31"/>
          <p:cNvSpPr>
            <a:spLocks noChangeArrowheads="1"/>
          </p:cNvSpPr>
          <p:nvPr/>
        </p:nvSpPr>
        <p:spPr bwMode="auto">
          <a:xfrm>
            <a:off x="2612996" y="6092825"/>
            <a:ext cx="1512887" cy="431800"/>
          </a:xfrm>
          <a:prstGeom prst="rect">
            <a:avLst/>
          </a:prstGeom>
          <a:solidFill>
            <a:srgbClr val="DCD03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Paper</a:t>
            </a:r>
          </a:p>
        </p:txBody>
      </p:sp>
      <p:sp>
        <p:nvSpPr>
          <p:cNvPr id="39957" name="AutoShape 32"/>
          <p:cNvSpPr>
            <a:spLocks noChangeArrowheads="1"/>
          </p:cNvSpPr>
          <p:nvPr/>
        </p:nvSpPr>
        <p:spPr bwMode="auto">
          <a:xfrm>
            <a:off x="1028671" y="5783281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58" name="AutoShape 33"/>
          <p:cNvSpPr>
            <a:spLocks noChangeArrowheads="1"/>
          </p:cNvSpPr>
          <p:nvPr/>
        </p:nvSpPr>
        <p:spPr bwMode="auto">
          <a:xfrm>
            <a:off x="3165446" y="5783281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59" name="AutoShape 34"/>
          <p:cNvSpPr>
            <a:spLocks noChangeArrowheads="1"/>
          </p:cNvSpPr>
          <p:nvPr/>
        </p:nvSpPr>
        <p:spPr bwMode="auto">
          <a:xfrm>
            <a:off x="5492721" y="5783281"/>
            <a:ext cx="360362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A8EA3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60" name="Line 35"/>
          <p:cNvSpPr>
            <a:spLocks noChangeShapeType="1"/>
          </p:cNvSpPr>
          <p:nvPr/>
        </p:nvSpPr>
        <p:spPr bwMode="auto">
          <a:xfrm>
            <a:off x="1244571" y="1936734"/>
            <a:ext cx="44656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1" name="Line 37"/>
          <p:cNvSpPr>
            <a:spLocks noChangeShapeType="1"/>
          </p:cNvSpPr>
          <p:nvPr/>
        </p:nvSpPr>
        <p:spPr bwMode="auto">
          <a:xfrm>
            <a:off x="1244571" y="1936734"/>
            <a:ext cx="0" cy="2873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2" name="Line 38"/>
          <p:cNvSpPr>
            <a:spLocks noChangeShapeType="1"/>
          </p:cNvSpPr>
          <p:nvPr/>
        </p:nvSpPr>
        <p:spPr bwMode="auto">
          <a:xfrm>
            <a:off x="3333721" y="1647809"/>
            <a:ext cx="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3" name="Line 40"/>
          <p:cNvSpPr>
            <a:spLocks noChangeShapeType="1"/>
          </p:cNvSpPr>
          <p:nvPr/>
        </p:nvSpPr>
        <p:spPr bwMode="auto">
          <a:xfrm>
            <a:off x="5710208" y="1936734"/>
            <a:ext cx="0" cy="2873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4" name="AutoShape 41"/>
          <p:cNvSpPr>
            <a:spLocks/>
          </p:cNvSpPr>
          <p:nvPr/>
        </p:nvSpPr>
        <p:spPr bwMode="auto">
          <a:xfrm>
            <a:off x="6500783" y="1198563"/>
            <a:ext cx="360363" cy="2016125"/>
          </a:xfrm>
          <a:prstGeom prst="rightBrace">
            <a:avLst>
              <a:gd name="adj1" fmla="val 22016"/>
              <a:gd name="adj2" fmla="val 4155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9965" name="AutoShape 42"/>
          <p:cNvSpPr>
            <a:spLocks/>
          </p:cNvSpPr>
          <p:nvPr/>
        </p:nvSpPr>
        <p:spPr bwMode="auto">
          <a:xfrm>
            <a:off x="6500783" y="3430588"/>
            <a:ext cx="360363" cy="1712924"/>
          </a:xfrm>
          <a:prstGeom prst="rightBrace">
            <a:avLst>
              <a:gd name="adj1" fmla="val 16503"/>
              <a:gd name="adj2" fmla="val 5212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32" name="Oval 43"/>
          <p:cNvSpPr>
            <a:spLocks noChangeArrowheads="1"/>
          </p:cNvSpPr>
          <p:nvPr/>
        </p:nvSpPr>
        <p:spPr bwMode="auto">
          <a:xfrm>
            <a:off x="3332133" y="3939542"/>
            <a:ext cx="71438" cy="730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3" name="Oval 44"/>
          <p:cNvSpPr>
            <a:spLocks noChangeArrowheads="1"/>
          </p:cNvSpPr>
          <p:nvPr/>
        </p:nvSpPr>
        <p:spPr bwMode="auto">
          <a:xfrm>
            <a:off x="3332133" y="4058668"/>
            <a:ext cx="71438" cy="730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4" name="Oval 45"/>
          <p:cNvSpPr>
            <a:spLocks noChangeArrowheads="1"/>
          </p:cNvSpPr>
          <p:nvPr/>
        </p:nvSpPr>
        <p:spPr bwMode="auto">
          <a:xfrm>
            <a:off x="3332133" y="3833942"/>
            <a:ext cx="71438" cy="730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9969" name="Text Box 47"/>
          <p:cNvSpPr txBox="1">
            <a:spLocks noChangeArrowheads="1"/>
          </p:cNvSpPr>
          <p:nvPr/>
        </p:nvSpPr>
        <p:spPr bwMode="auto">
          <a:xfrm>
            <a:off x="6858016" y="1125538"/>
            <a:ext cx="1655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latin typeface="Georgia" pitchFamily="18" charset="0"/>
              </a:rPr>
              <a:t>Collaborative Learning</a:t>
            </a:r>
          </a:p>
        </p:txBody>
      </p:sp>
      <p:sp>
        <p:nvSpPr>
          <p:cNvPr id="39970" name="Text Box 48"/>
          <p:cNvSpPr txBox="1">
            <a:spLocks noChangeArrowheads="1"/>
          </p:cNvSpPr>
          <p:nvPr/>
        </p:nvSpPr>
        <p:spPr bwMode="auto">
          <a:xfrm>
            <a:off x="6858016" y="2133600"/>
            <a:ext cx="1655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chemeClr val="folHlink"/>
                </a:solidFill>
                <a:latin typeface="Georgia" pitchFamily="18" charset="0"/>
              </a:rPr>
              <a:t>Paticipatory Learning</a:t>
            </a:r>
          </a:p>
        </p:txBody>
      </p:sp>
      <p:sp>
        <p:nvSpPr>
          <p:cNvPr id="39971" name="Text Box 49"/>
          <p:cNvSpPr txBox="1">
            <a:spLocks noChangeArrowheads="1"/>
          </p:cNvSpPr>
          <p:nvPr/>
        </p:nvSpPr>
        <p:spPr bwMode="auto">
          <a:xfrm>
            <a:off x="6858016" y="1616075"/>
            <a:ext cx="1655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chemeClr val="hlink"/>
                </a:solidFill>
                <a:latin typeface="Georgia" pitchFamily="18" charset="0"/>
              </a:rPr>
              <a:t>Problem Based Learning</a:t>
            </a:r>
          </a:p>
        </p:txBody>
      </p:sp>
      <p:sp>
        <p:nvSpPr>
          <p:cNvPr id="39972" name="Text Box 50"/>
          <p:cNvSpPr txBox="1">
            <a:spLocks noChangeArrowheads="1"/>
          </p:cNvSpPr>
          <p:nvPr/>
        </p:nvSpPr>
        <p:spPr bwMode="auto">
          <a:xfrm>
            <a:off x="6858016" y="2624138"/>
            <a:ext cx="1655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rgbClr val="FF0000"/>
                </a:solidFill>
                <a:latin typeface="Georgia" pitchFamily="18" charset="0"/>
              </a:rPr>
              <a:t>Research Based Learning</a:t>
            </a:r>
          </a:p>
        </p:txBody>
      </p:sp>
      <p:sp>
        <p:nvSpPr>
          <p:cNvPr id="39973" name="Text Box 51"/>
          <p:cNvSpPr txBox="1">
            <a:spLocks noChangeArrowheads="1"/>
          </p:cNvSpPr>
          <p:nvPr/>
        </p:nvSpPr>
        <p:spPr bwMode="auto">
          <a:xfrm>
            <a:off x="6858016" y="3857628"/>
            <a:ext cx="192882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rgbClr val="FF0000"/>
                </a:solidFill>
                <a:latin typeface="Georgia" pitchFamily="18" charset="0"/>
              </a:rPr>
              <a:t>Hard Skill</a:t>
            </a:r>
            <a:r>
              <a:rPr lang="en-US" sz="1400" b="1" i="1">
                <a:latin typeface="Georgia" pitchFamily="18" charset="0"/>
              </a:rPr>
              <a:t> and  </a:t>
            </a:r>
            <a:r>
              <a:rPr lang="en-US" sz="1400" b="1" i="1">
                <a:solidFill>
                  <a:srgbClr val="0033CC"/>
                </a:solidFill>
                <a:latin typeface="Georgia" pitchFamily="18" charset="0"/>
              </a:rPr>
              <a:t>Soft Skill</a:t>
            </a:r>
            <a:r>
              <a:rPr lang="en-US" sz="1400" b="1" i="1">
                <a:latin typeface="Georgia" pitchFamily="18" charset="0"/>
              </a:rPr>
              <a:t> </a:t>
            </a:r>
            <a:r>
              <a:rPr lang="en-US" sz="1400" b="1" i="1" smtClean="0">
                <a:latin typeface="Georgia" pitchFamily="18" charset="0"/>
              </a:rPr>
              <a:t>could </a:t>
            </a:r>
            <a:r>
              <a:rPr lang="en-US" sz="1400" b="1" i="1">
                <a:latin typeface="Georgia" pitchFamily="18" charset="0"/>
              </a:rPr>
              <a:t>be well demonstrated</a:t>
            </a:r>
          </a:p>
        </p:txBody>
      </p:sp>
      <p:sp>
        <p:nvSpPr>
          <p:cNvPr id="39974" name="Text Box 52"/>
          <p:cNvSpPr txBox="1">
            <a:spLocks noChangeArrowheads="1"/>
          </p:cNvSpPr>
          <p:nvPr/>
        </p:nvSpPr>
        <p:spPr bwMode="auto">
          <a:xfrm>
            <a:off x="6858016" y="5088839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rgbClr val="FF0000"/>
                </a:solidFill>
                <a:latin typeface="Georgia" pitchFamily="18" charset="0"/>
              </a:rPr>
              <a:t>Assesment by :</a:t>
            </a:r>
          </a:p>
        </p:txBody>
      </p:sp>
      <p:sp>
        <p:nvSpPr>
          <p:cNvPr id="39975" name="Text Box 53"/>
          <p:cNvSpPr txBox="1">
            <a:spLocks noChangeArrowheads="1"/>
          </p:cNvSpPr>
          <p:nvPr/>
        </p:nvSpPr>
        <p:spPr bwMode="auto">
          <a:xfrm>
            <a:off x="6858016" y="5270518"/>
            <a:ext cx="18002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731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latin typeface="Georgia" pitchFamily="18" charset="0"/>
              </a:rPr>
              <a:t>- Instructor              - Peer (Student)                - Peer (Group)</a:t>
            </a:r>
          </a:p>
        </p:txBody>
      </p:sp>
      <p:sp>
        <p:nvSpPr>
          <p:cNvPr id="39976" name="Text Box 55"/>
          <p:cNvSpPr txBox="1">
            <a:spLocks noChangeArrowheads="1"/>
          </p:cNvSpPr>
          <p:nvPr/>
        </p:nvSpPr>
        <p:spPr bwMode="auto">
          <a:xfrm>
            <a:off x="6858016" y="612775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>
                <a:solidFill>
                  <a:srgbClr val="FF0000"/>
                </a:solidFill>
                <a:latin typeface="Georgia" pitchFamily="18" charset="0"/>
              </a:rPr>
              <a:t>Citation on Library</a:t>
            </a:r>
          </a:p>
        </p:txBody>
      </p:sp>
      <p:sp>
        <p:nvSpPr>
          <p:cNvPr id="43" name="Rectangle 54"/>
          <p:cNvSpPr>
            <a:spLocks noGrp="1" noChangeArrowheads="1"/>
          </p:cNvSpPr>
          <p:nvPr>
            <p:ph type="title"/>
          </p:nvPr>
        </p:nvSpPr>
        <p:spPr>
          <a:xfrm>
            <a:off x="1285875" y="500063"/>
            <a:ext cx="5143500" cy="561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/>
              <a:t>MODEL </a:t>
            </a:r>
            <a:r>
              <a:rPr lang="en-US" sz="2800" b="1"/>
              <a:t>INOVASI </a:t>
            </a:r>
            <a:r>
              <a:rPr lang="en-US" sz="2800" b="1" smtClean="0"/>
              <a:t>PEMBELAJARAN</a:t>
            </a:r>
            <a:r>
              <a:rPr lang="en-US" sz="3200" b="1" smtClean="0"/>
              <a:t> </a:t>
            </a:r>
            <a:endParaRPr lang="en-US" sz="3200" b="1" dirty="0"/>
          </a:p>
        </p:txBody>
      </p:sp>
      <p:sp>
        <p:nvSpPr>
          <p:cNvPr id="42" name="AutoShape 42"/>
          <p:cNvSpPr>
            <a:spLocks/>
          </p:cNvSpPr>
          <p:nvPr/>
        </p:nvSpPr>
        <p:spPr bwMode="auto">
          <a:xfrm>
            <a:off x="6500826" y="5214950"/>
            <a:ext cx="360363" cy="785818"/>
          </a:xfrm>
          <a:prstGeom prst="rightBrace">
            <a:avLst>
              <a:gd name="adj1" fmla="val 16503"/>
              <a:gd name="adj2" fmla="val 4434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44" name="AutoShape 42"/>
          <p:cNvSpPr>
            <a:spLocks/>
          </p:cNvSpPr>
          <p:nvPr/>
        </p:nvSpPr>
        <p:spPr bwMode="auto">
          <a:xfrm>
            <a:off x="6500826" y="6072182"/>
            <a:ext cx="360363" cy="571528"/>
          </a:xfrm>
          <a:prstGeom prst="rightBrace">
            <a:avLst>
              <a:gd name="adj1" fmla="val 16503"/>
              <a:gd name="adj2" fmla="val 4434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357158" y="4178817"/>
            <a:ext cx="6048375" cy="401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mtClean="0">
                <a:latin typeface="Comic Sans MS" pitchFamily="66" charset="0"/>
              </a:rPr>
              <a:t>Praktek/Survey Lapangan atau Magang</a:t>
            </a:r>
            <a:endParaRPr lang="en-US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5715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PENGEMBANGAN KURIKULUM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2612680" y="1567093"/>
            <a:ext cx="4000528" cy="428628"/>
            <a:chOff x="6667435" y="221876"/>
            <a:chExt cx="764261" cy="3821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6667435" y="221876"/>
              <a:ext cx="764261" cy="382130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60000"/>
                <a:lumOff val="40000"/>
              </a:schemeClr>
            </a:solidFill>
            <a:sp3d contourW="12700" prstMaterial="plastic">
              <a:bevelT w="120900" h="88900"/>
              <a:bevelB w="88900" h="31750" prst="angle"/>
              <a:contourClr>
                <a:schemeClr val="accent2">
                  <a:lumMod val="40000"/>
                  <a:lumOff val="60000"/>
                </a:schemeClr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6678627" y="233068"/>
              <a:ext cx="741877" cy="3709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KERANGKA  ACUAN</a:t>
              </a: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357158" y="2141795"/>
            <a:ext cx="8501122" cy="928694"/>
          </a:xfrm>
          <a:prstGeom prst="roundRect">
            <a:avLst>
              <a:gd name="adj" fmla="val 3314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600" dirty="0">
                <a:latin typeface="+mj-lt"/>
              </a:rPr>
              <a:t>MARKET SIGNAL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7158" y="3087335"/>
            <a:ext cx="8501122" cy="928694"/>
          </a:xfrm>
          <a:prstGeom prst="roundRect">
            <a:avLst>
              <a:gd name="adj" fmla="val 3314"/>
            </a:avLst>
          </a:prstGeom>
          <a:solidFill>
            <a:srgbClr val="C0E399"/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 anchor="b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600" dirty="0">
                <a:latin typeface="+mj-lt"/>
              </a:rPr>
              <a:t>SCIENTIFIC VISION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571875" y="2570163"/>
            <a:ext cx="2286000" cy="1016000"/>
            <a:chOff x="1220654" y="2286507"/>
            <a:chExt cx="1015007" cy="1015007"/>
          </a:xfrm>
        </p:grpSpPr>
        <p:sp>
          <p:nvSpPr>
            <p:cNvPr id="23" name="Oval 22"/>
            <p:cNvSpPr/>
            <p:nvPr/>
          </p:nvSpPr>
          <p:spPr>
            <a:xfrm>
              <a:off x="1220654" y="2286507"/>
              <a:ext cx="1015007" cy="1015007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3231418"/>
                <a:satOff val="21458"/>
                <a:lumOff val="158"/>
                <a:alphaOff val="0"/>
              </a:schemeClr>
            </a:fillRef>
            <a:effectRef idx="3">
              <a:schemeClr val="accent3">
                <a:hueOff val="-13231418"/>
                <a:satOff val="21458"/>
                <a:lumOff val="158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ANALISIS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JENJANG KARIR</a:t>
              </a:r>
            </a:p>
          </p:txBody>
        </p:sp>
        <p:sp>
          <p:nvSpPr>
            <p:cNvPr id="24" name="Oval 4"/>
            <p:cNvSpPr/>
            <p:nvPr/>
          </p:nvSpPr>
          <p:spPr>
            <a:xfrm>
              <a:off x="1369381" y="2435586"/>
              <a:ext cx="717554" cy="7168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4130" tIns="24130" rIns="24130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sp>
        <p:nvSpPr>
          <p:cNvPr id="27" name=" 3"/>
          <p:cNvSpPr/>
          <p:nvPr/>
        </p:nvSpPr>
        <p:spPr>
          <a:xfrm rot="1277518">
            <a:off x="2313454" y="2294645"/>
            <a:ext cx="1639972" cy="1639972"/>
          </a:xfrm>
          <a:prstGeom prst="leftCircularArrow">
            <a:avLst>
              <a:gd name="adj1" fmla="val 2459"/>
              <a:gd name="adj2" fmla="val 297788"/>
              <a:gd name="adj3" fmla="val 652518"/>
              <a:gd name="adj4" fmla="val 7603708"/>
              <a:gd name="adj5" fmla="val 2869"/>
            </a:avLst>
          </a:prstGeom>
          <a:ln w="3175" cmpd="sng"/>
        </p:spPr>
        <p:style>
          <a:lnRef idx="0">
            <a:scrgbClr r="0" g="0" b="0"/>
          </a:lnRef>
          <a:fillRef idx="3">
            <a:schemeClr val="accent5">
              <a:hueOff val="7159277"/>
              <a:satOff val="-963"/>
              <a:lumOff val="9542"/>
              <a:alphaOff val="0"/>
            </a:schemeClr>
          </a:fillRef>
          <a:effectRef idx="3">
            <a:schemeClr val="accent5">
              <a:hueOff val="7159277"/>
              <a:satOff val="-963"/>
              <a:lumOff val="9542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Circular Arrow 27"/>
          <p:cNvSpPr/>
          <p:nvPr/>
        </p:nvSpPr>
        <p:spPr>
          <a:xfrm rot="20614281">
            <a:off x="2177543" y="2119392"/>
            <a:ext cx="1838104" cy="1838104"/>
          </a:xfrm>
          <a:prstGeom prst="circularArrow">
            <a:avLst>
              <a:gd name="adj1" fmla="val 2194"/>
              <a:gd name="adj2" fmla="val 264069"/>
              <a:gd name="adj3" fmla="val 20766498"/>
              <a:gd name="adj4" fmla="val 13781588"/>
              <a:gd name="adj5" fmla="val 256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10738916"/>
              <a:satOff val="-1444"/>
              <a:lumOff val="14313"/>
              <a:alphaOff val="0"/>
            </a:schemeClr>
          </a:fillRef>
          <a:effectRef idx="3">
            <a:schemeClr val="accent5">
              <a:hueOff val="10738916"/>
              <a:satOff val="-1444"/>
              <a:lumOff val="14313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 15"/>
          <p:cNvGrpSpPr/>
          <p:nvPr/>
        </p:nvGrpSpPr>
        <p:grpSpPr>
          <a:xfrm>
            <a:off x="626064" y="3213365"/>
            <a:ext cx="1972968" cy="642942"/>
            <a:chOff x="2129888" y="4378956"/>
            <a:chExt cx="862858" cy="382130"/>
          </a:xfrm>
          <a:scene3d>
            <a:camera prst="orthographicFront"/>
            <a:lightRig rig="flat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2129888" y="4378956"/>
              <a:ext cx="862858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2141080" y="4390148"/>
              <a:ext cx="840474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PERKEMBANGAN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IPTEK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42910" y="2284671"/>
            <a:ext cx="1928826" cy="642942"/>
            <a:chOff x="893948" y="2500658"/>
            <a:chExt cx="753370" cy="382130"/>
          </a:xfrm>
          <a:scene3d>
            <a:camera prst="orthographicFront"/>
            <a:lightRig rig="flat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KEBUTUHAN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MASYARAKAT</a:t>
              </a:r>
            </a:p>
          </p:txBody>
        </p:sp>
      </p:grpSp>
      <p:sp>
        <p:nvSpPr>
          <p:cNvPr id="29" name="Circular Arrow 28"/>
          <p:cNvSpPr/>
          <p:nvPr/>
        </p:nvSpPr>
        <p:spPr>
          <a:xfrm rot="20839143">
            <a:off x="5325974" y="3298422"/>
            <a:ext cx="1916557" cy="1916557"/>
          </a:xfrm>
          <a:prstGeom prst="circularArrow">
            <a:avLst>
              <a:gd name="adj1" fmla="val 2105"/>
              <a:gd name="adj2" fmla="val 252738"/>
              <a:gd name="adj3" fmla="val 20751861"/>
              <a:gd name="adj4" fmla="val 13755621"/>
              <a:gd name="adj5" fmla="val 2455"/>
            </a:avLst>
          </a:prstGeom>
          <a:scene3d>
            <a:camera prst="orthographicFront">
              <a:rot lat="21299999" lon="300000" rev="11699999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5">
                <a:hueOff val="3579639"/>
                <a:satOff val="-481"/>
                <a:lumOff val="4771"/>
                <a:alphaOff val="0"/>
                <a:satMod val="115000"/>
              </a:schemeClr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3579639"/>
              <a:satOff val="-481"/>
              <a:lumOff val="4771"/>
              <a:alphaOff val="0"/>
            </a:schemeClr>
          </a:fillRef>
          <a:effectRef idx="3">
            <a:schemeClr val="accent5">
              <a:hueOff val="3579639"/>
              <a:satOff val="-481"/>
              <a:lumOff val="4771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 18"/>
          <p:cNvGrpSpPr/>
          <p:nvPr/>
        </p:nvGrpSpPr>
        <p:grpSpPr>
          <a:xfrm>
            <a:off x="6736697" y="3188425"/>
            <a:ext cx="1907269" cy="667882"/>
            <a:chOff x="6667435" y="2858577"/>
            <a:chExt cx="764261" cy="382130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6667435" y="2858577"/>
              <a:ext cx="764261" cy="382130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60000"/>
                <a:lumOff val="4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6678627" y="2869769"/>
              <a:ext cx="741877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KEBUTUHAN 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INDIVIDU</a:t>
              </a:r>
            </a:p>
          </p:txBody>
        </p:sp>
      </p:grpSp>
      <p:sp>
        <p:nvSpPr>
          <p:cNvPr id="30" name="Circular Arrow 29"/>
          <p:cNvSpPr/>
          <p:nvPr/>
        </p:nvSpPr>
        <p:spPr>
          <a:xfrm rot="20614281">
            <a:off x="5297573" y="2152988"/>
            <a:ext cx="1838104" cy="1838104"/>
          </a:xfrm>
          <a:prstGeom prst="circularArrow">
            <a:avLst>
              <a:gd name="adj1" fmla="val 2194"/>
              <a:gd name="adj2" fmla="val 264069"/>
              <a:gd name="adj3" fmla="val 20766498"/>
              <a:gd name="adj4" fmla="val 13781588"/>
              <a:gd name="adj5" fmla="val 2560"/>
            </a:avLst>
          </a:prstGeom>
          <a:scene3d>
            <a:camera prst="obliqueTopLeft">
              <a:rot lat="21318134" lon="12702813" rev="19495768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5">
                <a:hueOff val="10738916"/>
                <a:satOff val="-1444"/>
                <a:lumOff val="14313"/>
                <a:alphaOff val="0"/>
                <a:satMod val="115000"/>
              </a:schemeClr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10738916"/>
              <a:satOff val="-1444"/>
              <a:lumOff val="14313"/>
              <a:alphaOff val="0"/>
            </a:schemeClr>
          </a:fillRef>
          <a:effectRef idx="3">
            <a:schemeClr val="accent5">
              <a:hueOff val="10738916"/>
              <a:satOff val="-1444"/>
              <a:lumOff val="14313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6" name="Group 12"/>
          <p:cNvGrpSpPr/>
          <p:nvPr/>
        </p:nvGrpSpPr>
        <p:grpSpPr>
          <a:xfrm>
            <a:off x="6715140" y="2284671"/>
            <a:ext cx="1928826" cy="642942"/>
            <a:chOff x="893948" y="2500658"/>
            <a:chExt cx="753370" cy="382130"/>
          </a:xfrm>
          <a:solidFill>
            <a:schemeClr val="accent6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4" name="Rounded Rectangle 13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grpFill/>
            <a:sp3d>
              <a:bevelT w="889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BISNIS INDUSTRI 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MODERN</a:t>
              </a:r>
            </a:p>
          </p:txBody>
        </p:sp>
      </p:grpSp>
      <p:grpSp>
        <p:nvGrpSpPr>
          <p:cNvPr id="19" name="Group 30"/>
          <p:cNvGrpSpPr>
            <a:grpSpLocks/>
          </p:cNvGrpSpPr>
          <p:nvPr/>
        </p:nvGrpSpPr>
        <p:grpSpPr bwMode="auto">
          <a:xfrm>
            <a:off x="371475" y="4143375"/>
            <a:ext cx="8501063" cy="444500"/>
            <a:chOff x="2423935" y="1180651"/>
            <a:chExt cx="1119752" cy="445288"/>
          </a:xfrm>
        </p:grpSpPr>
        <p:sp>
          <p:nvSpPr>
            <p:cNvPr id="32" name="Rounded Rectangle 31"/>
            <p:cNvSpPr/>
            <p:nvPr/>
          </p:nvSpPr>
          <p:spPr>
            <a:xfrm>
              <a:off x="2423935" y="1180651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684729"/>
                <a:satOff val="-361"/>
                <a:lumOff val="3578"/>
                <a:alphaOff val="0"/>
              </a:schemeClr>
            </a:fillRef>
            <a:effectRef idx="3">
              <a:schemeClr val="accent5">
                <a:hueOff val="2684729"/>
                <a:satOff val="-361"/>
                <a:lumOff val="35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ounded Rectangle 4"/>
            <p:cNvSpPr/>
            <p:nvPr/>
          </p:nvSpPr>
          <p:spPr>
            <a:xfrm>
              <a:off x="2436899" y="1193374"/>
              <a:ext cx="1093823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BUKU PANDUAN KURIKULUM BERBASIS KOMPETENSI DIRJEN DIKTI 2004</a:t>
              </a:r>
            </a:p>
          </p:txBody>
        </p:sp>
      </p:grpSp>
      <p:grpSp>
        <p:nvGrpSpPr>
          <p:cNvPr id="22" name="Group 36"/>
          <p:cNvGrpSpPr>
            <a:grpSpLocks/>
          </p:cNvGrpSpPr>
          <p:nvPr/>
        </p:nvGrpSpPr>
        <p:grpSpPr bwMode="auto">
          <a:xfrm>
            <a:off x="357188" y="4667250"/>
            <a:ext cx="8501062" cy="446088"/>
            <a:chOff x="4308756" y="3310124"/>
            <a:chExt cx="1119752" cy="445288"/>
          </a:xfrm>
        </p:grpSpPr>
        <p:sp>
          <p:nvSpPr>
            <p:cNvPr id="38" name="Rounded Rectangle 37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/>
            <p:cNvSpPr/>
            <p:nvPr/>
          </p:nvSpPr>
          <p:spPr>
            <a:xfrm>
              <a:off x="4321720" y="3322801"/>
              <a:ext cx="1093823" cy="4199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ACM-IEEE COMPUTING CURRICULA  2001 : </a:t>
              </a:r>
              <a:r>
                <a:rPr lang="en-US" sz="1600" dirty="0" err="1">
                  <a:latin typeface="+mj-lt"/>
                </a:rPr>
                <a:t>Revisi</a:t>
              </a:r>
              <a:r>
                <a:rPr lang="en-US" sz="1600" dirty="0">
                  <a:latin typeface="+mj-lt"/>
                </a:rPr>
                <a:t> 2008 </a:t>
              </a:r>
              <a:r>
                <a:rPr lang="en-US" sz="1600" dirty="0" err="1">
                  <a:latin typeface="+mj-lt"/>
                </a:rPr>
                <a:t>dan</a:t>
              </a:r>
              <a:r>
                <a:rPr lang="en-US" sz="1600" dirty="0">
                  <a:latin typeface="+mj-lt"/>
                </a:rPr>
                <a:t> ABET –USA  Criterion</a:t>
              </a:r>
            </a:p>
          </p:txBody>
        </p:sp>
      </p:grpSp>
      <p:grpSp>
        <p:nvGrpSpPr>
          <p:cNvPr id="25" name="Group 39"/>
          <p:cNvGrpSpPr>
            <a:grpSpLocks/>
          </p:cNvGrpSpPr>
          <p:nvPr/>
        </p:nvGrpSpPr>
        <p:grpSpPr bwMode="auto">
          <a:xfrm>
            <a:off x="357188" y="5184775"/>
            <a:ext cx="8501062" cy="444500"/>
            <a:chOff x="4308756" y="3310124"/>
            <a:chExt cx="1119752" cy="445288"/>
          </a:xfrm>
        </p:grpSpPr>
        <p:sp>
          <p:nvSpPr>
            <p:cNvPr id="41" name="Rounded Rectangle 40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ounded Rectangle 4"/>
            <p:cNvSpPr/>
            <p:nvPr/>
          </p:nvSpPr>
          <p:spPr>
            <a:xfrm>
              <a:off x="4321720" y="3322847"/>
              <a:ext cx="1093823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PANDUAN APTIKOM </a:t>
              </a:r>
              <a:r>
                <a:rPr lang="en-US" sz="1600" dirty="0" err="1">
                  <a:latin typeface="+mj-lt"/>
                </a:rPr>
                <a:t>dan</a:t>
              </a:r>
              <a:r>
                <a:rPr lang="en-US" sz="1600" dirty="0">
                  <a:latin typeface="+mj-lt"/>
                </a:rPr>
                <a:t> ASOSIASI TID BKSTI </a:t>
              </a:r>
            </a:p>
          </p:txBody>
        </p:sp>
      </p:grpSp>
      <p:grpSp>
        <p:nvGrpSpPr>
          <p:cNvPr id="26" name="Group 45"/>
          <p:cNvGrpSpPr>
            <a:grpSpLocks/>
          </p:cNvGrpSpPr>
          <p:nvPr/>
        </p:nvGrpSpPr>
        <p:grpSpPr bwMode="auto">
          <a:xfrm>
            <a:off x="374650" y="5691266"/>
            <a:ext cx="8501063" cy="444500"/>
            <a:chOff x="2423935" y="1180651"/>
            <a:chExt cx="1119752" cy="445288"/>
          </a:xfrm>
        </p:grpSpPr>
        <p:sp>
          <p:nvSpPr>
            <p:cNvPr id="47" name="Rounded Rectangle 46"/>
            <p:cNvSpPr/>
            <p:nvPr/>
          </p:nvSpPr>
          <p:spPr>
            <a:xfrm>
              <a:off x="2423935" y="1180651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684729"/>
                <a:satOff val="-361"/>
                <a:lumOff val="3578"/>
                <a:alphaOff val="0"/>
              </a:schemeClr>
            </a:fillRef>
            <a:effectRef idx="3">
              <a:schemeClr val="accent5">
                <a:hueOff val="2684729"/>
                <a:satOff val="-361"/>
                <a:lumOff val="35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ounded Rectangle 4"/>
            <p:cNvSpPr/>
            <p:nvPr/>
          </p:nvSpPr>
          <p:spPr>
            <a:xfrm>
              <a:off x="2436899" y="1193374"/>
              <a:ext cx="1093823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KURIKULUM  PTN - PTS TERKEMUKA </a:t>
              </a:r>
              <a:r>
                <a:rPr lang="en-US" sz="1600">
                  <a:latin typeface="+mj-lt"/>
                </a:rPr>
                <a:t>DI </a:t>
              </a:r>
              <a:r>
                <a:rPr lang="en-US" sz="1600" smtClean="0">
                  <a:latin typeface="+mj-lt"/>
                </a:rPr>
                <a:t>INDONESIA  </a:t>
              </a:r>
              <a:r>
                <a:rPr lang="en-US" sz="1600" dirty="0" err="1">
                  <a:latin typeface="+mj-lt"/>
                </a:rPr>
                <a:t>dan</a:t>
              </a:r>
              <a:r>
                <a:rPr lang="en-US" sz="1600" dirty="0">
                  <a:latin typeface="+mj-lt"/>
                </a:rPr>
                <a:t> NEGARA  MAJU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5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468313" y="1341438"/>
            <a:ext cx="8497887" cy="302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6"/>
          <p:cNvSpPr>
            <a:spLocks noChangeArrowheads="1"/>
          </p:cNvSpPr>
          <p:nvPr/>
        </p:nvSpPr>
        <p:spPr bwMode="auto">
          <a:xfrm>
            <a:off x="1557338" y="3616325"/>
            <a:ext cx="142875" cy="1490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103432" name="AutoShape 8"/>
          <p:cNvSpPr>
            <a:spLocks noChangeArrowheads="1"/>
          </p:cNvSpPr>
          <p:nvPr/>
        </p:nvSpPr>
        <p:spPr bwMode="auto">
          <a:xfrm>
            <a:off x="684213" y="4149725"/>
            <a:ext cx="2232025" cy="779463"/>
          </a:xfrm>
          <a:prstGeom prst="wedgeEllipseCallout">
            <a:avLst>
              <a:gd name="adj1" fmla="val 19347"/>
              <a:gd name="adj2" fmla="val -118630"/>
            </a:avLst>
          </a:prstGeom>
          <a:solidFill>
            <a:srgbClr val="FFFFCC"/>
          </a:solidFill>
          <a:ln w="3175"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latin typeface="Comic Sans MS" pitchFamily="66" charset="0"/>
              </a:rPr>
              <a:t>EH ! AKU </a:t>
            </a:r>
            <a:r>
              <a:rPr lang="en-US" sz="1200" b="1">
                <a:latin typeface="Comic Sans MS" pitchFamily="66" charset="0"/>
              </a:rPr>
              <a:t>AJARI</a:t>
            </a:r>
            <a:r>
              <a:rPr lang="en-US" sz="1200">
                <a:latin typeface="Comic Sans MS" pitchFamily="66" charset="0"/>
              </a:rPr>
              <a:t> SI BLEKY </a:t>
            </a:r>
            <a:r>
              <a:rPr lang="en-US" sz="1200" b="1">
                <a:latin typeface="Comic Sans MS" pitchFamily="66" charset="0"/>
              </a:rPr>
              <a:t>BERSIUL</a:t>
            </a:r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3492500" y="4149725"/>
            <a:ext cx="2016125" cy="792163"/>
          </a:xfrm>
          <a:prstGeom prst="wedgeEllipseCallout">
            <a:avLst>
              <a:gd name="adj1" fmla="val 16616"/>
              <a:gd name="adj2" fmla="val -160620"/>
            </a:avLst>
          </a:prstGeom>
          <a:solidFill>
            <a:srgbClr val="D3FFD3"/>
          </a:solidFill>
          <a:ln w="3175"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latin typeface="Comic Sans MS" pitchFamily="66" charset="0"/>
              </a:rPr>
              <a:t>AKU ‘GAK DENGER TUH DIA </a:t>
            </a:r>
            <a:r>
              <a:rPr lang="en-US" sz="1200" b="1">
                <a:latin typeface="Comic Sans MS" pitchFamily="66" charset="0"/>
              </a:rPr>
              <a:t>BERSIUL</a:t>
            </a:r>
          </a:p>
        </p:txBody>
      </p:sp>
      <p:sp>
        <p:nvSpPr>
          <p:cNvPr id="103434" name="AutoShape 10"/>
          <p:cNvSpPr>
            <a:spLocks noChangeArrowheads="1"/>
          </p:cNvSpPr>
          <p:nvPr/>
        </p:nvSpPr>
        <p:spPr bwMode="auto">
          <a:xfrm>
            <a:off x="6156325" y="4437063"/>
            <a:ext cx="2559050" cy="1008062"/>
          </a:xfrm>
          <a:prstGeom prst="wedgeEllipseCallout">
            <a:avLst>
              <a:gd name="adj1" fmla="val -28208"/>
              <a:gd name="adj2" fmla="val -176773"/>
            </a:avLst>
          </a:prstGeom>
          <a:solidFill>
            <a:srgbClr val="FFFFCC"/>
          </a:solidFill>
          <a:ln w="3175"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latin typeface="Comic Sans MS" pitchFamily="66" charset="0"/>
              </a:rPr>
              <a:t>AKU </a:t>
            </a:r>
            <a:r>
              <a:rPr lang="en-US" sz="1200" b="1" smtClean="0">
                <a:latin typeface="Comic Sans MS" pitchFamily="66" charset="0"/>
              </a:rPr>
              <a:t>KHAN</a:t>
            </a:r>
            <a:r>
              <a:rPr lang="en-US" sz="1200" smtClean="0">
                <a:latin typeface="Comic Sans MS" pitchFamily="66" charset="0"/>
              </a:rPr>
              <a:t> BILANG </a:t>
            </a:r>
            <a:r>
              <a:rPr lang="en-US" sz="1200" b="1">
                <a:latin typeface="Comic Sans MS" pitchFamily="66" charset="0"/>
              </a:rPr>
              <a:t>NGAJARIN</a:t>
            </a:r>
            <a:r>
              <a:rPr lang="en-US" sz="1200">
                <a:latin typeface="Comic Sans MS" pitchFamily="66" charset="0"/>
              </a:rPr>
              <a:t> DIA, </a:t>
            </a:r>
            <a:endParaRPr lang="en-US" sz="1200" smtClean="0">
              <a:latin typeface="Comic Sans MS" pitchFamily="66" charset="0"/>
            </a:endParaRPr>
          </a:p>
          <a:p>
            <a:pPr algn="ctr"/>
            <a:r>
              <a:rPr lang="en-US" sz="1200" b="1" smtClean="0">
                <a:latin typeface="Comic Sans MS" pitchFamily="66" charset="0"/>
              </a:rPr>
              <a:t>‘</a:t>
            </a:r>
            <a:r>
              <a:rPr lang="en-US" sz="1200" b="1">
                <a:latin typeface="Comic Sans MS" pitchFamily="66" charset="0"/>
              </a:rPr>
              <a:t>GAK </a:t>
            </a:r>
            <a:r>
              <a:rPr lang="en-US" sz="1200">
                <a:latin typeface="Comic Sans MS" pitchFamily="66" charset="0"/>
              </a:rPr>
              <a:t>BILANG </a:t>
            </a:r>
            <a:r>
              <a:rPr lang="en-US" sz="1200" smtClean="0">
                <a:latin typeface="Comic Sans MS" pitchFamily="66" charset="0"/>
              </a:rPr>
              <a:t>DIA </a:t>
            </a:r>
            <a:r>
              <a:rPr lang="en-US" sz="1200" b="1">
                <a:latin typeface="Comic Sans MS" pitchFamily="66" charset="0"/>
              </a:rPr>
              <a:t>BELAJAR KHAN ?</a:t>
            </a:r>
          </a:p>
        </p:txBody>
      </p:sp>
      <p:sp>
        <p:nvSpPr>
          <p:cNvPr id="103435" name="Rectangle 11"/>
          <p:cNvSpPr>
            <a:spLocks noChangeArrowheads="1"/>
          </p:cNvSpPr>
          <p:nvPr/>
        </p:nvSpPr>
        <p:spPr bwMode="auto">
          <a:xfrm>
            <a:off x="1500188" y="5643563"/>
            <a:ext cx="5500687" cy="357187"/>
          </a:xfrm>
          <a:prstGeom prst="rect">
            <a:avLst/>
          </a:prstGeom>
          <a:solidFill>
            <a:srgbClr val="FFFFFF"/>
          </a:solidFill>
          <a:ln w="9525">
            <a:solidFill>
              <a:srgbClr val="C0C0C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alibri" pitchFamily="34" charset="0"/>
              </a:rPr>
              <a:t>There are no learning disabilities only teaching disabilities !</a:t>
            </a:r>
          </a:p>
          <a:p>
            <a:pPr lvl="1" algn="r">
              <a:spcAft>
                <a:spcPts val="1000"/>
              </a:spcAft>
              <a:defRPr/>
            </a:pPr>
            <a:r>
              <a:rPr lang="en-US" sz="1400" b="1" i="1" dirty="0">
                <a:latin typeface="Calibri" pitchFamily="34" charset="0"/>
              </a:rPr>
              <a:t>Anonymous</a:t>
            </a:r>
            <a:endParaRPr lang="en-US" sz="1400" dirty="0">
              <a:latin typeface="Times New Roman" pitchFamily="18" charset="0"/>
            </a:endParaRPr>
          </a:p>
          <a:p>
            <a:pPr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20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20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 animBg="1"/>
      <p:bldP spid="103433" grpId="0" animBg="1"/>
      <p:bldP spid="103434" grpId="0" animBg="1"/>
      <p:bldP spid="10343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RELEVANSI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5286282" y="3924283"/>
            <a:ext cx="345214" cy="534342"/>
            <a:chOff x="4314068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1" name="Right Arrow 30"/>
            <p:cNvSpPr/>
            <p:nvPr/>
          </p:nvSpPr>
          <p:spPr>
            <a:xfrm rot="1800000">
              <a:off x="4314068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ight Arrow 14"/>
            <p:cNvSpPr/>
            <p:nvPr/>
          </p:nvSpPr>
          <p:spPr>
            <a:xfrm rot="1800000">
              <a:off x="4320156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461619" y="3930024"/>
            <a:ext cx="1625933" cy="1571593"/>
            <a:chOff x="4624891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9" name="Oval 28"/>
            <p:cNvSpPr/>
            <p:nvPr/>
          </p:nvSpPr>
          <p:spPr>
            <a:xfrm>
              <a:off x="4624891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16"/>
            <p:cNvSpPr/>
            <p:nvPr/>
          </p:nvSpPr>
          <p:spPr>
            <a:xfrm>
              <a:off x="4833847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SIAPA</a:t>
              </a:r>
              <a:endParaRPr lang="en-US" sz="1400" dirty="0">
                <a:solidFill>
                  <a:srgbClr val="007E39"/>
                </a:solidFill>
                <a:latin typeface="+mj-lt"/>
              </a:endParaRP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4262367" y="4524343"/>
            <a:ext cx="552817" cy="333676"/>
            <a:chOff x="3365056" y="3553802"/>
            <a:chExt cx="485126" cy="302943"/>
          </a:xfrm>
          <a:scene3d>
            <a:camera prst="orthographicFront"/>
            <a:lightRig rig="chilly" dir="t"/>
          </a:scene3d>
        </p:grpSpPr>
        <p:sp>
          <p:nvSpPr>
            <p:cNvPr id="27" name="Right Arrow 26"/>
            <p:cNvSpPr/>
            <p:nvPr/>
          </p:nvSpPr>
          <p:spPr>
            <a:xfrm rot="5400000">
              <a:off x="3456147" y="3462711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ight Arrow 18"/>
            <p:cNvSpPr/>
            <p:nvPr/>
          </p:nvSpPr>
          <p:spPr>
            <a:xfrm rot="5400000">
              <a:off x="3501589" y="3514295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0" name="Group 11"/>
          <p:cNvGrpSpPr/>
          <p:nvPr/>
        </p:nvGrpSpPr>
        <p:grpSpPr>
          <a:xfrm>
            <a:off x="3730926" y="4929241"/>
            <a:ext cx="1625933" cy="1571593"/>
            <a:chOff x="2894198" y="399964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5" name="Oval 24"/>
            <p:cNvSpPr/>
            <p:nvPr/>
          </p:nvSpPr>
          <p:spPr>
            <a:xfrm>
              <a:off x="2894198" y="399964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+mj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+mj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APA</a:t>
              </a:r>
              <a:endParaRPr lang="en-US" sz="1400" dirty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26" name="Oval 20"/>
            <p:cNvSpPr/>
            <p:nvPr/>
          </p:nvSpPr>
          <p:spPr>
            <a:xfrm>
              <a:off x="3103154" y="420860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grpSp>
        <p:nvGrpSpPr>
          <p:cNvPr id="11" name="Group 12"/>
          <p:cNvGrpSpPr/>
          <p:nvPr/>
        </p:nvGrpSpPr>
        <p:grpSpPr>
          <a:xfrm>
            <a:off x="3434953" y="3896987"/>
            <a:ext cx="345214" cy="534342"/>
            <a:chOff x="2598225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23" name="Right Arrow 22"/>
            <p:cNvSpPr/>
            <p:nvPr/>
          </p:nvSpPr>
          <p:spPr>
            <a:xfrm rot="9000000">
              <a:off x="2598225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ight Arrow 22"/>
            <p:cNvSpPr/>
            <p:nvPr/>
          </p:nvSpPr>
          <p:spPr>
            <a:xfrm rot="19800000">
              <a:off x="2683020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2" name="Group 13"/>
          <p:cNvGrpSpPr/>
          <p:nvPr/>
        </p:nvGrpSpPr>
        <p:grpSpPr>
          <a:xfrm>
            <a:off x="2000232" y="3930024"/>
            <a:ext cx="1625933" cy="1571593"/>
            <a:chOff x="1163504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1" name="Oval 20"/>
            <p:cNvSpPr/>
            <p:nvPr/>
          </p:nvSpPr>
          <p:spPr>
            <a:xfrm>
              <a:off x="1163504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BAGAIMANA</a:t>
              </a:r>
              <a:endParaRPr lang="en-US" sz="1400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2" name="Oval 24"/>
            <p:cNvSpPr/>
            <p:nvPr/>
          </p:nvSpPr>
          <p:spPr>
            <a:xfrm>
              <a:off x="1372460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17780" rIns="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grpSp>
        <p:nvGrpSpPr>
          <p:cNvPr id="13" name="Group 14"/>
          <p:cNvGrpSpPr/>
          <p:nvPr/>
        </p:nvGrpSpPr>
        <p:grpSpPr>
          <a:xfrm>
            <a:off x="3503193" y="2906344"/>
            <a:ext cx="345214" cy="534342"/>
            <a:chOff x="2598225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19" name="Right Arrow 18"/>
            <p:cNvSpPr/>
            <p:nvPr/>
          </p:nvSpPr>
          <p:spPr>
            <a:xfrm rot="12600000">
              <a:off x="2598225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738916"/>
                <a:satOff val="-1444"/>
                <a:lumOff val="14313"/>
                <a:alphaOff val="0"/>
              </a:schemeClr>
            </a:fillRef>
            <a:effectRef idx="0">
              <a:schemeClr val="accent5">
                <a:hueOff val="10738916"/>
                <a:satOff val="-1444"/>
                <a:lumOff val="143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26"/>
            <p:cNvSpPr/>
            <p:nvPr/>
          </p:nvSpPr>
          <p:spPr>
            <a:xfrm rot="23400000">
              <a:off x="2683020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4" name="Group 15"/>
          <p:cNvGrpSpPr/>
          <p:nvPr/>
        </p:nvGrpSpPr>
        <p:grpSpPr>
          <a:xfrm>
            <a:off x="2000232" y="1931591"/>
            <a:ext cx="1625933" cy="1571593"/>
            <a:chOff x="1163504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17" name="Oval 16"/>
            <p:cNvSpPr/>
            <p:nvPr/>
          </p:nvSpPr>
          <p:spPr>
            <a:xfrm>
              <a:off x="1163504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738916"/>
                <a:satOff val="-1444"/>
                <a:lumOff val="14313"/>
                <a:alphaOff val="0"/>
              </a:schemeClr>
            </a:fillRef>
            <a:effectRef idx="0">
              <a:schemeClr val="accent5">
                <a:hueOff val="10738916"/>
                <a:satOff val="-1444"/>
                <a:lumOff val="14313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j-lt"/>
                </a:rPr>
                <a:t>EVALUASI </a:t>
              </a:r>
              <a:r>
                <a:rPr lang="en-US" sz="14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</a:rPr>
                <a:t>(PENILAIAN)</a:t>
              </a:r>
            </a:p>
          </p:txBody>
        </p:sp>
        <p:sp>
          <p:nvSpPr>
            <p:cNvPr id="18" name="Oval 28"/>
            <p:cNvSpPr/>
            <p:nvPr/>
          </p:nvSpPr>
          <p:spPr>
            <a:xfrm>
              <a:off x="1372460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sp>
        <p:nvSpPr>
          <p:cNvPr id="42000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357188" y="1000125"/>
            <a:ext cx="8229600" cy="857250"/>
          </a:xfrm>
        </p:spPr>
        <p:txBody>
          <a:bodyPr/>
          <a:lstStyle/>
          <a:p>
            <a:pPr algn="ctr"/>
            <a:r>
              <a:rPr lang="en-US" sz="3600" b="1" smtClean="0"/>
              <a:t>PRINSIP DASAR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2000250"/>
            <a:ext cx="8229600" cy="3786188"/>
          </a:xfrm>
        </p:spPr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400" dirty="0" err="1" smtClean="0">
                <a:solidFill>
                  <a:srgbClr val="57257D"/>
                </a:solidFill>
              </a:rPr>
              <a:t>Menjamin</a:t>
            </a:r>
            <a:r>
              <a:rPr lang="en-US" sz="2400" dirty="0" smtClean="0">
                <a:solidFill>
                  <a:srgbClr val="57257D"/>
                </a:solidFill>
              </a:rPr>
              <a:t> </a:t>
            </a:r>
            <a:r>
              <a:rPr lang="en-US" sz="2400" err="1" smtClean="0">
                <a:solidFill>
                  <a:srgbClr val="57257D"/>
                </a:solidFill>
              </a:rPr>
              <a:t>bahwa</a:t>
            </a:r>
            <a:r>
              <a:rPr lang="en-US" sz="2400" smtClean="0">
                <a:solidFill>
                  <a:srgbClr val="57257D"/>
                </a:solidFill>
              </a:rPr>
              <a:t> eksistensi matakuliah </a:t>
            </a:r>
            <a:r>
              <a:rPr lang="en-US" sz="2400" dirty="0" err="1" smtClean="0">
                <a:solidFill>
                  <a:srgbClr val="57257D"/>
                </a:solidFill>
              </a:rPr>
              <a:t>mampu</a:t>
            </a:r>
            <a:r>
              <a:rPr lang="en-US" sz="2400" dirty="0" smtClean="0">
                <a:solidFill>
                  <a:srgbClr val="57257D"/>
                </a:solidFill>
              </a:rPr>
              <a:t> </a:t>
            </a:r>
            <a:r>
              <a:rPr lang="en-US" sz="2400" err="1" smtClean="0">
                <a:solidFill>
                  <a:srgbClr val="57257D"/>
                </a:solidFill>
              </a:rPr>
              <a:t>membentuk</a:t>
            </a:r>
            <a:r>
              <a:rPr lang="en-US" sz="2400" smtClean="0">
                <a:solidFill>
                  <a:srgbClr val="57257D"/>
                </a:solidFill>
              </a:rPr>
              <a:t> kompetensi </a:t>
            </a:r>
            <a:r>
              <a:rPr lang="en-US" sz="2400" dirty="0" err="1" smtClean="0">
                <a:solidFill>
                  <a:srgbClr val="57257D"/>
                </a:solidFill>
              </a:rPr>
              <a:t>lulusan</a:t>
            </a:r>
            <a:r>
              <a:rPr lang="en-US" sz="2400" dirty="0" smtClean="0">
                <a:solidFill>
                  <a:srgbClr val="57257D"/>
                </a:solidFill>
              </a:rPr>
              <a:t>.</a:t>
            </a:r>
          </a:p>
          <a:p>
            <a:pPr marL="365760" indent="-256032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pernyataan</a:t>
            </a:r>
            <a:r>
              <a:rPr lang="en-US" sz="2400" dirty="0" smtClean="0"/>
              <a:t> SHB </a:t>
            </a:r>
            <a:r>
              <a:rPr lang="en-US" sz="2400" dirty="0" err="1" smtClean="0"/>
              <a:t>matakuliah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rgbClr val="FF0000"/>
                </a:solidFill>
              </a:rPr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menjembatani</a:t>
            </a:r>
            <a:r>
              <a:rPr lang="en-US" sz="2400" dirty="0" smtClean="0"/>
              <a:t> </a:t>
            </a:r>
            <a:r>
              <a:rPr lang="en-US" sz="2400" dirty="0" err="1" smtClean="0"/>
              <a:t>topik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pencapaian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lulusan</a:t>
            </a:r>
            <a:r>
              <a:rPr lang="en-US" sz="2400" dirty="0" smtClean="0"/>
              <a:t>.</a:t>
            </a:r>
          </a:p>
          <a:p>
            <a:pPr marL="365760" indent="-256032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400" dirty="0" err="1" smtClean="0">
                <a:solidFill>
                  <a:srgbClr val="7030A0"/>
                </a:solidFill>
              </a:rPr>
              <a:t>Menjamin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bahwa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materi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err="1" smtClean="0">
                <a:solidFill>
                  <a:srgbClr val="7030A0"/>
                </a:solidFill>
              </a:rPr>
              <a:t>penilaian</a:t>
            </a:r>
            <a:r>
              <a:rPr lang="en-US" sz="2400" smtClean="0">
                <a:solidFill>
                  <a:srgbClr val="7030A0"/>
                </a:solidFill>
              </a:rPr>
              <a:t> (</a:t>
            </a:r>
            <a:r>
              <a:rPr lang="en-US" sz="2200" i="1" smtClean="0">
                <a:solidFill>
                  <a:srgbClr val="7030A0"/>
                </a:solidFill>
              </a:rPr>
              <a:t>Soal UTS/UAS, PR, Quiz, Tugas, Paper, dll.</a:t>
            </a:r>
            <a:r>
              <a:rPr lang="en-US" sz="2400" smtClean="0">
                <a:solidFill>
                  <a:srgbClr val="7030A0"/>
                </a:solidFill>
              </a:rPr>
              <a:t>) sudah </a:t>
            </a:r>
            <a:r>
              <a:rPr lang="en-US" sz="2400" dirty="0" err="1" smtClean="0">
                <a:solidFill>
                  <a:srgbClr val="7030A0"/>
                </a:solidFill>
              </a:rPr>
              <a:t>mencakup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seluruh</a:t>
            </a:r>
            <a:r>
              <a:rPr lang="en-US" sz="2400" dirty="0" smtClean="0">
                <a:solidFill>
                  <a:srgbClr val="7030A0"/>
                </a:solidFill>
              </a:rPr>
              <a:t>  </a:t>
            </a:r>
            <a:r>
              <a:rPr lang="en-US" sz="2400" dirty="0" err="1" smtClean="0">
                <a:solidFill>
                  <a:srgbClr val="7030A0"/>
                </a:solidFill>
              </a:rPr>
              <a:t>pernyataan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smtClean="0">
                <a:solidFill>
                  <a:srgbClr val="7030A0"/>
                </a:solidFill>
              </a:rPr>
              <a:t>SHB matakuliah, melalui perancangan indikator SHB ke soal.</a:t>
            </a:r>
            <a:endParaRPr lang="en-US" sz="2400" dirty="0" smtClean="0">
              <a:solidFill>
                <a:srgbClr val="7030A0"/>
              </a:solidFill>
            </a:endParaRPr>
          </a:p>
          <a:p>
            <a:pPr marL="365760" indent="-256032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smtClean="0"/>
              <a:t>(</a:t>
            </a:r>
            <a:r>
              <a:rPr lang="en-US" sz="2400" i="1" smtClean="0"/>
              <a:t>pedagogical</a:t>
            </a:r>
            <a:r>
              <a:rPr lang="en-US" sz="2400" smtClean="0"/>
              <a:t>)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tercakup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proporsional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matakuliah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lulusan</a:t>
            </a:r>
            <a:r>
              <a:rPr lang="en-US" sz="2400" dirty="0" smtClean="0"/>
              <a:t>.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4282" y="1629402"/>
            <a:ext cx="2942606" cy="2656854"/>
          </a:xfrm>
          <a:prstGeom prst="roundRect">
            <a:avLst>
              <a:gd name="adj" fmla="val 4952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-1 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–2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-3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Elemen</a:t>
            </a:r>
            <a:r>
              <a:rPr lang="en-US" sz="1400" dirty="0">
                <a:latin typeface="+mj-lt"/>
              </a:rPr>
              <a:t> - n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endParaRPr lang="en-US" sz="1400" dirty="0">
              <a:latin typeface="+mj-lt"/>
            </a:endParaRP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5715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PENILAIAN BERBASIS KOMPETENSI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9368" y="1676742"/>
            <a:ext cx="2786082" cy="642942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5369458"/>
              <a:satOff val="-722"/>
              <a:lumOff val="7157"/>
              <a:alphaOff val="0"/>
            </a:schemeClr>
          </a:fillRef>
          <a:effectRef idx="3">
            <a:schemeClr val="accent5">
              <a:hueOff val="5369458"/>
              <a:satOff val="-722"/>
              <a:lumOff val="7157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ELEMEN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KOMPETENSI LULUSAN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57488" y="2428868"/>
            <a:ext cx="2942606" cy="2357454"/>
          </a:xfrm>
          <a:prstGeom prst="roundRect">
            <a:avLst>
              <a:gd name="adj" fmla="val 4952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Pernyataan</a:t>
            </a:r>
            <a:r>
              <a:rPr lang="en-US" sz="1400" dirty="0">
                <a:latin typeface="+mj-lt"/>
              </a:rPr>
              <a:t> SHB -1 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Pernyataan</a:t>
            </a:r>
            <a:r>
              <a:rPr lang="en-US" sz="1400" dirty="0">
                <a:latin typeface="+mj-lt"/>
              </a:rPr>
              <a:t> SHB –2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Pernyataan</a:t>
            </a:r>
            <a:r>
              <a:rPr lang="en-US" sz="1400" dirty="0">
                <a:latin typeface="+mj-lt"/>
              </a:rPr>
              <a:t> SHB -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Pernyataan</a:t>
            </a:r>
            <a:r>
              <a:rPr lang="en-US" sz="1400" dirty="0">
                <a:latin typeface="+mj-lt"/>
              </a:rPr>
              <a:t> SHB -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Pernyataan</a:t>
            </a:r>
            <a:r>
              <a:rPr lang="en-US" sz="1400" dirty="0">
                <a:latin typeface="+mj-lt"/>
              </a:rPr>
              <a:t> </a:t>
            </a:r>
            <a:r>
              <a:rPr lang="en-US" sz="1400">
                <a:latin typeface="+mj-lt"/>
              </a:rPr>
              <a:t>SHB </a:t>
            </a:r>
            <a:r>
              <a:rPr lang="en-US" sz="1400" smtClean="0">
                <a:latin typeface="+mj-lt"/>
              </a:rPr>
              <a:t>– ...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smtClean="0">
                <a:latin typeface="+mj-lt"/>
              </a:rPr>
              <a:t>Pernyataan SHB - m</a:t>
            </a: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grpSp>
        <p:nvGrpSpPr>
          <p:cNvPr id="44040" name="Group 6"/>
          <p:cNvGrpSpPr>
            <a:grpSpLocks/>
          </p:cNvGrpSpPr>
          <p:nvPr/>
        </p:nvGrpSpPr>
        <p:grpSpPr bwMode="auto">
          <a:xfrm>
            <a:off x="3000375" y="2500313"/>
            <a:ext cx="2714625" cy="500062"/>
            <a:chOff x="3646987" y="1024127"/>
            <a:chExt cx="1463040" cy="682752"/>
          </a:xfrm>
        </p:grpSpPr>
        <p:sp>
          <p:nvSpPr>
            <p:cNvPr id="8" name="Rounded Rectangle 7"/>
            <p:cNvSpPr/>
            <p:nvPr/>
          </p:nvSpPr>
          <p:spPr>
            <a:xfrm>
              <a:off x="3646987" y="102412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6615709"/>
                <a:satOff val="10729"/>
                <a:lumOff val="79"/>
                <a:alphaOff val="0"/>
              </a:schemeClr>
            </a:fillRef>
            <a:effectRef idx="3">
              <a:schemeClr val="accent3">
                <a:hueOff val="-6615709"/>
                <a:satOff val="10729"/>
                <a:lumOff val="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hlinkClick r:id="rId2" action="ppaction://hlinksldjump"/>
            </p:cNvPr>
            <p:cNvSpPr/>
            <p:nvPr/>
          </p:nvSpPr>
          <p:spPr>
            <a:xfrm>
              <a:off x="3680355" y="1056638"/>
              <a:ext cx="1396305" cy="617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>
                  <a:latin typeface="+mj-lt"/>
                </a:rPr>
                <a:t>SHB MATAKULIAH</a:t>
              </a:r>
              <a:endParaRPr lang="en-US" sz="2800" dirty="0">
                <a:latin typeface="+mj-lt"/>
              </a:endParaRP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558484" y="3088656"/>
            <a:ext cx="2942606" cy="2412046"/>
          </a:xfrm>
          <a:prstGeom prst="roundRect">
            <a:avLst>
              <a:gd name="adj" fmla="val 4952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 -1 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– 2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- 3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-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-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dirty="0" err="1">
                <a:latin typeface="+mj-lt"/>
              </a:rPr>
              <a:t>Topik</a:t>
            </a:r>
            <a:r>
              <a:rPr lang="en-US" sz="1400" dirty="0">
                <a:latin typeface="+mj-lt"/>
              </a:rPr>
              <a:t> - …</a:t>
            </a:r>
          </a:p>
          <a:p>
            <a:pPr marL="342900" indent="-342900" fontAlgn="auto">
              <a:lnSpc>
                <a:spcPts val="600"/>
              </a:lnSpc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1400" err="1">
                <a:latin typeface="+mj-lt"/>
              </a:rPr>
              <a:t>Topik</a:t>
            </a:r>
            <a:r>
              <a:rPr lang="en-US" sz="1400">
                <a:latin typeface="+mj-lt"/>
              </a:rPr>
              <a:t> </a:t>
            </a:r>
            <a:r>
              <a:rPr lang="en-US" sz="1400" smtClean="0">
                <a:latin typeface="+mj-lt"/>
              </a:rPr>
              <a:t>- </a:t>
            </a:r>
            <a:r>
              <a:rPr lang="en-US" sz="1400" dirty="0">
                <a:latin typeface="+mj-lt"/>
              </a:rPr>
              <a:t>k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400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grpSp>
        <p:nvGrpSpPr>
          <p:cNvPr id="44042" name="Group 14"/>
          <p:cNvGrpSpPr>
            <a:grpSpLocks/>
          </p:cNvGrpSpPr>
          <p:nvPr/>
        </p:nvGrpSpPr>
        <p:grpSpPr bwMode="auto">
          <a:xfrm>
            <a:off x="5643563" y="3160713"/>
            <a:ext cx="2786062" cy="500062"/>
            <a:chOff x="3646987" y="1755647"/>
            <a:chExt cx="1463040" cy="682752"/>
          </a:xfrm>
        </p:grpSpPr>
        <p:sp>
          <p:nvSpPr>
            <p:cNvPr id="16" name="Rounded Rectangle 15">
              <a:hlinkClick r:id="rId3" action="ppaction://hlinksldjump"/>
            </p:cNvPr>
            <p:cNvSpPr/>
            <p:nvPr/>
          </p:nvSpPr>
          <p:spPr>
            <a:xfrm>
              <a:off x="3646987" y="1755647"/>
              <a:ext cx="1463040" cy="682752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3307855"/>
                <a:satOff val="5364"/>
                <a:lumOff val="39"/>
                <a:alphaOff val="0"/>
              </a:schemeClr>
            </a:fillRef>
            <a:effectRef idx="3">
              <a:schemeClr val="accent3">
                <a:hueOff val="-3307855"/>
                <a:satOff val="5364"/>
                <a:lumOff val="3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>
              <a:hlinkClick r:id="rId3" action="ppaction://hlinksldjump"/>
            </p:cNvPr>
            <p:cNvSpPr/>
            <p:nvPr/>
          </p:nvSpPr>
          <p:spPr>
            <a:xfrm>
              <a:off x="3680333" y="1788158"/>
              <a:ext cx="1396349" cy="617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>
                  <a:latin typeface="+mj-lt"/>
                </a:rPr>
                <a:t>MATERI KULIAH</a:t>
              </a: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 rot="10800000">
            <a:off x="1571625" y="2500313"/>
            <a:ext cx="1357313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1571625" y="2714625"/>
            <a:ext cx="1357313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1571625" y="2928938"/>
            <a:ext cx="1357313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1500167" y="3214687"/>
            <a:ext cx="1428775" cy="7143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1500188" y="3214688"/>
            <a:ext cx="1428750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4786313" y="3286125"/>
            <a:ext cx="857250" cy="642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>
            <a:off x="4871398" y="4014148"/>
            <a:ext cx="785813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1571625" y="4071938"/>
            <a:ext cx="135731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786313" y="3500438"/>
            <a:ext cx="85725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4857750" y="3714750"/>
            <a:ext cx="78581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 flipV="1">
            <a:off x="4888860" y="4000509"/>
            <a:ext cx="785813" cy="7858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 flipV="1">
            <a:off x="4842669" y="4229894"/>
            <a:ext cx="815975" cy="78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>
            <a:off x="4973332" y="4071942"/>
            <a:ext cx="714372" cy="34289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Down Arrow 58"/>
          <p:cNvSpPr/>
          <p:nvPr/>
        </p:nvSpPr>
        <p:spPr>
          <a:xfrm>
            <a:off x="5786438" y="5489575"/>
            <a:ext cx="2571750" cy="571500"/>
          </a:xfrm>
          <a:prstGeom prst="downArrow">
            <a:avLst>
              <a:gd name="adj1" fmla="val 85270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/>
                </a:solidFill>
                <a:latin typeface="+mj-lt"/>
              </a:rPr>
              <a:t>ASSESMENT</a:t>
            </a:r>
          </a:p>
        </p:txBody>
      </p:sp>
      <p:grpSp>
        <p:nvGrpSpPr>
          <p:cNvPr id="7" name="Group 59"/>
          <p:cNvGrpSpPr/>
          <p:nvPr/>
        </p:nvGrpSpPr>
        <p:grpSpPr>
          <a:xfrm>
            <a:off x="3143240" y="5511152"/>
            <a:ext cx="2286017" cy="418178"/>
            <a:chOff x="266296" y="1500625"/>
            <a:chExt cx="2122210" cy="982429"/>
          </a:xfr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1" name="Rounded Rectangle 60"/>
            <p:cNvSpPr/>
            <p:nvPr/>
          </p:nvSpPr>
          <p:spPr>
            <a:xfrm>
              <a:off x="266296" y="1500625"/>
              <a:ext cx="2122210" cy="982429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mtClean="0">
                  <a:latin typeface="+mj-lt"/>
                </a:rPr>
                <a:t>INDIKATOR  KE </a:t>
              </a:r>
              <a:r>
                <a:rPr lang="en-US" dirty="0">
                  <a:latin typeface="+mj-lt"/>
                </a:rPr>
                <a:t>SHB</a:t>
              </a:r>
            </a:p>
          </p:txBody>
        </p:sp>
        <p:sp>
          <p:nvSpPr>
            <p:cNvPr id="62" name="Rounded Rectangle 4"/>
            <p:cNvSpPr/>
            <p:nvPr/>
          </p:nvSpPr>
          <p:spPr>
            <a:xfrm>
              <a:off x="363430" y="1529399"/>
              <a:ext cx="1930890" cy="92488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endParaRPr>
            </a:p>
          </p:txBody>
        </p:sp>
      </p:grpSp>
      <p:grpSp>
        <p:nvGrpSpPr>
          <p:cNvPr id="12" name="Group 65"/>
          <p:cNvGrpSpPr/>
          <p:nvPr/>
        </p:nvGrpSpPr>
        <p:grpSpPr>
          <a:xfrm>
            <a:off x="285720" y="4840915"/>
            <a:ext cx="2428893" cy="445473"/>
            <a:chOff x="266296" y="1500625"/>
            <a:chExt cx="2122210" cy="982429"/>
          </a:xfrm>
          <a:solidFill>
            <a:srgbClr val="3AAE1A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7" name="Rounded Rectangle 66"/>
            <p:cNvSpPr/>
            <p:nvPr/>
          </p:nvSpPr>
          <p:spPr>
            <a:xfrm>
              <a:off x="266296" y="1500625"/>
              <a:ext cx="2122210" cy="982429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+mj-lt"/>
                </a:rPr>
                <a:t>NILAI KOMPETENSI</a:t>
              </a:r>
            </a:p>
          </p:txBody>
        </p:sp>
        <p:sp>
          <p:nvSpPr>
            <p:cNvPr id="68" name="Rounded Rectangle 4"/>
            <p:cNvSpPr/>
            <p:nvPr/>
          </p:nvSpPr>
          <p:spPr>
            <a:xfrm>
              <a:off x="363430" y="1529399"/>
              <a:ext cx="1930890" cy="92488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endParaRPr>
            </a:p>
          </p:txBody>
        </p:sp>
      </p:grpSp>
      <p:grpSp>
        <p:nvGrpSpPr>
          <p:cNvPr id="13" name="Group 68"/>
          <p:cNvGrpSpPr/>
          <p:nvPr/>
        </p:nvGrpSpPr>
        <p:grpSpPr>
          <a:xfrm>
            <a:off x="5929322" y="6143644"/>
            <a:ext cx="2214579" cy="428628"/>
            <a:chOff x="266296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0" name="Rounded Rectangle 69"/>
            <p:cNvSpPr/>
            <p:nvPr/>
          </p:nvSpPr>
          <p:spPr>
            <a:xfrm>
              <a:off x="266296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2067409"/>
                <a:satOff val="3353"/>
                <a:lumOff val="25"/>
                <a:alphaOff val="0"/>
              </a:schemeClr>
            </a:fillRef>
            <a:effectRef idx="2">
              <a:schemeClr val="accent3">
                <a:hueOff val="-2067409"/>
                <a:satOff val="3353"/>
                <a:lumOff val="2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mtClean="0">
                  <a:latin typeface="+mj-lt"/>
                </a:rPr>
                <a:t>TOPIK  SOAL</a:t>
              </a:r>
              <a:endParaRPr lang="en-US" dirty="0">
                <a:latin typeface="+mj-lt"/>
              </a:endParaRPr>
            </a:p>
          </p:txBody>
        </p:sp>
        <p:sp>
          <p:nvSpPr>
            <p:cNvPr id="71" name="Rounded Rectangle 4"/>
            <p:cNvSpPr/>
            <p:nvPr/>
          </p:nvSpPr>
          <p:spPr>
            <a:xfrm>
              <a:off x="366380" y="2662971"/>
              <a:ext cx="1973515" cy="9248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000" dirty="0">
                <a:latin typeface="+mj-lt"/>
              </a:endParaRPr>
            </a:p>
          </p:txBody>
        </p:sp>
      </p:grpSp>
      <p:sp>
        <p:nvSpPr>
          <p:cNvPr id="74" name="Up Arrow 73"/>
          <p:cNvSpPr/>
          <p:nvPr/>
        </p:nvSpPr>
        <p:spPr>
          <a:xfrm>
            <a:off x="2500298" y="5303234"/>
            <a:ext cx="428628" cy="500042"/>
          </a:xfrm>
          <a:prstGeom prst="upArrow">
            <a:avLst/>
          </a:prstGeom>
          <a:solidFill>
            <a:schemeClr val="accent6">
              <a:lumMod val="75000"/>
            </a:schemeClr>
          </a:solidFill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Up Arrow 74"/>
          <p:cNvSpPr/>
          <p:nvPr/>
        </p:nvSpPr>
        <p:spPr>
          <a:xfrm>
            <a:off x="5357818" y="5929330"/>
            <a:ext cx="428628" cy="500042"/>
          </a:xfrm>
          <a:prstGeom prst="upArrow">
            <a:avLst/>
          </a:prstGeom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rot="16200000" flipV="1">
            <a:off x="4857751" y="4429133"/>
            <a:ext cx="78582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00063" y="857250"/>
            <a:ext cx="8229600" cy="5715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PENILAIAN BERBASIS KOMPETENSI</a:t>
            </a:r>
            <a:endParaRPr lang="en-US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286125" y="2143125"/>
            <a:ext cx="2571750" cy="1143000"/>
          </a:xfrm>
          <a:prstGeom prst="downArrow">
            <a:avLst>
              <a:gd name="adj1" fmla="val 85270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2"/>
                </a:solidFill>
                <a:latin typeface="+mj-lt"/>
              </a:rPr>
              <a:t>Contoh</a:t>
            </a:r>
            <a:r>
              <a:rPr lang="en-US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/>
                </a:solidFill>
                <a:latin typeface="+mj-lt"/>
              </a:rPr>
              <a:t>FORM</a:t>
            </a:r>
          </a:p>
        </p:txBody>
      </p:sp>
      <p:sp>
        <p:nvSpPr>
          <p:cNvPr id="6" name="Flowchart: Document 5">
            <a:hlinkClick r:id="rId2" action="ppaction://hlinkfile"/>
          </p:cNvPr>
          <p:cNvSpPr/>
          <p:nvPr/>
        </p:nvSpPr>
        <p:spPr>
          <a:xfrm>
            <a:off x="1500166" y="3357562"/>
            <a:ext cx="2500330" cy="1357322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RKPS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SHB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TOPIK</a:t>
            </a:r>
          </a:p>
        </p:txBody>
      </p:sp>
      <p:sp>
        <p:nvSpPr>
          <p:cNvPr id="7" name="Flowchart: Document 6">
            <a:hlinkClick r:id="rId3" action="ppaction://hlinkfile"/>
          </p:cNvPr>
          <p:cNvSpPr/>
          <p:nvPr/>
        </p:nvSpPr>
        <p:spPr>
          <a:xfrm>
            <a:off x="5143504" y="3357562"/>
            <a:ext cx="2500330" cy="1357322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RKPS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FORM 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+mj-lt"/>
              </a:rPr>
              <a:t>NILAI </a:t>
            </a:r>
            <a:r>
              <a:rPr lang="en-US" sz="160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– BASIS SHB </a:t>
            </a:r>
            <a:endParaRPr lang="en-US" sz="16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FORM 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+mj-lt"/>
              </a:rPr>
              <a:t>NILAI </a:t>
            </a:r>
            <a:r>
              <a:rPr lang="en-US" sz="160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– BASIS KOM</a:t>
            </a:r>
            <a:endParaRPr lang="en-US" sz="16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Arrow 3"/>
          <p:cNvSpPr/>
          <p:nvPr/>
        </p:nvSpPr>
        <p:spPr>
          <a:xfrm>
            <a:off x="3071802" y="2643182"/>
            <a:ext cx="3071834" cy="1643074"/>
          </a:xfrm>
          <a:prstGeom prst="downArrow">
            <a:avLst>
              <a:gd name="adj1" fmla="val 85270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88900"/>
            <a:bevelB w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tx2"/>
                </a:solidFill>
                <a:latin typeface="+mj-lt"/>
              </a:rPr>
              <a:t>RESUME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86288" y="2463800"/>
            <a:ext cx="4230687" cy="3679825"/>
          </a:xfrm>
          <a:prstGeom prst="rect">
            <a:avLst/>
          </a:prstGeom>
          <a:solidFill>
            <a:srgbClr val="A8EA3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47107" name="Title 1"/>
          <p:cNvSpPr>
            <a:spLocks noGrp="1"/>
          </p:cNvSpPr>
          <p:nvPr>
            <p:ph type="title"/>
          </p:nvPr>
        </p:nvSpPr>
        <p:spPr>
          <a:xfrm>
            <a:off x="457200" y="1549400"/>
            <a:ext cx="8229600" cy="10668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0" y="2463800"/>
            <a:ext cx="3886200" cy="3676650"/>
          </a:xfrm>
          <a:prstGeom prst="rect">
            <a:avLst/>
          </a:prstGeom>
          <a:solidFill>
            <a:srgbClr val="FFFF5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8600" y="1320800"/>
            <a:ext cx="8610600" cy="9906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4457700" y="36528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Georgia" pitchFamily="18" charset="0"/>
              </a:rPr>
              <a:t> </a:t>
            </a:r>
          </a:p>
        </p:txBody>
      </p: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4457700" y="36528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Georgia" pitchFamily="18" charset="0"/>
              </a:rPr>
              <a:t> 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1975" y="1411288"/>
            <a:ext cx="28844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CC3300"/>
                </a:solidFill>
                <a:latin typeface="+mj-lt"/>
              </a:rPr>
              <a:t>YANG SELALU BERUBAH</a:t>
            </a:r>
            <a:r>
              <a:rPr lang="en-US" sz="2400" b="1" dirty="0">
                <a:solidFill>
                  <a:srgbClr val="006699"/>
                </a:solidFill>
                <a:latin typeface="+mj-lt"/>
              </a:rPr>
              <a:t>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23850" y="2540000"/>
            <a:ext cx="37973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Jumlah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Mata </a:t>
            </a: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Kuliah</a:t>
            </a:r>
            <a:endParaRPr lang="en-US" sz="20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Besarnya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SKS</a:t>
            </a: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Isi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Materi</a:t>
            </a:r>
            <a:r>
              <a:rPr lang="en-US" sz="2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/Silabus</a:t>
            </a:r>
            <a:endParaRPr lang="en-US" sz="20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Susunan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Matakuliah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Nama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Dan </a:t>
            </a: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Kode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Mk.</a:t>
            </a: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Rumusan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Tujuan</a:t>
            </a:r>
            <a:r>
              <a:rPr lang="en-US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Pendidikan</a:t>
            </a:r>
            <a:endParaRPr lang="en-US" sz="20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Sarana</a:t>
            </a:r>
            <a:r>
              <a:rPr lang="en-US" sz="2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Pembelajaran</a:t>
            </a:r>
          </a:p>
          <a:p>
            <a:pPr marL="171450" indent="-17145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Kompetensi Lulusan</a:t>
            </a:r>
            <a:endParaRPr lang="en-US" sz="20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772025" y="2484438"/>
            <a:ext cx="3976688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4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BENTUK PEMBELAJARAN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5800B0"/>
                </a:solidFill>
                <a:latin typeface="Comic Sans MS" pitchFamily="66" charset="0"/>
              </a:rPr>
              <a:t>    </a:t>
            </a:r>
            <a:r>
              <a:rPr lang="en-US" b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(Bentuk Dan Macam Tugas)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6400C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</a:t>
            </a:r>
            <a:r>
              <a:rPr lang="en-US" b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(Cara Menilai/Assessment)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	 (Suasana Belajar)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783138" y="1411288"/>
            <a:ext cx="3305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+mj-lt"/>
              </a:rPr>
              <a:t>YANG SULIT BERUBAH 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331913" y="595313"/>
            <a:ext cx="6911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j-lt"/>
              </a:rPr>
              <a:t>KURIKULUM BARU ?</a:t>
            </a:r>
            <a:r>
              <a:rPr lang="en-US" sz="3200" b="1" dirty="0">
                <a:solidFill>
                  <a:srgbClr val="996633"/>
                </a:solidFill>
                <a:latin typeface="+mj-lt"/>
              </a:rPr>
              <a:t> 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009650" y="625792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DOKUMEN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789488" y="6211888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PENYELENGGARAAN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787900" y="3906838"/>
            <a:ext cx="397351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2100" indent="-292100" fontAlgn="auto">
              <a:lnSpc>
                <a:spcPct val="130000"/>
              </a:lnSpc>
              <a:spcBef>
                <a:spcPct val="1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2000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PARADIGMA PENDIDIKAN</a:t>
            </a:r>
          </a:p>
          <a:p>
            <a:pPr marL="292100" indent="-292100" fontAlgn="auto">
              <a:lnSpc>
                <a:spcPct val="120000"/>
              </a:lnSpc>
              <a:spcBef>
                <a:spcPct val="1000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5800B0"/>
                </a:solidFill>
                <a:latin typeface="+mn-lt"/>
              </a:rPr>
              <a:t>	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</a:t>
            </a:r>
            <a:r>
              <a:rPr lang="en-US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Mengajar</a:t>
            </a:r>
            <a:r>
              <a:rPr lang="en-US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/ </a:t>
            </a:r>
            <a:r>
              <a:rPr lang="en-US" b="1" dirty="0" err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Mendidik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)</a:t>
            </a:r>
          </a:p>
          <a:p>
            <a:pPr marL="292100" indent="-292100" fontAlgn="auto">
              <a:lnSpc>
                <a:spcPct val="120000"/>
              </a:lnSpc>
              <a:spcBef>
                <a:spcPct val="1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	(</a:t>
            </a:r>
            <a:r>
              <a:rPr lang="en-US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Teaching 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/ Learning) </a:t>
            </a:r>
          </a:p>
          <a:p>
            <a:pPr marL="292100" indent="-292100" fontAlgn="auto">
              <a:lnSpc>
                <a:spcPct val="120000"/>
              </a:lnSpc>
              <a:spcBef>
                <a:spcPct val="1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(</a:t>
            </a:r>
            <a:r>
              <a:rPr lang="en-US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Akademik</a:t>
            </a:r>
            <a:r>
              <a:rPr lang="en-US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/ </a:t>
            </a:r>
            <a:r>
              <a:rPr lang="en-US" b="1" dirty="0" err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Profesional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)</a:t>
            </a:r>
          </a:p>
          <a:p>
            <a:pPr marL="292100" indent="-292100" fontAlgn="auto">
              <a:lnSpc>
                <a:spcPct val="120000"/>
              </a:lnSpc>
              <a:spcBef>
                <a:spcPct val="1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	(</a:t>
            </a:r>
            <a:r>
              <a:rPr lang="en-US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Kemapanan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/ </a:t>
            </a:r>
            <a:r>
              <a:rPr lang="en-US" b="1" dirty="0" err="1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Perubahan</a:t>
            </a:r>
            <a:r>
              <a:rPr lang="en-US" b="1" dirty="0">
                <a:solidFill>
                  <a:srgbClr val="5800B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)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616450" y="2443163"/>
            <a:ext cx="4176713" cy="367347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atin typeface="Palatino Linotype" pitchFamily="18" charset="0"/>
              </a:rPr>
              <a:t>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j-lt"/>
              </a:rPr>
              <a:t>DIBUTUHKAN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PERUBAHAN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MINDSET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pic>
        <p:nvPicPr>
          <p:cNvPr id="18" name="Picture 16" descr="g01202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500313"/>
            <a:ext cx="15049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5214938" y="2571750"/>
            <a:ext cx="1143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DOSEN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400"/>
                            </p:stCondLst>
                            <p:childTnLst>
                              <p:par>
                                <p:cTn id="6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850"/>
                            </p:stCondLst>
                            <p:childTnLst>
                              <p:par>
                                <p:cTn id="6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35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6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/>
      <p:bldP spid="11" grpId="0"/>
      <p:bldP spid="12" grpId="0"/>
      <p:bldP spid="14" grpId="0"/>
      <p:bldP spid="16" grpId="0"/>
      <p:bldP spid="17" grpId="0" animBg="1"/>
      <p:bldP spid="1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428625" y="642938"/>
            <a:ext cx="8229600" cy="5943600"/>
          </a:xfrm>
          <a:custGeom>
            <a:avLst/>
            <a:gdLst/>
            <a:ahLst/>
            <a:cxnLst>
              <a:cxn ang="0">
                <a:pos x="565" y="2299"/>
              </a:cxn>
              <a:cxn ang="0">
                <a:pos x="469" y="2467"/>
              </a:cxn>
              <a:cxn ang="0">
                <a:pos x="277" y="2827"/>
              </a:cxn>
              <a:cxn ang="0">
                <a:pos x="397" y="2827"/>
              </a:cxn>
              <a:cxn ang="0">
                <a:pos x="541" y="2731"/>
              </a:cxn>
              <a:cxn ang="0">
                <a:pos x="757" y="2599"/>
              </a:cxn>
              <a:cxn ang="0">
                <a:pos x="1093" y="2407"/>
              </a:cxn>
              <a:cxn ang="0">
                <a:pos x="1285" y="2695"/>
              </a:cxn>
              <a:cxn ang="0">
                <a:pos x="1513" y="2731"/>
              </a:cxn>
              <a:cxn ang="0">
                <a:pos x="1969" y="2743"/>
              </a:cxn>
              <a:cxn ang="0">
                <a:pos x="2893" y="2971"/>
              </a:cxn>
              <a:cxn ang="0">
                <a:pos x="3565" y="3067"/>
              </a:cxn>
              <a:cxn ang="0">
                <a:pos x="4081" y="2995"/>
              </a:cxn>
              <a:cxn ang="0">
                <a:pos x="3817" y="2779"/>
              </a:cxn>
              <a:cxn ang="0">
                <a:pos x="4237" y="2347"/>
              </a:cxn>
              <a:cxn ang="0">
                <a:pos x="4201" y="1987"/>
              </a:cxn>
              <a:cxn ang="0">
                <a:pos x="4117" y="1747"/>
              </a:cxn>
              <a:cxn ang="0">
                <a:pos x="4249" y="1447"/>
              </a:cxn>
              <a:cxn ang="0">
                <a:pos x="4225" y="1219"/>
              </a:cxn>
              <a:cxn ang="0">
                <a:pos x="4249" y="955"/>
              </a:cxn>
              <a:cxn ang="0">
                <a:pos x="4309" y="451"/>
              </a:cxn>
              <a:cxn ang="0">
                <a:pos x="4357" y="247"/>
              </a:cxn>
              <a:cxn ang="0">
                <a:pos x="3913" y="355"/>
              </a:cxn>
              <a:cxn ang="0">
                <a:pos x="3685" y="523"/>
              </a:cxn>
              <a:cxn ang="0">
                <a:pos x="3721" y="403"/>
              </a:cxn>
              <a:cxn ang="0">
                <a:pos x="3457" y="415"/>
              </a:cxn>
              <a:cxn ang="0">
                <a:pos x="3421" y="295"/>
              </a:cxn>
              <a:cxn ang="0">
                <a:pos x="3313" y="223"/>
              </a:cxn>
              <a:cxn ang="0">
                <a:pos x="3169" y="19"/>
              </a:cxn>
              <a:cxn ang="0">
                <a:pos x="2893" y="199"/>
              </a:cxn>
              <a:cxn ang="0">
                <a:pos x="2689" y="379"/>
              </a:cxn>
              <a:cxn ang="0">
                <a:pos x="2593" y="271"/>
              </a:cxn>
              <a:cxn ang="0">
                <a:pos x="2365" y="259"/>
              </a:cxn>
              <a:cxn ang="0">
                <a:pos x="2137" y="343"/>
              </a:cxn>
              <a:cxn ang="0">
                <a:pos x="2101" y="259"/>
              </a:cxn>
              <a:cxn ang="0">
                <a:pos x="1885" y="367"/>
              </a:cxn>
              <a:cxn ang="0">
                <a:pos x="1801" y="283"/>
              </a:cxn>
              <a:cxn ang="0">
                <a:pos x="1597" y="307"/>
              </a:cxn>
              <a:cxn ang="0">
                <a:pos x="1369" y="451"/>
              </a:cxn>
              <a:cxn ang="0">
                <a:pos x="1417" y="379"/>
              </a:cxn>
              <a:cxn ang="0">
                <a:pos x="1153" y="463"/>
              </a:cxn>
              <a:cxn ang="0">
                <a:pos x="685" y="223"/>
              </a:cxn>
              <a:cxn ang="0">
                <a:pos x="325" y="175"/>
              </a:cxn>
              <a:cxn ang="0">
                <a:pos x="517" y="403"/>
              </a:cxn>
              <a:cxn ang="0">
                <a:pos x="733" y="667"/>
              </a:cxn>
              <a:cxn ang="0">
                <a:pos x="181" y="919"/>
              </a:cxn>
              <a:cxn ang="0">
                <a:pos x="529" y="799"/>
              </a:cxn>
              <a:cxn ang="0">
                <a:pos x="313" y="1123"/>
              </a:cxn>
              <a:cxn ang="0">
                <a:pos x="193" y="1483"/>
              </a:cxn>
              <a:cxn ang="0">
                <a:pos x="145" y="1687"/>
              </a:cxn>
              <a:cxn ang="0">
                <a:pos x="205" y="1879"/>
              </a:cxn>
              <a:cxn ang="0">
                <a:pos x="61" y="2059"/>
              </a:cxn>
              <a:cxn ang="0">
                <a:pos x="409" y="2251"/>
              </a:cxn>
              <a:cxn ang="0">
                <a:pos x="601" y="2311"/>
              </a:cxn>
              <a:cxn ang="0">
                <a:pos x="625" y="2191"/>
              </a:cxn>
            </a:cxnLst>
            <a:rect l="0" t="0" r="r" b="b"/>
            <a:pathLst>
              <a:path w="4623" h="3091">
                <a:moveTo>
                  <a:pt x="625" y="2191"/>
                </a:moveTo>
                <a:cubicBezTo>
                  <a:pt x="609" y="2215"/>
                  <a:pt x="586" y="2236"/>
                  <a:pt x="577" y="2263"/>
                </a:cubicBezTo>
                <a:cubicBezTo>
                  <a:pt x="573" y="2275"/>
                  <a:pt x="571" y="2288"/>
                  <a:pt x="565" y="2299"/>
                </a:cubicBezTo>
                <a:cubicBezTo>
                  <a:pt x="552" y="2324"/>
                  <a:pt x="519" y="2361"/>
                  <a:pt x="505" y="2383"/>
                </a:cubicBezTo>
                <a:cubicBezTo>
                  <a:pt x="496" y="2398"/>
                  <a:pt x="488" y="2415"/>
                  <a:pt x="481" y="2431"/>
                </a:cubicBezTo>
                <a:cubicBezTo>
                  <a:pt x="476" y="2443"/>
                  <a:pt x="475" y="2456"/>
                  <a:pt x="469" y="2467"/>
                </a:cubicBezTo>
                <a:cubicBezTo>
                  <a:pt x="448" y="2505"/>
                  <a:pt x="421" y="2539"/>
                  <a:pt x="397" y="2575"/>
                </a:cubicBezTo>
                <a:cubicBezTo>
                  <a:pt x="389" y="2587"/>
                  <a:pt x="373" y="2611"/>
                  <a:pt x="373" y="2611"/>
                </a:cubicBezTo>
                <a:cubicBezTo>
                  <a:pt x="357" y="2691"/>
                  <a:pt x="349" y="2779"/>
                  <a:pt x="277" y="2827"/>
                </a:cubicBezTo>
                <a:cubicBezTo>
                  <a:pt x="273" y="2839"/>
                  <a:pt x="254" y="2856"/>
                  <a:pt x="265" y="2863"/>
                </a:cubicBezTo>
                <a:cubicBezTo>
                  <a:pt x="279" y="2872"/>
                  <a:pt x="297" y="2856"/>
                  <a:pt x="313" y="2851"/>
                </a:cubicBezTo>
                <a:cubicBezTo>
                  <a:pt x="434" y="2817"/>
                  <a:pt x="247" y="2865"/>
                  <a:pt x="397" y="2827"/>
                </a:cubicBezTo>
                <a:cubicBezTo>
                  <a:pt x="413" y="2815"/>
                  <a:pt x="428" y="2801"/>
                  <a:pt x="445" y="2791"/>
                </a:cubicBezTo>
                <a:cubicBezTo>
                  <a:pt x="456" y="2785"/>
                  <a:pt x="471" y="2787"/>
                  <a:pt x="481" y="2779"/>
                </a:cubicBezTo>
                <a:cubicBezTo>
                  <a:pt x="559" y="2717"/>
                  <a:pt x="451" y="2761"/>
                  <a:pt x="541" y="2731"/>
                </a:cubicBezTo>
                <a:cubicBezTo>
                  <a:pt x="571" y="2708"/>
                  <a:pt x="608" y="2695"/>
                  <a:pt x="637" y="2671"/>
                </a:cubicBezTo>
                <a:cubicBezTo>
                  <a:pt x="648" y="2662"/>
                  <a:pt x="649" y="2642"/>
                  <a:pt x="661" y="2635"/>
                </a:cubicBezTo>
                <a:cubicBezTo>
                  <a:pt x="690" y="2617"/>
                  <a:pt x="726" y="2613"/>
                  <a:pt x="757" y="2599"/>
                </a:cubicBezTo>
                <a:cubicBezTo>
                  <a:pt x="803" y="2578"/>
                  <a:pt x="847" y="2555"/>
                  <a:pt x="889" y="2527"/>
                </a:cubicBezTo>
                <a:cubicBezTo>
                  <a:pt x="903" y="2518"/>
                  <a:pt x="912" y="2502"/>
                  <a:pt x="925" y="2491"/>
                </a:cubicBezTo>
                <a:cubicBezTo>
                  <a:pt x="972" y="2451"/>
                  <a:pt x="1034" y="2422"/>
                  <a:pt x="1093" y="2407"/>
                </a:cubicBezTo>
                <a:cubicBezTo>
                  <a:pt x="1105" y="2399"/>
                  <a:pt x="1118" y="2374"/>
                  <a:pt x="1129" y="2383"/>
                </a:cubicBezTo>
                <a:cubicBezTo>
                  <a:pt x="1199" y="2443"/>
                  <a:pt x="1160" y="2462"/>
                  <a:pt x="1189" y="2515"/>
                </a:cubicBezTo>
                <a:cubicBezTo>
                  <a:pt x="1225" y="2582"/>
                  <a:pt x="1252" y="2630"/>
                  <a:pt x="1285" y="2695"/>
                </a:cubicBezTo>
                <a:cubicBezTo>
                  <a:pt x="1309" y="2687"/>
                  <a:pt x="1334" y="2681"/>
                  <a:pt x="1357" y="2671"/>
                </a:cubicBezTo>
                <a:cubicBezTo>
                  <a:pt x="1370" y="2665"/>
                  <a:pt x="1379" y="2645"/>
                  <a:pt x="1393" y="2647"/>
                </a:cubicBezTo>
                <a:cubicBezTo>
                  <a:pt x="1458" y="2654"/>
                  <a:pt x="1469" y="2697"/>
                  <a:pt x="1513" y="2731"/>
                </a:cubicBezTo>
                <a:cubicBezTo>
                  <a:pt x="1540" y="2752"/>
                  <a:pt x="1589" y="2775"/>
                  <a:pt x="1621" y="2791"/>
                </a:cubicBezTo>
                <a:cubicBezTo>
                  <a:pt x="1685" y="2743"/>
                  <a:pt x="1740" y="2686"/>
                  <a:pt x="1801" y="2635"/>
                </a:cubicBezTo>
                <a:cubicBezTo>
                  <a:pt x="1855" y="2689"/>
                  <a:pt x="1897" y="2712"/>
                  <a:pt x="1969" y="2743"/>
                </a:cubicBezTo>
                <a:cubicBezTo>
                  <a:pt x="2206" y="2684"/>
                  <a:pt x="1960" y="2763"/>
                  <a:pt x="2113" y="2671"/>
                </a:cubicBezTo>
                <a:cubicBezTo>
                  <a:pt x="2167" y="2638"/>
                  <a:pt x="2264" y="2640"/>
                  <a:pt x="2317" y="2635"/>
                </a:cubicBezTo>
                <a:cubicBezTo>
                  <a:pt x="2522" y="2712"/>
                  <a:pt x="2712" y="2850"/>
                  <a:pt x="2893" y="2971"/>
                </a:cubicBezTo>
                <a:cubicBezTo>
                  <a:pt x="2925" y="2992"/>
                  <a:pt x="2965" y="2996"/>
                  <a:pt x="3001" y="3007"/>
                </a:cubicBezTo>
                <a:cubicBezTo>
                  <a:pt x="3266" y="3088"/>
                  <a:pt x="3181" y="3072"/>
                  <a:pt x="3385" y="3091"/>
                </a:cubicBezTo>
                <a:cubicBezTo>
                  <a:pt x="3445" y="3083"/>
                  <a:pt x="3505" y="3071"/>
                  <a:pt x="3565" y="3067"/>
                </a:cubicBezTo>
                <a:cubicBezTo>
                  <a:pt x="3769" y="3055"/>
                  <a:pt x="3974" y="3064"/>
                  <a:pt x="4177" y="3043"/>
                </a:cubicBezTo>
                <a:cubicBezTo>
                  <a:pt x="4191" y="3042"/>
                  <a:pt x="4166" y="3013"/>
                  <a:pt x="4153" y="3007"/>
                </a:cubicBezTo>
                <a:cubicBezTo>
                  <a:pt x="4131" y="2996"/>
                  <a:pt x="4105" y="2999"/>
                  <a:pt x="4081" y="2995"/>
                </a:cubicBezTo>
                <a:cubicBezTo>
                  <a:pt x="4061" y="2991"/>
                  <a:pt x="4041" y="2987"/>
                  <a:pt x="4021" y="2983"/>
                </a:cubicBezTo>
                <a:cubicBezTo>
                  <a:pt x="3982" y="2944"/>
                  <a:pt x="3955" y="2900"/>
                  <a:pt x="3913" y="2863"/>
                </a:cubicBezTo>
                <a:cubicBezTo>
                  <a:pt x="3781" y="2746"/>
                  <a:pt x="3910" y="2872"/>
                  <a:pt x="3817" y="2779"/>
                </a:cubicBezTo>
                <a:cubicBezTo>
                  <a:pt x="3797" y="2677"/>
                  <a:pt x="3789" y="2564"/>
                  <a:pt x="3757" y="2467"/>
                </a:cubicBezTo>
                <a:cubicBezTo>
                  <a:pt x="3847" y="2332"/>
                  <a:pt x="3737" y="2477"/>
                  <a:pt x="4117" y="2407"/>
                </a:cubicBezTo>
                <a:cubicBezTo>
                  <a:pt x="4161" y="2399"/>
                  <a:pt x="4196" y="2366"/>
                  <a:pt x="4237" y="2347"/>
                </a:cubicBezTo>
                <a:cubicBezTo>
                  <a:pt x="4300" y="2318"/>
                  <a:pt x="4363" y="2285"/>
                  <a:pt x="4429" y="2263"/>
                </a:cubicBezTo>
                <a:cubicBezTo>
                  <a:pt x="4375" y="2218"/>
                  <a:pt x="4346" y="2202"/>
                  <a:pt x="4309" y="2143"/>
                </a:cubicBezTo>
                <a:cubicBezTo>
                  <a:pt x="4271" y="2083"/>
                  <a:pt x="4271" y="2037"/>
                  <a:pt x="4201" y="1987"/>
                </a:cubicBezTo>
                <a:cubicBezTo>
                  <a:pt x="4122" y="1931"/>
                  <a:pt x="4029" y="1897"/>
                  <a:pt x="3949" y="1843"/>
                </a:cubicBezTo>
                <a:cubicBezTo>
                  <a:pt x="3973" y="1839"/>
                  <a:pt x="3998" y="1839"/>
                  <a:pt x="4021" y="1831"/>
                </a:cubicBezTo>
                <a:cubicBezTo>
                  <a:pt x="4053" y="1820"/>
                  <a:pt x="4101" y="1760"/>
                  <a:pt x="4117" y="1747"/>
                </a:cubicBezTo>
                <a:cubicBezTo>
                  <a:pt x="4168" y="1705"/>
                  <a:pt x="4228" y="1661"/>
                  <a:pt x="4285" y="1627"/>
                </a:cubicBezTo>
                <a:cubicBezTo>
                  <a:pt x="4323" y="1569"/>
                  <a:pt x="4380" y="1532"/>
                  <a:pt x="4429" y="1483"/>
                </a:cubicBezTo>
                <a:cubicBezTo>
                  <a:pt x="4369" y="1471"/>
                  <a:pt x="4309" y="1462"/>
                  <a:pt x="4249" y="1447"/>
                </a:cubicBezTo>
                <a:cubicBezTo>
                  <a:pt x="4262" y="1397"/>
                  <a:pt x="4312" y="1315"/>
                  <a:pt x="4273" y="1267"/>
                </a:cubicBezTo>
                <a:cubicBezTo>
                  <a:pt x="4265" y="1257"/>
                  <a:pt x="4249" y="1259"/>
                  <a:pt x="4237" y="1255"/>
                </a:cubicBezTo>
                <a:cubicBezTo>
                  <a:pt x="4233" y="1243"/>
                  <a:pt x="4235" y="1227"/>
                  <a:pt x="4225" y="1219"/>
                </a:cubicBezTo>
                <a:cubicBezTo>
                  <a:pt x="4197" y="1197"/>
                  <a:pt x="4147" y="1228"/>
                  <a:pt x="4189" y="1171"/>
                </a:cubicBezTo>
                <a:cubicBezTo>
                  <a:pt x="4238" y="1105"/>
                  <a:pt x="4345" y="979"/>
                  <a:pt x="4345" y="979"/>
                </a:cubicBezTo>
                <a:cubicBezTo>
                  <a:pt x="4313" y="971"/>
                  <a:pt x="4277" y="973"/>
                  <a:pt x="4249" y="955"/>
                </a:cubicBezTo>
                <a:cubicBezTo>
                  <a:pt x="4142" y="887"/>
                  <a:pt x="4321" y="835"/>
                  <a:pt x="4105" y="955"/>
                </a:cubicBezTo>
                <a:cubicBezTo>
                  <a:pt x="3982" y="906"/>
                  <a:pt x="4036" y="825"/>
                  <a:pt x="4093" y="739"/>
                </a:cubicBezTo>
                <a:cubicBezTo>
                  <a:pt x="4144" y="663"/>
                  <a:pt x="4255" y="508"/>
                  <a:pt x="4309" y="451"/>
                </a:cubicBezTo>
                <a:cubicBezTo>
                  <a:pt x="4396" y="358"/>
                  <a:pt x="4495" y="277"/>
                  <a:pt x="4585" y="187"/>
                </a:cubicBezTo>
                <a:cubicBezTo>
                  <a:pt x="4595" y="177"/>
                  <a:pt x="4623" y="151"/>
                  <a:pt x="4609" y="151"/>
                </a:cubicBezTo>
                <a:cubicBezTo>
                  <a:pt x="4577" y="151"/>
                  <a:pt x="4364" y="244"/>
                  <a:pt x="4357" y="247"/>
                </a:cubicBezTo>
                <a:cubicBezTo>
                  <a:pt x="4286" y="273"/>
                  <a:pt x="4212" y="293"/>
                  <a:pt x="4141" y="319"/>
                </a:cubicBezTo>
                <a:cubicBezTo>
                  <a:pt x="3991" y="374"/>
                  <a:pt x="3996" y="373"/>
                  <a:pt x="3889" y="427"/>
                </a:cubicBezTo>
                <a:cubicBezTo>
                  <a:pt x="3897" y="403"/>
                  <a:pt x="3932" y="339"/>
                  <a:pt x="3913" y="355"/>
                </a:cubicBezTo>
                <a:cubicBezTo>
                  <a:pt x="3848" y="409"/>
                  <a:pt x="3802" y="484"/>
                  <a:pt x="3745" y="547"/>
                </a:cubicBezTo>
                <a:cubicBezTo>
                  <a:pt x="3718" y="576"/>
                  <a:pt x="3661" y="631"/>
                  <a:pt x="3661" y="631"/>
                </a:cubicBezTo>
                <a:cubicBezTo>
                  <a:pt x="3669" y="595"/>
                  <a:pt x="3669" y="556"/>
                  <a:pt x="3685" y="523"/>
                </a:cubicBezTo>
                <a:cubicBezTo>
                  <a:pt x="3729" y="435"/>
                  <a:pt x="3911" y="201"/>
                  <a:pt x="3841" y="271"/>
                </a:cubicBezTo>
                <a:cubicBezTo>
                  <a:pt x="3813" y="299"/>
                  <a:pt x="3781" y="323"/>
                  <a:pt x="3757" y="355"/>
                </a:cubicBezTo>
                <a:cubicBezTo>
                  <a:pt x="3745" y="371"/>
                  <a:pt x="3733" y="387"/>
                  <a:pt x="3721" y="403"/>
                </a:cubicBezTo>
                <a:cubicBezTo>
                  <a:pt x="3717" y="379"/>
                  <a:pt x="3709" y="355"/>
                  <a:pt x="3709" y="331"/>
                </a:cubicBezTo>
                <a:cubicBezTo>
                  <a:pt x="3709" y="318"/>
                  <a:pt x="3733" y="291"/>
                  <a:pt x="3721" y="295"/>
                </a:cubicBezTo>
                <a:cubicBezTo>
                  <a:pt x="3629" y="326"/>
                  <a:pt x="3457" y="415"/>
                  <a:pt x="3457" y="415"/>
                </a:cubicBezTo>
                <a:cubicBezTo>
                  <a:pt x="3461" y="375"/>
                  <a:pt x="3469" y="335"/>
                  <a:pt x="3469" y="295"/>
                </a:cubicBezTo>
                <a:cubicBezTo>
                  <a:pt x="3469" y="282"/>
                  <a:pt x="3470" y="259"/>
                  <a:pt x="3457" y="259"/>
                </a:cubicBezTo>
                <a:cubicBezTo>
                  <a:pt x="3440" y="259"/>
                  <a:pt x="3434" y="284"/>
                  <a:pt x="3421" y="295"/>
                </a:cubicBezTo>
                <a:cubicBezTo>
                  <a:pt x="3357" y="351"/>
                  <a:pt x="3357" y="345"/>
                  <a:pt x="3277" y="391"/>
                </a:cubicBezTo>
                <a:cubicBezTo>
                  <a:pt x="3281" y="359"/>
                  <a:pt x="3282" y="327"/>
                  <a:pt x="3289" y="295"/>
                </a:cubicBezTo>
                <a:cubicBezTo>
                  <a:pt x="3294" y="270"/>
                  <a:pt x="3318" y="248"/>
                  <a:pt x="3313" y="223"/>
                </a:cubicBezTo>
                <a:cubicBezTo>
                  <a:pt x="3311" y="211"/>
                  <a:pt x="3289" y="232"/>
                  <a:pt x="3277" y="235"/>
                </a:cubicBezTo>
                <a:cubicBezTo>
                  <a:pt x="3253" y="240"/>
                  <a:pt x="3229" y="243"/>
                  <a:pt x="3205" y="247"/>
                </a:cubicBezTo>
                <a:cubicBezTo>
                  <a:pt x="3186" y="172"/>
                  <a:pt x="3205" y="87"/>
                  <a:pt x="3169" y="19"/>
                </a:cubicBezTo>
                <a:cubicBezTo>
                  <a:pt x="3159" y="0"/>
                  <a:pt x="3127" y="31"/>
                  <a:pt x="3109" y="43"/>
                </a:cubicBezTo>
                <a:cubicBezTo>
                  <a:pt x="3071" y="68"/>
                  <a:pt x="3038" y="100"/>
                  <a:pt x="3001" y="127"/>
                </a:cubicBezTo>
                <a:cubicBezTo>
                  <a:pt x="2966" y="152"/>
                  <a:pt x="2893" y="199"/>
                  <a:pt x="2893" y="199"/>
                </a:cubicBezTo>
                <a:cubicBezTo>
                  <a:pt x="2901" y="175"/>
                  <a:pt x="2942" y="121"/>
                  <a:pt x="2917" y="127"/>
                </a:cubicBezTo>
                <a:cubicBezTo>
                  <a:pt x="2881" y="136"/>
                  <a:pt x="2870" y="184"/>
                  <a:pt x="2845" y="211"/>
                </a:cubicBezTo>
                <a:cubicBezTo>
                  <a:pt x="2673" y="394"/>
                  <a:pt x="2792" y="250"/>
                  <a:pt x="2689" y="379"/>
                </a:cubicBezTo>
                <a:cubicBezTo>
                  <a:pt x="2685" y="343"/>
                  <a:pt x="2673" y="307"/>
                  <a:pt x="2677" y="271"/>
                </a:cubicBezTo>
                <a:cubicBezTo>
                  <a:pt x="2681" y="237"/>
                  <a:pt x="2747" y="175"/>
                  <a:pt x="2713" y="175"/>
                </a:cubicBezTo>
                <a:cubicBezTo>
                  <a:pt x="2662" y="175"/>
                  <a:pt x="2593" y="271"/>
                  <a:pt x="2593" y="271"/>
                </a:cubicBezTo>
                <a:cubicBezTo>
                  <a:pt x="2589" y="255"/>
                  <a:pt x="2597" y="226"/>
                  <a:pt x="2581" y="223"/>
                </a:cubicBezTo>
                <a:cubicBezTo>
                  <a:pt x="2490" y="205"/>
                  <a:pt x="2433" y="282"/>
                  <a:pt x="2377" y="331"/>
                </a:cubicBezTo>
                <a:cubicBezTo>
                  <a:pt x="2373" y="307"/>
                  <a:pt x="2370" y="283"/>
                  <a:pt x="2365" y="259"/>
                </a:cubicBezTo>
                <a:cubicBezTo>
                  <a:pt x="2362" y="247"/>
                  <a:pt x="2366" y="223"/>
                  <a:pt x="2353" y="223"/>
                </a:cubicBezTo>
                <a:cubicBezTo>
                  <a:pt x="2333" y="223"/>
                  <a:pt x="2322" y="249"/>
                  <a:pt x="2305" y="259"/>
                </a:cubicBezTo>
                <a:cubicBezTo>
                  <a:pt x="2250" y="289"/>
                  <a:pt x="2137" y="343"/>
                  <a:pt x="2137" y="343"/>
                </a:cubicBezTo>
                <a:cubicBezTo>
                  <a:pt x="2141" y="311"/>
                  <a:pt x="2142" y="278"/>
                  <a:pt x="2149" y="247"/>
                </a:cubicBezTo>
                <a:cubicBezTo>
                  <a:pt x="2154" y="226"/>
                  <a:pt x="2194" y="182"/>
                  <a:pt x="2173" y="187"/>
                </a:cubicBezTo>
                <a:cubicBezTo>
                  <a:pt x="2140" y="195"/>
                  <a:pt x="2128" y="238"/>
                  <a:pt x="2101" y="259"/>
                </a:cubicBezTo>
                <a:cubicBezTo>
                  <a:pt x="2075" y="279"/>
                  <a:pt x="2045" y="291"/>
                  <a:pt x="2017" y="307"/>
                </a:cubicBezTo>
                <a:cubicBezTo>
                  <a:pt x="2066" y="185"/>
                  <a:pt x="2038" y="270"/>
                  <a:pt x="2005" y="295"/>
                </a:cubicBezTo>
                <a:cubicBezTo>
                  <a:pt x="1968" y="323"/>
                  <a:pt x="1925" y="343"/>
                  <a:pt x="1885" y="367"/>
                </a:cubicBezTo>
                <a:cubicBezTo>
                  <a:pt x="1873" y="359"/>
                  <a:pt x="1849" y="357"/>
                  <a:pt x="1849" y="343"/>
                </a:cubicBezTo>
                <a:cubicBezTo>
                  <a:pt x="1849" y="323"/>
                  <a:pt x="1897" y="311"/>
                  <a:pt x="1885" y="295"/>
                </a:cubicBezTo>
                <a:cubicBezTo>
                  <a:pt x="1867" y="273"/>
                  <a:pt x="1829" y="287"/>
                  <a:pt x="1801" y="283"/>
                </a:cubicBezTo>
                <a:cubicBezTo>
                  <a:pt x="1785" y="291"/>
                  <a:pt x="1758" y="324"/>
                  <a:pt x="1753" y="307"/>
                </a:cubicBezTo>
                <a:cubicBezTo>
                  <a:pt x="1743" y="272"/>
                  <a:pt x="1814" y="199"/>
                  <a:pt x="1777" y="199"/>
                </a:cubicBezTo>
                <a:cubicBezTo>
                  <a:pt x="1707" y="199"/>
                  <a:pt x="1658" y="273"/>
                  <a:pt x="1597" y="307"/>
                </a:cubicBezTo>
                <a:cubicBezTo>
                  <a:pt x="1570" y="322"/>
                  <a:pt x="1541" y="331"/>
                  <a:pt x="1513" y="343"/>
                </a:cubicBezTo>
                <a:cubicBezTo>
                  <a:pt x="1521" y="331"/>
                  <a:pt x="1549" y="298"/>
                  <a:pt x="1537" y="307"/>
                </a:cubicBezTo>
                <a:cubicBezTo>
                  <a:pt x="1478" y="351"/>
                  <a:pt x="1320" y="506"/>
                  <a:pt x="1369" y="451"/>
                </a:cubicBezTo>
                <a:cubicBezTo>
                  <a:pt x="1401" y="415"/>
                  <a:pt x="1432" y="378"/>
                  <a:pt x="1465" y="343"/>
                </a:cubicBezTo>
                <a:cubicBezTo>
                  <a:pt x="1520" y="284"/>
                  <a:pt x="1549" y="271"/>
                  <a:pt x="1441" y="343"/>
                </a:cubicBezTo>
                <a:cubicBezTo>
                  <a:pt x="1433" y="355"/>
                  <a:pt x="1431" y="379"/>
                  <a:pt x="1417" y="379"/>
                </a:cubicBezTo>
                <a:cubicBezTo>
                  <a:pt x="1404" y="379"/>
                  <a:pt x="1442" y="343"/>
                  <a:pt x="1429" y="343"/>
                </a:cubicBezTo>
                <a:cubicBezTo>
                  <a:pt x="1369" y="343"/>
                  <a:pt x="1315" y="434"/>
                  <a:pt x="1273" y="451"/>
                </a:cubicBezTo>
                <a:cubicBezTo>
                  <a:pt x="1236" y="466"/>
                  <a:pt x="1193" y="459"/>
                  <a:pt x="1153" y="463"/>
                </a:cubicBezTo>
                <a:cubicBezTo>
                  <a:pt x="1037" y="455"/>
                  <a:pt x="920" y="457"/>
                  <a:pt x="805" y="439"/>
                </a:cubicBezTo>
                <a:cubicBezTo>
                  <a:pt x="775" y="434"/>
                  <a:pt x="763" y="389"/>
                  <a:pt x="757" y="367"/>
                </a:cubicBezTo>
                <a:cubicBezTo>
                  <a:pt x="739" y="303"/>
                  <a:pt x="740" y="260"/>
                  <a:pt x="685" y="223"/>
                </a:cubicBezTo>
                <a:cubicBezTo>
                  <a:pt x="657" y="153"/>
                  <a:pt x="632" y="125"/>
                  <a:pt x="565" y="91"/>
                </a:cubicBezTo>
                <a:cubicBezTo>
                  <a:pt x="516" y="98"/>
                  <a:pt x="443" y="101"/>
                  <a:pt x="397" y="127"/>
                </a:cubicBezTo>
                <a:cubicBezTo>
                  <a:pt x="372" y="141"/>
                  <a:pt x="325" y="175"/>
                  <a:pt x="325" y="175"/>
                </a:cubicBezTo>
                <a:cubicBezTo>
                  <a:pt x="316" y="201"/>
                  <a:pt x="283" y="290"/>
                  <a:pt x="313" y="307"/>
                </a:cubicBezTo>
                <a:cubicBezTo>
                  <a:pt x="361" y="335"/>
                  <a:pt x="424" y="334"/>
                  <a:pt x="469" y="367"/>
                </a:cubicBezTo>
                <a:cubicBezTo>
                  <a:pt x="485" y="379"/>
                  <a:pt x="501" y="391"/>
                  <a:pt x="517" y="403"/>
                </a:cubicBezTo>
                <a:cubicBezTo>
                  <a:pt x="535" y="433"/>
                  <a:pt x="580" y="497"/>
                  <a:pt x="577" y="535"/>
                </a:cubicBezTo>
                <a:cubicBezTo>
                  <a:pt x="568" y="669"/>
                  <a:pt x="472" y="652"/>
                  <a:pt x="637" y="631"/>
                </a:cubicBezTo>
                <a:cubicBezTo>
                  <a:pt x="669" y="643"/>
                  <a:pt x="720" y="636"/>
                  <a:pt x="733" y="667"/>
                </a:cubicBezTo>
                <a:cubicBezTo>
                  <a:pt x="743" y="691"/>
                  <a:pt x="695" y="702"/>
                  <a:pt x="673" y="715"/>
                </a:cubicBezTo>
                <a:cubicBezTo>
                  <a:pt x="607" y="752"/>
                  <a:pt x="521" y="796"/>
                  <a:pt x="445" y="811"/>
                </a:cubicBezTo>
                <a:cubicBezTo>
                  <a:pt x="697" y="595"/>
                  <a:pt x="261" y="869"/>
                  <a:pt x="181" y="919"/>
                </a:cubicBezTo>
                <a:cubicBezTo>
                  <a:pt x="55" y="997"/>
                  <a:pt x="601" y="775"/>
                  <a:pt x="601" y="775"/>
                </a:cubicBezTo>
                <a:cubicBezTo>
                  <a:pt x="609" y="755"/>
                  <a:pt x="645" y="708"/>
                  <a:pt x="625" y="715"/>
                </a:cubicBezTo>
                <a:cubicBezTo>
                  <a:pt x="585" y="728"/>
                  <a:pt x="564" y="774"/>
                  <a:pt x="529" y="799"/>
                </a:cubicBezTo>
                <a:cubicBezTo>
                  <a:pt x="423" y="874"/>
                  <a:pt x="205" y="1015"/>
                  <a:pt x="205" y="1015"/>
                </a:cubicBezTo>
                <a:cubicBezTo>
                  <a:pt x="197" y="1035"/>
                  <a:pt x="173" y="1055"/>
                  <a:pt x="181" y="1075"/>
                </a:cubicBezTo>
                <a:cubicBezTo>
                  <a:pt x="195" y="1112"/>
                  <a:pt x="288" y="1119"/>
                  <a:pt x="313" y="1123"/>
                </a:cubicBezTo>
                <a:cubicBezTo>
                  <a:pt x="143" y="1293"/>
                  <a:pt x="216" y="1235"/>
                  <a:pt x="109" y="1315"/>
                </a:cubicBezTo>
                <a:cubicBezTo>
                  <a:pt x="105" y="1343"/>
                  <a:pt x="105" y="1372"/>
                  <a:pt x="97" y="1399"/>
                </a:cubicBezTo>
                <a:cubicBezTo>
                  <a:pt x="62" y="1512"/>
                  <a:pt x="0" y="1465"/>
                  <a:pt x="193" y="1483"/>
                </a:cubicBezTo>
                <a:cubicBezTo>
                  <a:pt x="213" y="1487"/>
                  <a:pt x="244" y="1477"/>
                  <a:pt x="253" y="1495"/>
                </a:cubicBezTo>
                <a:cubicBezTo>
                  <a:pt x="270" y="1530"/>
                  <a:pt x="176" y="1608"/>
                  <a:pt x="169" y="1615"/>
                </a:cubicBezTo>
                <a:cubicBezTo>
                  <a:pt x="161" y="1639"/>
                  <a:pt x="127" y="1669"/>
                  <a:pt x="145" y="1687"/>
                </a:cubicBezTo>
                <a:cubicBezTo>
                  <a:pt x="171" y="1713"/>
                  <a:pt x="267" y="1666"/>
                  <a:pt x="253" y="1699"/>
                </a:cubicBezTo>
                <a:cubicBezTo>
                  <a:pt x="226" y="1765"/>
                  <a:pt x="85" y="1831"/>
                  <a:pt x="85" y="1831"/>
                </a:cubicBezTo>
                <a:cubicBezTo>
                  <a:pt x="9" y="1957"/>
                  <a:pt x="54" y="1845"/>
                  <a:pt x="205" y="1879"/>
                </a:cubicBezTo>
                <a:cubicBezTo>
                  <a:pt x="225" y="1883"/>
                  <a:pt x="172" y="1902"/>
                  <a:pt x="157" y="1915"/>
                </a:cubicBezTo>
                <a:cubicBezTo>
                  <a:pt x="136" y="1934"/>
                  <a:pt x="114" y="1953"/>
                  <a:pt x="97" y="1975"/>
                </a:cubicBezTo>
                <a:cubicBezTo>
                  <a:pt x="24" y="2069"/>
                  <a:pt x="110" y="1981"/>
                  <a:pt x="61" y="2059"/>
                </a:cubicBezTo>
                <a:cubicBezTo>
                  <a:pt x="47" y="2081"/>
                  <a:pt x="29" y="2099"/>
                  <a:pt x="13" y="2119"/>
                </a:cubicBezTo>
                <a:cubicBezTo>
                  <a:pt x="49" y="2131"/>
                  <a:pt x="83" y="2151"/>
                  <a:pt x="121" y="2155"/>
                </a:cubicBezTo>
                <a:cubicBezTo>
                  <a:pt x="485" y="2193"/>
                  <a:pt x="542" y="2065"/>
                  <a:pt x="409" y="2251"/>
                </a:cubicBezTo>
                <a:cubicBezTo>
                  <a:pt x="441" y="2255"/>
                  <a:pt x="473" y="2259"/>
                  <a:pt x="505" y="2263"/>
                </a:cubicBezTo>
                <a:cubicBezTo>
                  <a:pt x="545" y="2267"/>
                  <a:pt x="589" y="2257"/>
                  <a:pt x="625" y="2275"/>
                </a:cubicBezTo>
                <a:cubicBezTo>
                  <a:pt x="638" y="2281"/>
                  <a:pt x="591" y="2321"/>
                  <a:pt x="601" y="2311"/>
                </a:cubicBezTo>
                <a:cubicBezTo>
                  <a:pt x="615" y="2297"/>
                  <a:pt x="624" y="2278"/>
                  <a:pt x="637" y="2263"/>
                </a:cubicBezTo>
                <a:cubicBezTo>
                  <a:pt x="648" y="2250"/>
                  <a:pt x="676" y="2244"/>
                  <a:pt x="673" y="2227"/>
                </a:cubicBezTo>
                <a:cubicBezTo>
                  <a:pt x="670" y="2207"/>
                  <a:pt x="641" y="2203"/>
                  <a:pt x="625" y="2191"/>
                </a:cubicBezTo>
                <a:close/>
              </a:path>
            </a:pathLst>
          </a:custGeom>
          <a:gradFill rotWithShape="1">
            <a:gsLst>
              <a:gs pos="0">
                <a:srgbClr val="BBBBD1"/>
              </a:gs>
              <a:gs pos="100000">
                <a:srgbClr val="BBBBD1">
                  <a:gamma/>
                  <a:shade val="56078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71600" y="1997075"/>
            <a:ext cx="62484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2500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E3658F"/>
                </a:solidFill>
                <a:latin typeface="Palatino Linotype" pitchFamily="18" charset="0"/>
              </a:rPr>
              <a:t>Katanya</a:t>
            </a:r>
            <a:r>
              <a:rPr lang="en-US" sz="3200" b="1" dirty="0">
                <a:solidFill>
                  <a:srgbClr val="FFFF00"/>
                </a:solidFill>
                <a:latin typeface="Palatino Linotype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Palatino Linotype" pitchFamily="18" charset="0"/>
              </a:rPr>
              <a:t>KURIKULUM  SUDAH BER-</a:t>
            </a:r>
            <a:r>
              <a:rPr lang="en-US" sz="3200" b="1" i="1" dirty="0">
                <a:solidFill>
                  <a:srgbClr val="FFFF00"/>
                </a:solidFill>
                <a:latin typeface="Palatino Linotype" pitchFamily="18" charset="0"/>
              </a:rPr>
              <a:t>KBK</a:t>
            </a:r>
            <a:r>
              <a:rPr lang="en-US" sz="3200" b="1" dirty="0">
                <a:solidFill>
                  <a:srgbClr val="FFFF00"/>
                </a:solidFill>
                <a:latin typeface="Palatino Linotype" pitchFamily="18" charset="0"/>
              </a:rPr>
              <a:t>                                 TAPI KENYATAANNYA  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TIDAK PERNAH BERUBAH </a:t>
            </a:r>
            <a:r>
              <a:rPr lang="en-US" sz="3200" b="1" dirty="0" err="1">
                <a:solidFill>
                  <a:srgbClr val="FF0000"/>
                </a:solidFill>
                <a:latin typeface="Palatino Linotype" pitchFamily="18" charset="0"/>
              </a:rPr>
              <a:t>karena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Palatino Linotype" pitchFamily="18" charset="0"/>
              </a:rPr>
              <a:t>hanya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Palatino Linotype" pitchFamily="18" charset="0"/>
              </a:rPr>
              <a:t>mengubah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Palatino Linotype" pitchFamily="18" charset="0"/>
              </a:rPr>
              <a:t>dokumen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Palatino Linotype" pitchFamily="18" charset="0"/>
              </a:rPr>
              <a:t>saja</a:t>
            </a:r>
            <a:endParaRPr lang="en-US" sz="32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4" descr="j04095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225" y="3857625"/>
            <a:ext cx="2808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643063" y="327025"/>
            <a:ext cx="6408737" cy="44465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25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Palatino Linotype" pitchFamily="18" charset="0"/>
              </a:rPr>
              <a:t>KURIKULUM BOLEH DINAMAKAN APA SAJA, yang TERPENTING</a:t>
            </a:r>
          </a:p>
          <a:p>
            <a:pPr algn="ctr" fontAlgn="auto">
              <a:spcBef>
                <a:spcPct val="25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Palatino Linotype" pitchFamily="18" charset="0"/>
              </a:rPr>
              <a:t>   SASARAN HASIL BELAJAR    DAN KOMPETENSI YANG DIHARAPKAN</a:t>
            </a:r>
            <a:r>
              <a:rPr lang="en-US" sz="28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3400" b="1" i="1" dirty="0">
                <a:solidFill>
                  <a:srgbClr val="FFC000"/>
                </a:solidFill>
                <a:latin typeface="Palatino Linotype" pitchFamily="18" charset="0"/>
              </a:rPr>
              <a:t>TERCAPAI</a:t>
            </a:r>
            <a:r>
              <a:rPr lang="en-US" sz="2800" b="1" i="1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</a:p>
          <a:p>
            <a:pPr algn="ctr" fontAlgn="auto">
              <a:spcBef>
                <a:spcPct val="25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FF00"/>
                </a:solidFill>
                <a:latin typeface="Palatino Linotype" pitchFamily="18" charset="0"/>
              </a:rPr>
              <a:t>SESUAI STANDAR DAN METODA PENILAIAN YANG TERUS DIKEMBANGKAN</a:t>
            </a:r>
            <a:r>
              <a:rPr lang="en-US" sz="3200" b="1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NENEK"/>
          <p:cNvPicPr>
            <a:picLocks noChangeAspect="1" noChangeArrowheads="1"/>
          </p:cNvPicPr>
          <p:nvPr/>
        </p:nvPicPr>
        <p:blipFill>
          <a:blip r:embed="rId2" cstate="print"/>
          <a:srcRect b="7408"/>
          <a:stretch>
            <a:fillRect/>
          </a:stretch>
        </p:blipFill>
        <p:spPr bwMode="auto">
          <a:xfrm>
            <a:off x="1785938" y="1714500"/>
            <a:ext cx="554355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5715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PENGEMBANGAN KURIKULUM 2004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2612680" y="1571612"/>
            <a:ext cx="4000528" cy="428628"/>
            <a:chOff x="6667435" y="221876"/>
            <a:chExt cx="764261" cy="3821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6667435" y="221876"/>
              <a:ext cx="764261" cy="382130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60000"/>
                <a:lumOff val="40000"/>
              </a:schemeClr>
            </a:solidFill>
            <a:sp3d contourW="12700" prstMaterial="plastic">
              <a:bevelT w="120900" h="88900"/>
              <a:bevelB w="88900" h="31750" prst="angle"/>
              <a:contourClr>
                <a:schemeClr val="accent2">
                  <a:lumMod val="40000"/>
                  <a:lumOff val="60000"/>
                </a:schemeClr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6678627" y="233068"/>
              <a:ext cx="741877" cy="3709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KERANGKA  ACUAN</a:t>
              </a: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357158" y="2143116"/>
            <a:ext cx="8501122" cy="928694"/>
          </a:xfrm>
          <a:prstGeom prst="roundRect">
            <a:avLst>
              <a:gd name="adj" fmla="val 3314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1600" dirty="0"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7158" y="3088656"/>
            <a:ext cx="8501122" cy="928694"/>
          </a:xfrm>
          <a:prstGeom prst="roundRect">
            <a:avLst>
              <a:gd name="adj" fmla="val 3314"/>
            </a:avLst>
          </a:prstGeom>
          <a:solidFill>
            <a:srgbClr val="C0E399"/>
          </a:solidFill>
          <a:scene3d>
            <a:camera prst="orthographicFront"/>
            <a:lightRig rig="chilly" dir="t"/>
          </a:scene3d>
          <a:sp3d z="-12700" extrusionH="1700" contourW="6350" prstMaterial="translucentPowder">
            <a:bevelT w="190500" h="6350" prst="softRound"/>
            <a:bevelB w="0" h="0" prst="convex"/>
            <a:contourClr>
              <a:schemeClr val="accent2">
                <a:lumMod val="40000"/>
                <a:lumOff val="60000"/>
              </a:schemeClr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108000" anchor="b"/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600" dirty="0">
                <a:latin typeface="+mj-lt"/>
              </a:rPr>
              <a:t>SCIENTIFIC VISION</a:t>
            </a:r>
          </a:p>
        </p:txBody>
      </p:sp>
      <p:grpSp>
        <p:nvGrpSpPr>
          <p:cNvPr id="4" name="Group 15"/>
          <p:cNvGrpSpPr/>
          <p:nvPr/>
        </p:nvGrpSpPr>
        <p:grpSpPr>
          <a:xfrm>
            <a:off x="626064" y="3214686"/>
            <a:ext cx="1972968" cy="642942"/>
            <a:chOff x="2129888" y="4378956"/>
            <a:chExt cx="862858" cy="382130"/>
          </a:xfrm>
          <a:scene3d>
            <a:camera prst="orthographicFront"/>
            <a:lightRig rig="flat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2129888" y="4378956"/>
              <a:ext cx="862858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2141080" y="4390148"/>
              <a:ext cx="840474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PERKEMBANGAN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IPTEK</a:t>
              </a: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642910" y="2285992"/>
            <a:ext cx="1928826" cy="642942"/>
            <a:chOff x="893948" y="2500658"/>
            <a:chExt cx="753370" cy="382130"/>
          </a:xfrm>
          <a:scene3d>
            <a:camera prst="orthographicFront"/>
            <a:lightRig rig="flat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KEBUTUHAN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MASYARAKAT</a:t>
              </a:r>
            </a:p>
          </p:txBody>
        </p:sp>
      </p:grpSp>
      <p:grpSp>
        <p:nvGrpSpPr>
          <p:cNvPr id="10" name="Group 18"/>
          <p:cNvGrpSpPr/>
          <p:nvPr/>
        </p:nvGrpSpPr>
        <p:grpSpPr>
          <a:xfrm>
            <a:off x="6736697" y="3189746"/>
            <a:ext cx="1907269" cy="667882"/>
            <a:chOff x="6667435" y="2858577"/>
            <a:chExt cx="764261" cy="382130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6667435" y="2858577"/>
              <a:ext cx="764261" cy="382130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60000"/>
                <a:lumOff val="40000"/>
              </a:schemeClr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6678627" y="2869769"/>
              <a:ext cx="741877" cy="359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KEBUTUHAN 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INDIVIDU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715140" y="2285992"/>
            <a:ext cx="1928826" cy="642942"/>
            <a:chOff x="893948" y="2500658"/>
            <a:chExt cx="753370" cy="382130"/>
          </a:xfrm>
          <a:solidFill>
            <a:schemeClr val="accent6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4" name="Rounded Rectangle 13"/>
            <p:cNvSpPr/>
            <p:nvPr/>
          </p:nvSpPr>
          <p:spPr>
            <a:xfrm>
              <a:off x="893948" y="2500658"/>
              <a:ext cx="753370" cy="382130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905140" y="2511850"/>
              <a:ext cx="730986" cy="359746"/>
            </a:xfrm>
            <a:prstGeom prst="rect">
              <a:avLst/>
            </a:prstGeom>
            <a:grpFill/>
            <a:sp3d>
              <a:bevelT w="889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BISNIS INDUSTRI </a:t>
              </a:r>
            </a:p>
            <a:p>
              <a:pPr algn="ctr" defTabSz="355600" fontAlgn="auto">
                <a:lnSpc>
                  <a:spcPts val="15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+mj-lt"/>
                </a:rPr>
                <a:t>MODERN</a:t>
              </a:r>
            </a:p>
          </p:txBody>
        </p:sp>
      </p:grpSp>
      <p:sp>
        <p:nvSpPr>
          <p:cNvPr id="31" name="Trapezoid 30"/>
          <p:cNvSpPr/>
          <p:nvPr/>
        </p:nvSpPr>
        <p:spPr>
          <a:xfrm>
            <a:off x="2928938" y="3000375"/>
            <a:ext cx="3500437" cy="1214438"/>
          </a:xfrm>
          <a:prstGeom prst="trapezoid">
            <a:avLst>
              <a:gd name="adj" fmla="val 53343"/>
            </a:avLst>
          </a:prstGeom>
          <a:solidFill>
            <a:srgbClr val="C0E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9229" name="Group 21"/>
          <p:cNvGrpSpPr>
            <a:grpSpLocks/>
          </p:cNvGrpSpPr>
          <p:nvPr/>
        </p:nvGrpSpPr>
        <p:grpSpPr bwMode="auto">
          <a:xfrm>
            <a:off x="3571875" y="2571750"/>
            <a:ext cx="2286000" cy="1014413"/>
            <a:chOff x="1220654" y="2286507"/>
            <a:chExt cx="1015007" cy="1015007"/>
          </a:xfrm>
        </p:grpSpPr>
        <p:sp>
          <p:nvSpPr>
            <p:cNvPr id="23" name="Oval 22"/>
            <p:cNvSpPr/>
            <p:nvPr/>
          </p:nvSpPr>
          <p:spPr>
            <a:xfrm>
              <a:off x="1220654" y="2286507"/>
              <a:ext cx="1015007" cy="1015007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3231418"/>
                <a:satOff val="21458"/>
                <a:lumOff val="158"/>
                <a:alphaOff val="0"/>
              </a:schemeClr>
            </a:fillRef>
            <a:effectRef idx="3">
              <a:schemeClr val="accent3">
                <a:hueOff val="-13231418"/>
                <a:satOff val="21458"/>
                <a:lumOff val="158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ANALISIS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JENJANG KARIR</a:t>
              </a:r>
            </a:p>
          </p:txBody>
        </p:sp>
        <p:sp>
          <p:nvSpPr>
            <p:cNvPr id="24" name="Oval 4"/>
            <p:cNvSpPr/>
            <p:nvPr/>
          </p:nvSpPr>
          <p:spPr>
            <a:xfrm>
              <a:off x="1369381" y="2435819"/>
              <a:ext cx="717554" cy="7163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4130" tIns="24130" rIns="24130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grpSp>
        <p:nvGrpSpPr>
          <p:cNvPr id="9230" name="Group 34"/>
          <p:cNvGrpSpPr>
            <a:grpSpLocks/>
          </p:cNvGrpSpPr>
          <p:nvPr/>
        </p:nvGrpSpPr>
        <p:grpSpPr bwMode="auto">
          <a:xfrm>
            <a:off x="500063" y="4244975"/>
            <a:ext cx="2500312" cy="446088"/>
            <a:chOff x="2423935" y="1180651"/>
            <a:chExt cx="1119752" cy="445288"/>
          </a:xfrm>
        </p:grpSpPr>
        <p:sp>
          <p:nvSpPr>
            <p:cNvPr id="36" name="Rounded Rectangle 35"/>
            <p:cNvSpPr/>
            <p:nvPr/>
          </p:nvSpPr>
          <p:spPr>
            <a:xfrm>
              <a:off x="2423935" y="1180651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684729"/>
                <a:satOff val="-361"/>
                <a:lumOff val="3578"/>
                <a:alphaOff val="0"/>
              </a:schemeClr>
            </a:fillRef>
            <a:effectRef idx="3">
              <a:schemeClr val="accent5">
                <a:hueOff val="2684729"/>
                <a:satOff val="-361"/>
                <a:lumOff val="35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/>
            <p:cNvSpPr/>
            <p:nvPr/>
          </p:nvSpPr>
          <p:spPr>
            <a:xfrm>
              <a:off x="2436732" y="1193328"/>
              <a:ext cx="1094158" cy="4199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BODY OF KNOWLEDGE</a:t>
              </a:r>
            </a:p>
          </p:txBody>
        </p:sp>
      </p:grpSp>
      <p:grpSp>
        <p:nvGrpSpPr>
          <p:cNvPr id="9231" name="Group 37"/>
          <p:cNvGrpSpPr>
            <a:grpSpLocks/>
          </p:cNvGrpSpPr>
          <p:nvPr/>
        </p:nvGrpSpPr>
        <p:grpSpPr bwMode="auto">
          <a:xfrm>
            <a:off x="6286500" y="4229100"/>
            <a:ext cx="2500313" cy="444500"/>
            <a:chOff x="4308756" y="3310124"/>
            <a:chExt cx="1119752" cy="445288"/>
          </a:xfrm>
        </p:grpSpPr>
        <p:sp>
          <p:nvSpPr>
            <p:cNvPr id="39" name="Rounded Rectangle 38"/>
            <p:cNvSpPr/>
            <p:nvPr/>
          </p:nvSpPr>
          <p:spPr>
            <a:xfrm>
              <a:off x="4308756" y="3310124"/>
              <a:ext cx="1119752" cy="44528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5369458"/>
                <a:satOff val="-722"/>
                <a:lumOff val="7157"/>
                <a:alphaOff val="0"/>
              </a:schemeClr>
            </a:fillRef>
            <a:effectRef idx="3">
              <a:schemeClr val="accent5">
                <a:hueOff val="5369458"/>
                <a:satOff val="-722"/>
                <a:lumOff val="7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4321553" y="3322847"/>
              <a:ext cx="1094158" cy="4198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195" tIns="24130" rIns="36195" bIns="24130" spcCol="1270" anchor="ctr"/>
            <a:lstStyle/>
            <a:p>
              <a:pPr algn="ctr" defTabSz="8445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latin typeface="+mj-lt"/>
                </a:rPr>
                <a:t>KOMPETENSI LULUSAN</a:t>
              </a:r>
            </a:p>
          </p:txBody>
        </p:sp>
      </p:grpSp>
      <p:grpSp>
        <p:nvGrpSpPr>
          <p:cNvPr id="25" name="Group 40"/>
          <p:cNvGrpSpPr/>
          <p:nvPr/>
        </p:nvGrpSpPr>
        <p:grpSpPr>
          <a:xfrm>
            <a:off x="3643306" y="4755829"/>
            <a:ext cx="2071702" cy="1173502"/>
            <a:chOff x="500069" y="1397000"/>
            <a:chExt cx="2286008" cy="1269999"/>
          </a:xfrm>
          <a:scene3d>
            <a:camera prst="orthographicFront"/>
            <a:lightRig rig="chilly" dir="t"/>
          </a:scene3d>
        </p:grpSpPr>
        <p:sp>
          <p:nvSpPr>
            <p:cNvPr id="42" name="Rounded Rectangle 41"/>
            <p:cNvSpPr/>
            <p:nvPr/>
          </p:nvSpPr>
          <p:spPr>
            <a:xfrm>
              <a:off x="500069" y="1397000"/>
              <a:ext cx="2286008" cy="1269999"/>
            </a:xfrm>
            <a:prstGeom prst="roundRect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8269636"/>
                <a:satOff val="13411"/>
                <a:lumOff val="98"/>
                <a:alphaOff val="0"/>
              </a:schemeClr>
            </a:fillRef>
            <a:effectRef idx="0">
              <a:schemeClr val="accent3">
                <a:hueOff val="-8269636"/>
                <a:satOff val="13411"/>
                <a:lumOff val="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562065" y="1458996"/>
              <a:ext cx="2162016" cy="11460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53340" rIns="106680" bIns="53340" spcCol="1270" anchor="ctr"/>
            <a:lstStyle/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MATRIKS </a:t>
              </a:r>
            </a:p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MATAKULIAH </a:t>
              </a:r>
            </a:p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 err="1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vs</a:t>
              </a: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 </a:t>
              </a:r>
            </a:p>
            <a:p>
              <a:pPr algn="ctr" defTabSz="1244600" fontAlgn="auto">
                <a:lnSpc>
                  <a:spcPts val="1000"/>
                </a:lnSpc>
                <a:spcAft>
                  <a:spcPct val="35000"/>
                </a:spcAft>
                <a:defRPr/>
              </a:pPr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KOMPETENSI</a:t>
              </a:r>
            </a:p>
          </p:txBody>
        </p:sp>
      </p:grpSp>
      <p:grpSp>
        <p:nvGrpSpPr>
          <p:cNvPr id="26" name="Group 31"/>
          <p:cNvGrpSpPr/>
          <p:nvPr/>
        </p:nvGrpSpPr>
        <p:grpSpPr>
          <a:xfrm>
            <a:off x="2928926" y="4161083"/>
            <a:ext cx="3500462" cy="553801"/>
            <a:chOff x="5969738" y="1500625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3" name="Rounded Rectangle 32"/>
            <p:cNvSpPr/>
            <p:nvPr/>
          </p:nvSpPr>
          <p:spPr>
            <a:xfrm>
              <a:off x="5969738" y="1500625"/>
              <a:ext cx="2122210" cy="982429"/>
            </a:xfrm>
            <a:prstGeom prst="roundRect">
              <a:avLst>
                <a:gd name="adj" fmla="val 27251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2404454"/>
                <a:satOff val="20116"/>
                <a:lumOff val="148"/>
                <a:alphaOff val="0"/>
              </a:schemeClr>
            </a:fillRef>
            <a:effectRef idx="2">
              <a:schemeClr val="accent3">
                <a:hueOff val="-12404454"/>
                <a:satOff val="20116"/>
                <a:lumOff val="14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5998512" y="1529399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>
                  <a:latin typeface="+mj-lt"/>
                </a:rPr>
                <a:t>TUJUAN PROGRAM PENDIDIKAN</a:t>
              </a:r>
            </a:p>
          </p:txBody>
        </p:sp>
      </p:grpSp>
      <p:sp>
        <p:nvSpPr>
          <p:cNvPr id="46" name="Rectangle 45"/>
          <p:cNvSpPr/>
          <p:nvPr/>
        </p:nvSpPr>
        <p:spPr>
          <a:xfrm>
            <a:off x="6500813" y="4760913"/>
            <a:ext cx="21431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B050"/>
                </a:solidFill>
                <a:latin typeface="+mj-lt"/>
              </a:rPr>
              <a:t>Technical Skills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rgbClr val="00B050"/>
                </a:solidFill>
                <a:latin typeface="+mj-lt"/>
              </a:rPr>
              <a:t>Profesional</a:t>
            </a:r>
            <a:r>
              <a:rPr lang="en-US" sz="1400" dirty="0">
                <a:solidFill>
                  <a:srgbClr val="00B050"/>
                </a:solidFill>
                <a:latin typeface="+mj-lt"/>
              </a:rPr>
              <a:t> Skills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B050"/>
                </a:solidFill>
                <a:latin typeface="+mj-lt"/>
              </a:rPr>
              <a:t>Communication Skills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B050"/>
                </a:solidFill>
                <a:latin typeface="+mj-lt"/>
              </a:rPr>
              <a:t>Ethics and Societal Skills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00063" y="4832350"/>
            <a:ext cx="2857500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459D47"/>
                </a:solidFill>
                <a:latin typeface="+mj-lt"/>
              </a:rPr>
              <a:t>Math, </a:t>
            </a:r>
            <a:r>
              <a:rPr lang="en-US" sz="1400" dirty="0" err="1">
                <a:solidFill>
                  <a:srgbClr val="459D47"/>
                </a:solidFill>
                <a:latin typeface="+mj-lt"/>
              </a:rPr>
              <a:t>Sci</a:t>
            </a:r>
            <a:r>
              <a:rPr lang="en-US" sz="1400" dirty="0">
                <a:solidFill>
                  <a:srgbClr val="459D47"/>
                </a:solidFill>
                <a:latin typeface="+mj-lt"/>
              </a:rPr>
              <a:t>, and Basic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459D47"/>
                </a:solidFill>
                <a:latin typeface="+mj-lt"/>
              </a:rPr>
              <a:t>Engineering Design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459D47"/>
                </a:solidFill>
                <a:latin typeface="+mj-lt"/>
              </a:rPr>
              <a:t>Engineering Subject of App./Dev.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459D47"/>
                </a:solidFill>
                <a:latin typeface="+mj-lt"/>
              </a:rPr>
              <a:t>Human and Social Sciences</a:t>
            </a:r>
          </a:p>
        </p:txBody>
      </p:sp>
      <p:grpSp>
        <p:nvGrpSpPr>
          <p:cNvPr id="27" name="Group 47"/>
          <p:cNvGrpSpPr/>
          <p:nvPr/>
        </p:nvGrpSpPr>
        <p:grpSpPr>
          <a:xfrm>
            <a:off x="500034" y="5929330"/>
            <a:ext cx="8358246" cy="553825"/>
            <a:chOff x="5969738" y="2634197"/>
            <a:chExt cx="2122210" cy="98242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49" name="Rounded Rectangle 48"/>
            <p:cNvSpPr/>
            <p:nvPr/>
          </p:nvSpPr>
          <p:spPr>
            <a:xfrm>
              <a:off x="5969738" y="2634197"/>
              <a:ext cx="2122210" cy="982429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-14471863"/>
                <a:satOff val="23469"/>
                <a:lumOff val="172"/>
                <a:alphaOff val="0"/>
              </a:schemeClr>
            </a:fillRef>
            <a:effectRef idx="2">
              <a:schemeClr val="accent3">
                <a:hueOff val="-14471863"/>
                <a:satOff val="23469"/>
                <a:lumOff val="17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4"/>
            <p:cNvSpPr/>
            <p:nvPr/>
          </p:nvSpPr>
          <p:spPr>
            <a:xfrm>
              <a:off x="5998512" y="2662971"/>
              <a:ext cx="2064662" cy="9248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40005" rIns="5334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100" dirty="0">
                  <a:solidFill>
                    <a:srgbClr val="9D941B"/>
                  </a:solidFill>
                  <a:latin typeface="+mj-lt"/>
                </a:rPr>
                <a:t>KURIKULUM BERBASIS KOMPETENSI</a:t>
              </a:r>
            </a:p>
          </p:txBody>
        </p:sp>
      </p:grpSp>
      <p:sp>
        <p:nvSpPr>
          <p:cNvPr id="48" name="Right Arrow 47"/>
          <p:cNvSpPr/>
          <p:nvPr/>
        </p:nvSpPr>
        <p:spPr>
          <a:xfrm>
            <a:off x="3286116" y="5072074"/>
            <a:ext cx="21431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 flipH="1">
            <a:off x="5857884" y="5072074"/>
            <a:ext cx="21431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WordArt 4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 rot="374055">
            <a:off x="2343150" y="3092450"/>
            <a:ext cx="4397375" cy="1295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280000" scaled="1"/>
                </a:gradFill>
                <a:latin typeface="Impact"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 </a:t>
              </a:r>
              <a:r>
                <a:rPr lang="en-US" sz="1400" dirty="0">
                  <a:solidFill>
                    <a:srgbClr val="FFFF00"/>
                  </a:solidFill>
                  <a:latin typeface="+mj-lt"/>
                </a:rPr>
                <a:t>(KEMANA ?)</a:t>
              </a: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86282" y="2967011"/>
            <a:ext cx="345214" cy="534342"/>
            <a:chOff x="4314068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5" name="Right Arrow 34"/>
            <p:cNvSpPr/>
            <p:nvPr/>
          </p:nvSpPr>
          <p:spPr>
            <a:xfrm rot="19800000">
              <a:off x="4314068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ight Arrow 10"/>
            <p:cNvSpPr/>
            <p:nvPr/>
          </p:nvSpPr>
          <p:spPr>
            <a:xfrm rot="19800000">
              <a:off x="4320156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461619" y="1931591"/>
            <a:ext cx="1625933" cy="1571593"/>
            <a:chOff x="4624891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3" name="Oval 32"/>
            <p:cNvSpPr/>
            <p:nvPr/>
          </p:nvSpPr>
          <p:spPr>
            <a:xfrm>
              <a:off x="4624891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2147783"/>
                <a:satOff val="-289"/>
                <a:lumOff val="2863"/>
                <a:alphaOff val="0"/>
              </a:schemeClr>
            </a:fillRef>
            <a:effectRef idx="0">
              <a:schemeClr val="accent5">
                <a:hueOff val="2147783"/>
                <a:satOff val="-289"/>
                <a:lumOff val="2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833847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RELEVANSI (</a:t>
              </a:r>
              <a:r>
                <a:rPr lang="en-US" sz="1400" dirty="0">
                  <a:solidFill>
                    <a:srgbClr val="FF0000"/>
                  </a:solidFill>
                  <a:latin typeface="+mj-lt"/>
                </a:rPr>
                <a:t>MENGAPA</a:t>
              </a:r>
              <a:r>
                <a:rPr lang="en-US" sz="1400" dirty="0">
                  <a:latin typeface="+mj-lt"/>
                </a:rPr>
                <a:t>)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5286282" y="3924283"/>
            <a:ext cx="345214" cy="534342"/>
            <a:chOff x="4314068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31" name="Right Arrow 30"/>
            <p:cNvSpPr/>
            <p:nvPr/>
          </p:nvSpPr>
          <p:spPr>
            <a:xfrm rot="1800000">
              <a:off x="4314068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ight Arrow 14"/>
            <p:cNvSpPr/>
            <p:nvPr/>
          </p:nvSpPr>
          <p:spPr>
            <a:xfrm rot="1800000">
              <a:off x="4320156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461619" y="3930024"/>
            <a:ext cx="1625933" cy="1571593"/>
            <a:chOff x="4624891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9" name="Oval 28"/>
            <p:cNvSpPr/>
            <p:nvPr/>
          </p:nvSpPr>
          <p:spPr>
            <a:xfrm>
              <a:off x="4624891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295566"/>
                <a:satOff val="-578"/>
                <a:lumOff val="5725"/>
                <a:alphaOff val="0"/>
              </a:schemeClr>
            </a:fillRef>
            <a:effectRef idx="0">
              <a:schemeClr val="accent5">
                <a:hueOff val="4295566"/>
                <a:satOff val="-578"/>
                <a:lumOff val="5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16"/>
            <p:cNvSpPr/>
            <p:nvPr/>
          </p:nvSpPr>
          <p:spPr>
            <a:xfrm>
              <a:off x="4833847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SIAPA             </a:t>
              </a:r>
              <a:r>
                <a:rPr lang="en-US" sz="1400" dirty="0">
                  <a:solidFill>
                    <a:srgbClr val="007E39"/>
                  </a:solidFill>
                  <a:latin typeface="+mj-lt"/>
                </a:rPr>
                <a:t>(DOSEN          DAN  MAHASISWA)</a:t>
              </a: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4262367" y="4524343"/>
            <a:ext cx="552817" cy="333676"/>
            <a:chOff x="3365056" y="3553802"/>
            <a:chExt cx="485126" cy="302943"/>
          </a:xfrm>
          <a:scene3d>
            <a:camera prst="orthographicFront"/>
            <a:lightRig rig="chilly" dir="t"/>
          </a:scene3d>
        </p:grpSpPr>
        <p:sp>
          <p:nvSpPr>
            <p:cNvPr id="27" name="Right Arrow 26"/>
            <p:cNvSpPr/>
            <p:nvPr/>
          </p:nvSpPr>
          <p:spPr>
            <a:xfrm rot="5400000">
              <a:off x="3456147" y="3462711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ight Arrow 18"/>
            <p:cNvSpPr/>
            <p:nvPr/>
          </p:nvSpPr>
          <p:spPr>
            <a:xfrm rot="5400000">
              <a:off x="3501589" y="3514295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0" name="Group 11"/>
          <p:cNvGrpSpPr/>
          <p:nvPr/>
        </p:nvGrpSpPr>
        <p:grpSpPr>
          <a:xfrm>
            <a:off x="3730926" y="4929241"/>
            <a:ext cx="1625933" cy="1571593"/>
            <a:chOff x="2894198" y="399964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5" name="Oval 24"/>
            <p:cNvSpPr/>
            <p:nvPr/>
          </p:nvSpPr>
          <p:spPr>
            <a:xfrm>
              <a:off x="2894198" y="399964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443350"/>
                <a:satOff val="-866"/>
                <a:lumOff val="8588"/>
                <a:alphaOff val="0"/>
              </a:schemeClr>
            </a:fillRef>
            <a:effectRef idx="0">
              <a:schemeClr val="accent5">
                <a:hueOff val="6443350"/>
                <a:satOff val="-866"/>
                <a:lumOff val="858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APA </a:t>
              </a:r>
              <a:r>
                <a:rPr lang="en-US" sz="1400" dirty="0">
                  <a:solidFill>
                    <a:srgbClr val="FFFF00"/>
                  </a:solidFill>
                  <a:latin typeface="+mj-lt"/>
                </a:rPr>
                <a:t>(SUBYEK KAJIAN)</a:t>
              </a:r>
            </a:p>
          </p:txBody>
        </p:sp>
        <p:sp>
          <p:nvSpPr>
            <p:cNvPr id="26" name="Oval 20"/>
            <p:cNvSpPr/>
            <p:nvPr/>
          </p:nvSpPr>
          <p:spPr>
            <a:xfrm>
              <a:off x="3103154" y="420860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grpSp>
        <p:nvGrpSpPr>
          <p:cNvPr id="11" name="Group 12"/>
          <p:cNvGrpSpPr/>
          <p:nvPr/>
        </p:nvGrpSpPr>
        <p:grpSpPr>
          <a:xfrm>
            <a:off x="3434953" y="3896987"/>
            <a:ext cx="345214" cy="534342"/>
            <a:chOff x="2598225" y="2967390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23" name="Right Arrow 22"/>
            <p:cNvSpPr/>
            <p:nvPr/>
          </p:nvSpPr>
          <p:spPr>
            <a:xfrm rot="9000000">
              <a:off x="2598225" y="2967390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ight Arrow 22"/>
            <p:cNvSpPr/>
            <p:nvPr/>
          </p:nvSpPr>
          <p:spPr>
            <a:xfrm rot="19800000">
              <a:off x="2683020" y="3041694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2" name="Group 13"/>
          <p:cNvGrpSpPr/>
          <p:nvPr/>
        </p:nvGrpSpPr>
        <p:grpSpPr>
          <a:xfrm>
            <a:off x="2000232" y="3930024"/>
            <a:ext cx="1625933" cy="1571593"/>
            <a:chOff x="1163504" y="3000427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21" name="Oval 20"/>
            <p:cNvSpPr/>
            <p:nvPr/>
          </p:nvSpPr>
          <p:spPr>
            <a:xfrm>
              <a:off x="1163504" y="3000427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8591133"/>
                <a:satOff val="-1155"/>
                <a:lumOff val="11450"/>
                <a:alphaOff val="0"/>
              </a:schemeClr>
            </a:fillRef>
            <a:effectRef idx="0">
              <a:schemeClr val="accent5">
                <a:hueOff val="8591133"/>
                <a:satOff val="-1155"/>
                <a:lumOff val="11450"/>
                <a:alphaOff val="0"/>
              </a:schemeClr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BAGAIMANA </a:t>
              </a:r>
              <a:r>
                <a:rPr lang="en-US" sz="1400" dirty="0">
                  <a:solidFill>
                    <a:srgbClr val="0070C0"/>
                  </a:solidFill>
                  <a:latin typeface="+mj-lt"/>
                </a:rPr>
                <a:t>(PROSES BELAJAR)</a:t>
              </a:r>
            </a:p>
          </p:txBody>
        </p:sp>
        <p:sp>
          <p:nvSpPr>
            <p:cNvPr id="22" name="Oval 24"/>
            <p:cNvSpPr/>
            <p:nvPr/>
          </p:nvSpPr>
          <p:spPr>
            <a:xfrm>
              <a:off x="1372460" y="3209383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17780" rIns="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grpSp>
        <p:nvGrpSpPr>
          <p:cNvPr id="13" name="Group 14"/>
          <p:cNvGrpSpPr/>
          <p:nvPr/>
        </p:nvGrpSpPr>
        <p:grpSpPr>
          <a:xfrm>
            <a:off x="3503193" y="2906344"/>
            <a:ext cx="345214" cy="534342"/>
            <a:chOff x="2598225" y="1976747"/>
            <a:chExt cx="302943" cy="485126"/>
          </a:xfrm>
          <a:scene3d>
            <a:camera prst="orthographicFront"/>
            <a:lightRig rig="chilly" dir="t"/>
          </a:scene3d>
        </p:grpSpPr>
        <p:sp>
          <p:nvSpPr>
            <p:cNvPr id="19" name="Right Arrow 18"/>
            <p:cNvSpPr/>
            <p:nvPr/>
          </p:nvSpPr>
          <p:spPr>
            <a:xfrm rot="12600000">
              <a:off x="2598225" y="1976747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738916"/>
                <a:satOff val="-1444"/>
                <a:lumOff val="14313"/>
                <a:alphaOff val="0"/>
              </a:schemeClr>
            </a:fillRef>
            <a:effectRef idx="0">
              <a:schemeClr val="accent5">
                <a:hueOff val="10738916"/>
                <a:satOff val="-1444"/>
                <a:lumOff val="143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26"/>
            <p:cNvSpPr/>
            <p:nvPr/>
          </p:nvSpPr>
          <p:spPr>
            <a:xfrm rot="23400000">
              <a:off x="2683020" y="20964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14" name="Group 15"/>
          <p:cNvGrpSpPr/>
          <p:nvPr/>
        </p:nvGrpSpPr>
        <p:grpSpPr>
          <a:xfrm>
            <a:off x="2000232" y="1931591"/>
            <a:ext cx="1625933" cy="1571593"/>
            <a:chOff x="1163504" y="1001994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17" name="Oval 16"/>
            <p:cNvSpPr/>
            <p:nvPr/>
          </p:nvSpPr>
          <p:spPr>
            <a:xfrm>
              <a:off x="1163504" y="1001994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738916"/>
                <a:satOff val="-1444"/>
                <a:lumOff val="14313"/>
                <a:alphaOff val="0"/>
              </a:schemeClr>
            </a:fillRef>
            <a:effectRef idx="0">
              <a:schemeClr val="accent5">
                <a:hueOff val="10738916"/>
                <a:satOff val="-1444"/>
                <a:lumOff val="14313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j-lt"/>
                </a:rPr>
                <a:t>EVALUASI </a:t>
              </a:r>
              <a:r>
                <a:rPr lang="en-US" sz="14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</a:rPr>
                <a:t>(PENILAIAN)</a:t>
              </a:r>
            </a:p>
          </p:txBody>
        </p:sp>
        <p:sp>
          <p:nvSpPr>
            <p:cNvPr id="18" name="Oval 28"/>
            <p:cNvSpPr/>
            <p:nvPr/>
          </p:nvSpPr>
          <p:spPr>
            <a:xfrm>
              <a:off x="1372460" y="1210950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 dirty="0">
                <a:latin typeface="+mj-lt"/>
              </a:endParaRPr>
            </a:p>
          </p:txBody>
        </p:sp>
      </p:grpSp>
      <p:sp>
        <p:nvSpPr>
          <p:cNvPr id="10256" name="Title 1"/>
          <p:cNvSpPr>
            <a:spLocks noGrp="1"/>
          </p:cNvSpPr>
          <p:nvPr>
            <p:ph type="title"/>
          </p:nvPr>
        </p:nvSpPr>
        <p:spPr>
          <a:xfrm>
            <a:off x="214313" y="642938"/>
            <a:ext cx="3571875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exagon 42"/>
          <p:cNvSpPr/>
          <p:nvPr/>
        </p:nvSpPr>
        <p:spPr>
          <a:xfrm>
            <a:off x="3614738" y="2913063"/>
            <a:ext cx="1871662" cy="157321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3730926" y="2930808"/>
            <a:ext cx="1625933" cy="1571593"/>
            <a:chOff x="2894198" y="2001211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41" name="Oval 40"/>
            <p:cNvSpPr/>
            <p:nvPr/>
          </p:nvSpPr>
          <p:spPr>
            <a:xfrm>
              <a:off x="2894198" y="2001211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"/>
            <p:cNvSpPr/>
            <p:nvPr/>
          </p:nvSpPr>
          <p:spPr>
            <a:xfrm>
              <a:off x="3103154" y="2210167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RENCANA KEGIATAN AKADEMIK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201783" y="2502113"/>
            <a:ext cx="552817" cy="333677"/>
            <a:chOff x="3365056" y="1572517"/>
            <a:chExt cx="485126" cy="302944"/>
          </a:xfrm>
          <a:scene3d>
            <a:camera prst="orthographicFront"/>
            <a:lightRig rig="chilly" dir="t"/>
          </a:scene3d>
        </p:grpSpPr>
        <p:sp>
          <p:nvSpPr>
            <p:cNvPr id="39" name="Right Arrow 38"/>
            <p:cNvSpPr/>
            <p:nvPr/>
          </p:nvSpPr>
          <p:spPr>
            <a:xfrm rot="16200000">
              <a:off x="3456147" y="1481426"/>
              <a:ext cx="302943" cy="485126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ight Arrow 6"/>
            <p:cNvSpPr/>
            <p:nvPr/>
          </p:nvSpPr>
          <p:spPr>
            <a:xfrm rot="16200000">
              <a:off x="3501589" y="1623893"/>
              <a:ext cx="212060" cy="291076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400">
                <a:latin typeface="+mj-lt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3730926" y="932375"/>
            <a:ext cx="1625933" cy="1571593"/>
            <a:chOff x="2894198" y="2778"/>
            <a:chExt cx="1426841" cy="1426841"/>
          </a:xfrm>
          <a:scene3d>
            <a:camera prst="orthographicFront"/>
            <a:lightRig rig="chilly" dir="t"/>
          </a:scene3d>
        </p:grpSpPr>
        <p:sp>
          <p:nvSpPr>
            <p:cNvPr id="37" name="Oval 36"/>
            <p:cNvSpPr/>
            <p:nvPr/>
          </p:nvSpPr>
          <p:spPr>
            <a:xfrm>
              <a:off x="2894198" y="2778"/>
              <a:ext cx="1426841" cy="1426841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8"/>
            <p:cNvSpPr/>
            <p:nvPr/>
          </p:nvSpPr>
          <p:spPr>
            <a:xfrm>
              <a:off x="3103154" y="211734"/>
              <a:ext cx="1008929" cy="10089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>
                  <a:latin typeface="+mj-lt"/>
                </a:rPr>
                <a:t>TUJUAN </a:t>
              </a:r>
              <a:r>
                <a:rPr lang="en-US" sz="1400" dirty="0">
                  <a:solidFill>
                    <a:srgbClr val="FFFF00"/>
                  </a:solidFill>
                  <a:latin typeface="+mj-lt"/>
                </a:rPr>
                <a:t>(KEMANA ?)</a:t>
              </a:r>
            </a:p>
          </p:txBody>
        </p:sp>
      </p:grpSp>
      <p:sp>
        <p:nvSpPr>
          <p:cNvPr id="11270" name="Title 1"/>
          <p:cNvSpPr>
            <a:spLocks noGrp="1"/>
          </p:cNvSpPr>
          <p:nvPr>
            <p:ph type="title"/>
          </p:nvPr>
        </p:nvSpPr>
        <p:spPr>
          <a:xfrm>
            <a:off x="357188" y="571500"/>
            <a:ext cx="2928937" cy="1066800"/>
          </a:xfrm>
        </p:spPr>
        <p:txBody>
          <a:bodyPr/>
          <a:lstStyle/>
          <a:p>
            <a:r>
              <a:rPr lang="en-US" sz="2400" b="1" smtClean="0"/>
              <a:t>PERENCANAAN       PROGRAM              PENDIDIKAN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63" y="857250"/>
            <a:ext cx="8229600" cy="10668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TUJUAN DASAR</a:t>
            </a:r>
            <a:b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PERGURUAN TINGGI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7188" y="2214563"/>
            <a:ext cx="8382000" cy="3857625"/>
          </a:xfrm>
          <a:prstGeom prst="rect">
            <a:avLst/>
          </a:prstGeom>
        </p:spPr>
        <p:txBody>
          <a:bodyPr/>
          <a:lstStyle/>
          <a:p>
            <a:pPr marL="365760" indent="-256032" fontAlgn="auto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PT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sebagai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Lembaga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Pendidikan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yang :</a:t>
            </a:r>
          </a:p>
          <a:p>
            <a:pPr marL="658368" lvl="1" indent="-246888" fontAlgn="auto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rgbClr val="FF0000"/>
              </a:buClr>
              <a:buFont typeface="Courier New" pitchFamily="49" charset="0"/>
              <a:buChar char="o"/>
              <a:defRPr/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Menyiapkan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pakar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,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peneliti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dan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/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atau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pemikir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658368" lvl="1" indent="-246888" fontAlgn="auto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rgbClr val="FF0000"/>
              </a:buClr>
              <a:buFont typeface="Courier New" pitchFamily="49" charset="0"/>
              <a:buChar char="o"/>
              <a:defRPr/>
            </a:pP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Mendidik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dan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melatih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sumberdaya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manusia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untuk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sektor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produktif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masyarakat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658368" lvl="1" indent="-246888" fontAlgn="auto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rgbClr val="FF0000"/>
              </a:buClr>
              <a:buFont typeface="Courier New" pitchFamily="49" charset="0"/>
              <a:buChar char="o"/>
              <a:defRPr/>
            </a:pP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Menyelenggarakan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proses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pembelajaran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yang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berkualitas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658368" lvl="1" indent="-246888" fontAlgn="auto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rgbClr val="FF0000"/>
              </a:buClr>
              <a:buFont typeface="Courier New" pitchFamily="49" charset="0"/>
              <a:buChar char="o"/>
              <a:defRPr/>
            </a:pP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Menyelenggarakan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proses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akademik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dengan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acuan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peningkatan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kualitas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hidup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masyarakat</a:t>
            </a:r>
            <a:endParaRPr 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57188" y="6000750"/>
            <a:ext cx="2643187" cy="566738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i="1" dirty="0" err="1">
                <a:solidFill>
                  <a:srgbClr val="9D94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Panduam</a:t>
            </a:r>
            <a:r>
              <a:rPr lang="en-US" sz="2400" i="1" dirty="0">
                <a:solidFill>
                  <a:srgbClr val="9D94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KBK </a:t>
            </a:r>
            <a:r>
              <a:rPr lang="en-US" sz="2400" i="1" dirty="0" err="1">
                <a:solidFill>
                  <a:srgbClr val="9D94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Dikti</a:t>
            </a:r>
            <a:endParaRPr lang="en-US" sz="2400" i="1" dirty="0">
              <a:solidFill>
                <a:srgbClr val="9D941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build="p" bldLvl="2" autoUpdateAnimBg="0"/>
      <p:bldP spid="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2000250"/>
            <a:ext cx="8229600" cy="4324350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dilaksanakan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lulusan</a:t>
            </a:r>
            <a:r>
              <a:rPr lang="en-US" sz="2000" dirty="0" smtClean="0"/>
              <a:t> yang :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a.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memiliki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integritas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kepribadian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yang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selaras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sebagai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umat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beragama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warga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negara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yang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berbudaya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b.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memiliki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kemampuan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akademik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profesional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yang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handal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c.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kreatif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inovatif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serta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berjiwa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wirausaha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d.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peduli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memihak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kepada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kepentingan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masyarakat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luas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marL="658368" lvl="1" indent="-246888" fontAlgn="auto">
              <a:spcAft>
                <a:spcPts val="60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e.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memiliki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kemampuan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adaptasi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terhadap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budaya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lingkungan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sosial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serta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mampu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menerapkan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i="1" dirty="0" smtClean="0">
                <a:solidFill>
                  <a:schemeClr val="accent6">
                    <a:lumMod val="75000"/>
                  </a:schemeClr>
                </a:solidFill>
              </a:rPr>
              <a:t>lifelong Learning.</a:t>
            </a:r>
            <a:endParaRPr lang="en-US" sz="17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000" dirty="0" err="1" smtClean="0"/>
              <a:t>Penelitian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pengabdian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 </a:t>
            </a:r>
            <a:r>
              <a:rPr lang="en-US" sz="2000" dirty="0" err="1" smtClean="0"/>
              <a:t>dilaksanakan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endParaRPr lang="en-US" sz="2000" dirty="0" smtClean="0"/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nn-NO" sz="17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nn-NO" sz="1700" smtClean="0">
                <a:solidFill>
                  <a:schemeClr val="accent6">
                    <a:lumMod val="75000"/>
                  </a:schemeClr>
                </a:solidFill>
              </a:rPr>
              <a:t>.  mengembangkan </a:t>
            </a:r>
            <a:r>
              <a:rPr lang="nn-NO" sz="1700" i="1" dirty="0" smtClean="0">
                <a:solidFill>
                  <a:schemeClr val="accent6">
                    <a:lumMod val="75000"/>
                  </a:schemeClr>
                </a:solidFill>
              </a:rPr>
              <a:t>IPTEK secara berkelanjutan, kreatif dan inovatif demi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kepentingan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pemberdayaan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masyarakat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untuk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mengangkat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harkat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martabat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bangsa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None/>
              <a:defRPr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US" sz="1700" smtClean="0">
                <a:solidFill>
                  <a:schemeClr val="accent6">
                    <a:lumMod val="75000"/>
                  </a:schemeClr>
                </a:solidFill>
              </a:rPr>
              <a:t>.  menghasilkan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karya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penelitian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i="1" dirty="0" smtClean="0">
                <a:solidFill>
                  <a:schemeClr val="accent6">
                    <a:lumMod val="75000"/>
                  </a:schemeClr>
                </a:solidFill>
              </a:rPr>
              <a:t>IPTEK yang </a:t>
            </a:r>
            <a:r>
              <a:rPr lang="en-US" sz="1700" i="1" dirty="0" err="1" smtClean="0">
                <a:solidFill>
                  <a:schemeClr val="accent6">
                    <a:lumMod val="75000"/>
                  </a:schemeClr>
                </a:solidFill>
              </a:rPr>
              <a:t>mampu</a:t>
            </a:r>
            <a:r>
              <a:rPr lang="en-US" sz="17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i="1" dirty="0" err="1" smtClean="0">
                <a:solidFill>
                  <a:schemeClr val="accent6">
                    <a:lumMod val="75000"/>
                  </a:schemeClr>
                </a:solidFill>
              </a:rPr>
              <a:t>dimanfaatkan</a:t>
            </a:r>
            <a:r>
              <a:rPr lang="en-US" sz="17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i="1" dirty="0" err="1" smtClean="0">
                <a:solidFill>
                  <a:schemeClr val="accent6">
                    <a:lumMod val="75000"/>
                  </a:schemeClr>
                </a:solidFill>
              </a:rPr>
              <a:t>langsung</a:t>
            </a:r>
            <a:r>
              <a:rPr lang="en-US" sz="17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oleh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masyarakat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luas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melalui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penelitian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yang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berorientasi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pada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teknologi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tepat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700" dirty="0" err="1" smtClean="0">
                <a:solidFill>
                  <a:schemeClr val="accent6">
                    <a:lumMod val="75000"/>
                  </a:schemeClr>
                </a:solidFill>
              </a:rPr>
              <a:t>guna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1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63" y="642938"/>
            <a:ext cx="8229600" cy="10668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TUJUAN AKADEMIK</a:t>
            </a:r>
            <a:b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RENSTRA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STT-POMOSDA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2005-2010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2190</TotalTime>
  <Words>2102</Words>
  <Application>Microsoft Office PowerPoint</Application>
  <PresentationFormat>On-screen Show (4:3)</PresentationFormat>
  <Paragraphs>653</Paragraphs>
  <Slides>50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Urban</vt:lpstr>
      <vt:lpstr>Clip</vt:lpstr>
      <vt:lpstr>STRATEGI PENGEMBANGAN KURIKULUM</vt:lpstr>
      <vt:lpstr>TRIDARMA PERGURUAN TINGGI</vt:lpstr>
      <vt:lpstr>PENGEMBANGAN KURIKULUM</vt:lpstr>
      <vt:lpstr>PENGEMBANGAN KURIKULUM</vt:lpstr>
      <vt:lpstr>PENGEMBANGAN KURIKULUM 2004</vt:lpstr>
      <vt:lpstr>PERENCANAAN       PROGRAM              PENDIDIKAN</vt:lpstr>
      <vt:lpstr>PERENCANAAN       PROGRAM              PENDIDIKAN</vt:lpstr>
      <vt:lpstr>Slide 8</vt:lpstr>
      <vt:lpstr>Slide 9</vt:lpstr>
      <vt:lpstr>PERENCANAAN       PROGRAM              PENDIDIKAN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PERENCANAAN       PROGRAM              PENDIDIKAN</vt:lpstr>
      <vt:lpstr>Slide 19</vt:lpstr>
      <vt:lpstr>Slide 20</vt:lpstr>
      <vt:lpstr>PERENCANAAN       PROGRAM              PENDIDIKAN</vt:lpstr>
      <vt:lpstr>Slide 22</vt:lpstr>
      <vt:lpstr>ELEMEN KOMPETENSI LULUSAN</vt:lpstr>
      <vt:lpstr>The Problem Space of Industrial Engineering   domain Studi Teknik Industri</vt:lpstr>
      <vt:lpstr>The Problem Space of Computing dan  domain Studi Teknik Informatika</vt:lpstr>
      <vt:lpstr>Slide 26</vt:lpstr>
      <vt:lpstr>PERENCANAAN       PROGRAM              PENDIDIKAN</vt:lpstr>
      <vt:lpstr>Slide 28</vt:lpstr>
      <vt:lpstr>Slide 29</vt:lpstr>
      <vt:lpstr> PROSES PEMBELAJARAN </vt:lpstr>
      <vt:lpstr>Slide 31</vt:lpstr>
      <vt:lpstr>Slide 32</vt:lpstr>
      <vt:lpstr>Slide 33</vt:lpstr>
      <vt:lpstr>FAKTOR SITUASIONAL MEMPENGARUHI PENCAPAIAN PROSES PEMBELAJARAN</vt:lpstr>
      <vt:lpstr>FAKTOR SITUASIONAL MEMPENGARUHI PENCAPAIAN PROSES PEMBELAJARAN</vt:lpstr>
      <vt:lpstr>FAKTOR SITUASIONAL MEMPENGARUHI PENCAPAIAN PROSES PEMBELAJARAN</vt:lpstr>
      <vt:lpstr>Slide 37</vt:lpstr>
      <vt:lpstr>SISTEM MANAJEMEN PERKULIAHAN</vt:lpstr>
      <vt:lpstr>MODEL INOVASI PEMBELAJARAN </vt:lpstr>
      <vt:lpstr>Slide 40</vt:lpstr>
      <vt:lpstr>PERENCANAAN       PROGRAM              PENDIDIKAN</vt:lpstr>
      <vt:lpstr>PRINSIP DASAR PENILAIAN</vt:lpstr>
      <vt:lpstr>PENILAIAN BERBASIS KOMPETENSI</vt:lpstr>
      <vt:lpstr>Slide 44</vt:lpstr>
      <vt:lpstr>Slide 45</vt:lpstr>
      <vt:lpstr>Slide 46</vt:lpstr>
      <vt:lpstr>Slide 47</vt:lpstr>
      <vt:lpstr>Slide 48</vt:lpstr>
      <vt:lpstr>Slide 49</vt:lpstr>
      <vt:lpstr>Slide 50</vt:lpstr>
    </vt:vector>
  </TitlesOfParts>
  <Company>STT_POMOSDA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PAK-PHUDAIL</dc:creator>
  <cp:lastModifiedBy>PAK-PHUDAIL</cp:lastModifiedBy>
  <cp:revision>291</cp:revision>
  <dcterms:created xsi:type="dcterms:W3CDTF">2009-02-10T18:28:57Z</dcterms:created>
  <dcterms:modified xsi:type="dcterms:W3CDTF">2010-10-13T23:44:12Z</dcterms:modified>
</cp:coreProperties>
</file>