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12" r:id="rId3"/>
    <p:sldId id="314" r:id="rId4"/>
    <p:sldId id="315" r:id="rId5"/>
    <p:sldId id="313" r:id="rId6"/>
    <p:sldId id="316" r:id="rId7"/>
    <p:sldId id="307" r:id="rId8"/>
    <p:sldId id="311" r:id="rId9"/>
    <p:sldId id="304" r:id="rId10"/>
    <p:sldId id="306" r:id="rId11"/>
    <p:sldId id="257" r:id="rId12"/>
    <p:sldId id="317" r:id="rId13"/>
    <p:sldId id="305" r:id="rId14"/>
    <p:sldId id="308" r:id="rId15"/>
    <p:sldId id="290" r:id="rId16"/>
    <p:sldId id="291" r:id="rId17"/>
    <p:sldId id="292" r:id="rId18"/>
    <p:sldId id="258" r:id="rId19"/>
    <p:sldId id="284" r:id="rId20"/>
    <p:sldId id="285" r:id="rId21"/>
    <p:sldId id="282" r:id="rId22"/>
    <p:sldId id="283" r:id="rId23"/>
    <p:sldId id="294" r:id="rId24"/>
    <p:sldId id="259" r:id="rId25"/>
    <p:sldId id="281" r:id="rId26"/>
    <p:sldId id="298" r:id="rId27"/>
    <p:sldId id="297" r:id="rId28"/>
    <p:sldId id="286" r:id="rId29"/>
    <p:sldId id="260" r:id="rId30"/>
    <p:sldId id="261" r:id="rId31"/>
    <p:sldId id="262" r:id="rId32"/>
    <p:sldId id="263" r:id="rId33"/>
    <p:sldId id="289" r:id="rId34"/>
    <p:sldId id="267" r:id="rId35"/>
    <p:sldId id="264" r:id="rId36"/>
    <p:sldId id="287" r:id="rId37"/>
    <p:sldId id="288" r:id="rId38"/>
    <p:sldId id="265" r:id="rId39"/>
    <p:sldId id="266" r:id="rId40"/>
    <p:sldId id="295" r:id="rId41"/>
    <p:sldId id="296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7" r:id="rId51"/>
    <p:sldId id="299" r:id="rId52"/>
    <p:sldId id="300" r:id="rId53"/>
    <p:sldId id="301" r:id="rId54"/>
    <p:sldId id="302" r:id="rId55"/>
    <p:sldId id="303" r:id="rId5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>
      <p:cViewPr>
        <p:scale>
          <a:sx n="30" d="100"/>
          <a:sy n="30" d="100"/>
        </p:scale>
        <p:origin x="2472" y="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9802-10FE-4BEF-B99F-8465EA86A3DA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9A48D-AB68-464A-941F-9827382995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635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353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394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209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6634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159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138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4406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5502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8225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0926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0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461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6642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89C88-1F94-492A-822A-8305EB1EDC4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4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904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34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562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647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80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347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A48D-AB68-464A-941F-9827382995D8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227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943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6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23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35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120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550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16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466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599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474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456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D7047-C7D5-47F7-8495-A371687D9E92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8672-B3CB-4750-B5F6-AA35814C96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40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97026" cy="684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26064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TEKNOLOGI INFORMASI &amp; KOMUNIKASI </a:t>
            </a:r>
          </a:p>
          <a:p>
            <a:pPr algn="ctr"/>
            <a:r>
              <a:rPr lang="id-ID" sz="3200" b="1" dirty="0" smtClean="0">
                <a:solidFill>
                  <a:srgbClr val="FFFF00"/>
                </a:solidFill>
              </a:rPr>
              <a:t>TERAPAN  RISET &amp; DEVELOPMENT</a:t>
            </a:r>
          </a:p>
        </p:txBody>
      </p:sp>
      <p:pic>
        <p:nvPicPr>
          <p:cNvPr id="1026" name="Picture 2" descr="POMOS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" y="100714"/>
            <a:ext cx="1305396" cy="11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asil gambar untuk information technolo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099"/>
            <a:ext cx="6762750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98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PENERAPAN - 1</a:t>
            </a:r>
            <a:endParaRPr lang="id-ID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asil gambar untuk Information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" y="1371950"/>
            <a:ext cx="90730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/>
          <p:cNvSpPr/>
          <p:nvPr/>
        </p:nvSpPr>
        <p:spPr>
          <a:xfrm rot="16200000">
            <a:off x="6336196" y="3496186"/>
            <a:ext cx="1152128" cy="3960440"/>
          </a:xfrm>
          <a:prstGeom prst="leftBrace">
            <a:avLst>
              <a:gd name="adj1" fmla="val 46080"/>
              <a:gd name="adj2" fmla="val 543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5868144" y="6052470"/>
            <a:ext cx="281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PENGAMBIL KEBIJAKAN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1852065" y="3509887"/>
            <a:ext cx="1152128" cy="3960440"/>
          </a:xfrm>
          <a:prstGeom prst="leftBrace">
            <a:avLst>
              <a:gd name="adj1" fmla="val 46080"/>
              <a:gd name="adj2" fmla="val 54302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148952" y="6098636"/>
            <a:ext cx="2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OTOMATSASI PENGOLAHAN DATA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17638"/>
            <a:ext cx="5040560" cy="51931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27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PENERAPAN - 2</a:t>
            </a:r>
            <a:endParaRPr lang="id-ID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5282"/>
            <a:ext cx="8097380" cy="57157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5616" y="27856"/>
            <a:ext cx="7571184" cy="72798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PENERAPAN - </a:t>
            </a:r>
            <a:r>
              <a:rPr lang="id-ID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d-ID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332656"/>
            <a:ext cx="8229600" cy="48071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KEAMANAN DATA &amp; INFORMASI</a:t>
            </a:r>
            <a:endParaRPr lang="id-ID" dirty="0"/>
          </a:p>
        </p:txBody>
      </p:sp>
      <p:pic>
        <p:nvPicPr>
          <p:cNvPr id="12290" name="Picture 2" descr="Hasil gambar untuk Information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3501"/>
            <a:ext cx="6648992" cy="49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6183126"/>
            <a:ext cx="3152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Garda Pertahanan Siber</a:t>
            </a:r>
          </a:p>
        </p:txBody>
      </p:sp>
    </p:spTree>
    <p:extLst>
      <p:ext uri="{BB962C8B-B14F-4D97-AF65-F5344CB8AC3E}">
        <p14:creationId xmlns:p14="http://schemas.microsoft.com/office/powerpoint/2010/main" val="4863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66.60.147.38/wp-content/uploads/2013/02/telecommunic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1" b="6993"/>
          <a:stretch/>
        </p:blipFill>
        <p:spPr bwMode="auto">
          <a:xfrm>
            <a:off x="-1" y="857250"/>
            <a:ext cx="9144001" cy="5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199" y="6034846"/>
            <a:ext cx="8229600" cy="737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BAHAN PELAJARAN - 1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8754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FREQUENCY SPECTRUM</a:t>
            </a:r>
            <a:endParaRPr lang="id-ID" b="1" dirty="0"/>
          </a:p>
        </p:txBody>
      </p:sp>
      <p:pic>
        <p:nvPicPr>
          <p:cNvPr id="2050" name="Picture 2" descr="http://media-1.web.britannica.com/eb-media/21/4621-004-A31045E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"/>
          <a:stretch/>
        </p:blipFill>
        <p:spPr bwMode="auto">
          <a:xfrm>
            <a:off x="18045" y="2060848"/>
            <a:ext cx="910790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471"/>
          <a:stretch/>
        </p:blipFill>
        <p:spPr>
          <a:xfrm>
            <a:off x="3420945" y="955802"/>
            <a:ext cx="5502637" cy="49746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660" y="955802"/>
            <a:ext cx="3332285" cy="5009064"/>
          </a:xfrm>
          <a:prstGeom prst="rect">
            <a:avLst/>
          </a:prstGeom>
          <a:solidFill>
            <a:srgbClr val="D8FFC5"/>
          </a:solidFill>
        </p:spPr>
        <p:txBody>
          <a:bodyPr wrap="square" rtlCol="0">
            <a:spAutoFit/>
          </a:bodyPr>
          <a:lstStyle/>
          <a:p>
            <a:pPr algn="ctr"/>
            <a:endParaRPr lang="id-ID" sz="1350" b="1" dirty="0"/>
          </a:p>
          <a:p>
            <a:pPr algn="ctr"/>
            <a:r>
              <a:rPr lang="id-ID" b="1" dirty="0"/>
              <a:t>REGULASI /STANDAR</a:t>
            </a:r>
          </a:p>
          <a:p>
            <a:pPr algn="ctr"/>
            <a:r>
              <a:rPr lang="id-ID" b="1" dirty="0"/>
              <a:t>SISTEM TELEKOMUNIKASI</a:t>
            </a:r>
          </a:p>
          <a:p>
            <a:pPr algn="ctr"/>
            <a:endParaRPr lang="id-ID" sz="1350" b="1" dirty="0"/>
          </a:p>
          <a:p>
            <a:r>
              <a:rPr lang="id-ID" sz="1350" b="1" dirty="0"/>
              <a:t>Nasional : Kementrian Kominfo</a:t>
            </a:r>
          </a:p>
          <a:p>
            <a:r>
              <a:rPr lang="id-ID" sz="1350" b="1" dirty="0"/>
              <a:t>Global     : Int. Telecomunication Union –ITU</a:t>
            </a:r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  <a:p>
            <a:endParaRPr lang="id-ID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Self study – Tugas Paper Regulasi Pita Frekwensi Radio AM/FM, TV, CB  dan Tlp Seluler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41761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43000"/>
            <a:ext cx="577215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solidFill>
                  <a:schemeClr val="accent1"/>
                </a:solidFill>
                <a:latin typeface="Berlin Sans FB" pitchFamily="34" charset="0"/>
              </a:rPr>
              <a:t>SISTEM TELEKOMUNIKASI</a:t>
            </a:r>
            <a:endParaRPr lang="id-ID" dirty="0">
              <a:solidFill>
                <a:schemeClr val="accent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R &amp; D IMASIP 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0322"/>
            <a:ext cx="2161525" cy="21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asil gambar untuk R &amp;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" y="-99392"/>
            <a:ext cx="2588703" cy="1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asil gambar untuk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41" y="188640"/>
            <a:ext cx="6197558" cy="29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316" y="3573016"/>
            <a:ext cx="8867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prstClr val="black"/>
                </a:solidFill>
              </a:rPr>
              <a:t>- </a:t>
            </a:r>
            <a:r>
              <a:rPr lang="id-ID" sz="2400" dirty="0" smtClean="0">
                <a:solidFill>
                  <a:srgbClr val="C0504D"/>
                </a:solidFill>
              </a:rPr>
              <a:t>PADA DASARNYA TIDAK ADA PENEMU </a:t>
            </a:r>
            <a:r>
              <a:rPr lang="id-ID" sz="2400" b="1" dirty="0" smtClean="0">
                <a:solidFill>
                  <a:srgbClr val="1F497D">
                    <a:lumMod val="75000"/>
                  </a:srgbClr>
                </a:solidFill>
              </a:rPr>
              <a:t>(INVENTOR)</a:t>
            </a:r>
            <a:r>
              <a:rPr lang="id-ID" sz="2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id-ID" sz="2400" dirty="0" smtClean="0">
                <a:solidFill>
                  <a:srgbClr val="8064A2">
                    <a:lumMod val="75000"/>
                  </a:srgbClr>
                </a:solidFill>
              </a:rPr>
              <a:t>- </a:t>
            </a:r>
            <a:r>
              <a:rPr lang="id-ID" sz="2400" dirty="0" smtClean="0">
                <a:solidFill>
                  <a:srgbClr val="00B050"/>
                </a:solidFill>
              </a:rPr>
              <a:t>JIKA PUNYA IDE, CARI TAHU ADAKAH IDE YG SAMA ATAU MIRIP</a:t>
            </a:r>
          </a:p>
          <a:p>
            <a:r>
              <a:rPr lang="id-ID" sz="2400" dirty="0">
                <a:solidFill>
                  <a:srgbClr val="00B050"/>
                </a:solidFill>
              </a:rPr>
              <a:t> </a:t>
            </a:r>
            <a:r>
              <a:rPr lang="id-ID" sz="2400" dirty="0" smtClean="0">
                <a:solidFill>
                  <a:srgbClr val="00B050"/>
                </a:solidFill>
              </a:rPr>
              <a:t> YANG BISA DIKEMBANGKAN LEBIH LANJUT, MELALUI MENTORING.</a:t>
            </a:r>
          </a:p>
          <a:p>
            <a:r>
              <a:rPr lang="id-ID" sz="2400" dirty="0" smtClean="0">
                <a:solidFill>
                  <a:prstClr val="black"/>
                </a:solidFill>
              </a:rPr>
              <a:t>- </a:t>
            </a:r>
            <a:r>
              <a:rPr lang="id-ID" sz="2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GUNAKAN BEBERAPA HASIL KAJIAN ILMIAH SEBAGAI MODAL DASAR.</a:t>
            </a:r>
          </a:p>
          <a:p>
            <a:r>
              <a:rPr lang="id-ID" sz="2400" dirty="0" smtClean="0">
                <a:solidFill>
                  <a:prstClr val="black"/>
                </a:solidFill>
              </a:rPr>
              <a:t>- PUBLIKASIKAN KEPADA SEJAWAT DALAM KAJIAN YANG SEBIDANG,</a:t>
            </a:r>
          </a:p>
          <a:p>
            <a:r>
              <a:rPr lang="id-ID" sz="2400" dirty="0">
                <a:solidFill>
                  <a:prstClr val="black"/>
                </a:solidFill>
              </a:rPr>
              <a:t> </a:t>
            </a:r>
            <a:r>
              <a:rPr lang="id-ID" sz="2400" dirty="0" smtClean="0">
                <a:solidFill>
                  <a:prstClr val="black"/>
                </a:solidFill>
              </a:rPr>
              <a:t> ATAU LINTAS DISIPLIN, SEBAGAI KARYA YG DILINDUNGI UU.....</a:t>
            </a:r>
            <a:endParaRPr lang="id-ID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5176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solidFill>
                  <a:schemeClr val="accent1"/>
                </a:solidFill>
                <a:latin typeface="Berlin Sans FB" pitchFamily="34" charset="0"/>
              </a:rPr>
              <a:t>TELEKOMUNIKASI TIME-LINE</a:t>
            </a:r>
            <a:endParaRPr lang="id-ID" dirty="0">
              <a:solidFill>
                <a:schemeClr val="accent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13" y="1421904"/>
            <a:ext cx="63341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solidFill>
                  <a:schemeClr val="accent1"/>
                </a:solidFill>
                <a:latin typeface="Berlin Sans FB" pitchFamily="34" charset="0"/>
              </a:rPr>
              <a:t>TELEGRAPH</a:t>
            </a:r>
            <a:endParaRPr lang="id-ID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869160"/>
            <a:ext cx="31623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256584" cy="629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14" y="123106"/>
            <a:ext cx="118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75" y="332656"/>
            <a:ext cx="7574573" cy="841861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PERMODELAN PENGIRIMAN PESAN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553"/>
          <a:stretch/>
        </p:blipFill>
        <p:spPr>
          <a:xfrm>
            <a:off x="1341400" y="1988841"/>
            <a:ext cx="6294522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250" y="465313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accent6"/>
                </a:solidFill>
              </a:rPr>
              <a:t>Analogi Kirim Surat via POS </a:t>
            </a:r>
            <a:r>
              <a:rPr lang="id-ID" b="1" dirty="0" smtClean="0"/>
              <a:t>vs </a:t>
            </a:r>
            <a:r>
              <a:rPr lang="id-ID" b="1" dirty="0" smtClean="0">
                <a:solidFill>
                  <a:srgbClr val="0070C0"/>
                </a:solidFill>
              </a:rPr>
              <a:t>Kirim Pesan via Ponsel </a:t>
            </a:r>
            <a:endParaRPr lang="id-ID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00277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2"/>
          <a:stretch/>
        </p:blipFill>
        <p:spPr bwMode="auto">
          <a:xfrm>
            <a:off x="0" y="1412776"/>
            <a:ext cx="900112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1"/>
          <a:stretch/>
        </p:blipFill>
        <p:spPr bwMode="auto">
          <a:xfrm>
            <a:off x="141226" y="633105"/>
            <a:ext cx="9002774" cy="5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1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59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Cuneiform  3500 BC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s://upload.wikimedia.org/wikipedia/commons/b/bb/Trilingual_inscription_of_Xerxes%2C_Van%2C_1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1" y="1020236"/>
            <a:ext cx="8531225" cy="52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id-ID" dirty="0" smtClean="0"/>
              <a:t>MODE SISTEM KOMUNIKASI</a:t>
            </a:r>
            <a:endParaRPr lang="id-ID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484784"/>
            <a:ext cx="3960440" cy="50214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50634" y="18448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SIMPLEX</a:t>
            </a:r>
            <a:endParaRPr lang="id-ID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150634" y="3533865"/>
            <a:ext cx="206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HALF DUPLEX</a:t>
            </a:r>
            <a:endParaRPr lang="id-ID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50634" y="5195402"/>
            <a:ext cx="206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70C0"/>
                </a:solidFill>
              </a:rPr>
              <a:t>FULL DUPLEX</a:t>
            </a:r>
            <a:endParaRPr lang="id-ID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98767" cy="46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accent1"/>
                </a:solidFill>
                <a:latin typeface="Berlin Sans FB" pitchFamily="34" charset="0"/>
              </a:rPr>
              <a:t>ANALOG vs DIGITAL</a:t>
            </a:r>
            <a:endParaRPr lang="id-ID" dirty="0">
              <a:solidFill>
                <a:schemeClr val="accent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/>
        </p:blipFill>
        <p:spPr bwMode="auto">
          <a:xfrm>
            <a:off x="178880" y="1052736"/>
            <a:ext cx="897622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b="92457"/>
          <a:stretch/>
        </p:blipFill>
        <p:spPr bwMode="auto">
          <a:xfrm>
            <a:off x="925537" y="332656"/>
            <a:ext cx="7460704" cy="42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R &amp; D IMASIP 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77918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316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SIKLUS PROSES KREATIF</a:t>
            </a:r>
            <a:endParaRPr lang="id-ID" dirty="0"/>
          </a:p>
        </p:txBody>
      </p:sp>
      <p:pic>
        <p:nvPicPr>
          <p:cNvPr id="17412" name="Picture 4" descr="Hasil gambar untuk Creative 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2"/>
          <a:stretch/>
        </p:blipFill>
        <p:spPr bwMode="auto">
          <a:xfrm>
            <a:off x="683568" y="1268760"/>
            <a:ext cx="6120680" cy="52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Kategori Sistem Telekomunikasi</a:t>
            </a:r>
            <a:endParaRPr lang="id-ID" sz="36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864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6388938" cy="32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2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1" y="1700808"/>
            <a:ext cx="82020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Kategori Sistem Telekomunikasi</a:t>
            </a:r>
            <a:endParaRPr lang="id-ID" sz="36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6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/>
          <a:stretch/>
        </p:blipFill>
        <p:spPr bwMode="auto">
          <a:xfrm>
            <a:off x="467544" y="1628800"/>
            <a:ext cx="837753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0070C0"/>
                </a:solidFill>
              </a:rPr>
              <a:t>SIGNAL - THE MAIN ENTITIY</a:t>
            </a:r>
            <a:endParaRPr lang="id-ID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7" y="1052736"/>
            <a:ext cx="7691721" cy="5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105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dirty="0" smtClean="0">
                <a:solidFill>
                  <a:schemeClr val="accent1"/>
                </a:solidFill>
                <a:latin typeface="Arial Rounded MT Bold" pitchFamily="34" charset="0"/>
              </a:rPr>
              <a:t>Model Gelombang EM</a:t>
            </a:r>
            <a:endParaRPr lang="id-ID" sz="40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8865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44816" cy="48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57" y="476672"/>
            <a:ext cx="3208387" cy="9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208387" cy="9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716591" cy="4610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60212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/>
              <a:t>Catatan</a:t>
            </a:r>
            <a:r>
              <a:rPr lang="id-ID" i="1" dirty="0" smtClean="0"/>
              <a:t> </a:t>
            </a:r>
            <a:r>
              <a:rPr lang="id-ID" b="1" i="1" dirty="0" smtClean="0">
                <a:solidFill>
                  <a:srgbClr val="0070C0"/>
                </a:solidFill>
              </a:rPr>
              <a:t>: Akan dijelaskan lebih jauh pada pertemuan berikutnya</a:t>
            </a:r>
            <a:endParaRPr lang="id-ID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87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395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57" y="476672"/>
            <a:ext cx="3208387" cy="9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1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08"/>
            <a:ext cx="86354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8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55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96336" y="544522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2075935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Self study – Tugas Paper Mikropon dan Speaker 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9161"/>
            <a:ext cx="5013136" cy="44338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316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6 SIKLUS PROSES INOFASI</a:t>
            </a:r>
            <a:endParaRPr lang="id-ID" dirty="0"/>
          </a:p>
        </p:txBody>
      </p:sp>
      <p:pic>
        <p:nvPicPr>
          <p:cNvPr id="18434" name="Picture 2" descr="Hasil gambar untuk Innovation 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38188" r="9437" b="15440"/>
          <a:stretch/>
        </p:blipFill>
        <p:spPr bwMode="auto">
          <a:xfrm>
            <a:off x="1043608" y="5840649"/>
            <a:ext cx="6264695" cy="10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b="14055"/>
          <a:stretch/>
        </p:blipFill>
        <p:spPr bwMode="auto">
          <a:xfrm>
            <a:off x="2699792" y="5517848"/>
            <a:ext cx="2012517" cy="132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b="14057"/>
          <a:stretch/>
        </p:blipFill>
        <p:spPr bwMode="auto">
          <a:xfrm>
            <a:off x="6774911" y="2924944"/>
            <a:ext cx="2036094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16631"/>
            <a:ext cx="8473037" cy="6728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3697" t="-124" r="20213" b="94774"/>
          <a:stretch/>
        </p:blipFill>
        <p:spPr>
          <a:xfrm>
            <a:off x="3203848" y="476672"/>
            <a:ext cx="475252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pkAYqS06I1Y/VIYJs1U8_CI/AAAAAAAAB6g/SDcOGtG3qOs/s1600/Mic-patte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6104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653136"/>
            <a:ext cx="1656184" cy="1077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653136"/>
            <a:ext cx="1563157" cy="1109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3697" t="-124" r="20213" b="94774"/>
          <a:stretch/>
        </p:blipFill>
        <p:spPr>
          <a:xfrm>
            <a:off x="2267744" y="836712"/>
            <a:ext cx="475252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8446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7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20853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444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4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62921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128792" cy="322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83" y="856506"/>
            <a:ext cx="419417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2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9630"/>
            <a:ext cx="5134137" cy="62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68752" cy="517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4" y="980728"/>
            <a:ext cx="81811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3" y="476672"/>
            <a:ext cx="6534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819569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6098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4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asil gambar untuk r&amp;d inno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02" y="1340768"/>
            <a:ext cx="7167228" cy="50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316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RAKSASA INDUSTRI </a:t>
            </a:r>
            <a:r>
              <a:rPr lang="id-ID" b="1" dirty="0">
                <a:solidFill>
                  <a:srgbClr val="FF0000"/>
                </a:solidFill>
              </a:rPr>
              <a:t>TIK</a:t>
            </a:r>
            <a:r>
              <a:rPr lang="id-ID" dirty="0"/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10280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Documents and Settings\LIDI\My Documents\My Pictures\indonesia-google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7786742" cy="4165906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072494" cy="571504"/>
          </a:xfrm>
        </p:spPr>
        <p:txBody>
          <a:bodyPr>
            <a:noAutofit/>
          </a:bodyPr>
          <a:lstStyle/>
          <a:p>
            <a:r>
              <a:rPr lang="en-US" sz="2800" b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TEKNOLOGI  INFORMASI DAN KOMUNIKASI </a:t>
            </a:r>
            <a:endParaRPr lang="en-GB" sz="2800" b="1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1428736"/>
            <a:ext cx="6858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Mempersatukan Kita</a:t>
            </a:r>
            <a:endParaRPr lang="en-US" sz="54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6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affs.com/wp-content/uploads/2015/05/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8320" cy="52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http://bizadvisors.net/wp-content/uploads/2016/08/Internet-Busi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8" y="1772816"/>
            <a:ext cx="85534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http://ictcurriculum.gov.in/pluginfile.php/23/mod_label/intro/ict%20curric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1600200"/>
            <a:ext cx="8988425" cy="51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0" t="3001" r="3640" b="10999"/>
          <a:stretch/>
        </p:blipFill>
        <p:spPr bwMode="auto">
          <a:xfrm>
            <a:off x="971600" y="548680"/>
            <a:ext cx="6550514" cy="53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Hasil gambar untuk 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7423176" cy="51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16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MENGAPA HARUS R&amp;D</a:t>
            </a:r>
            <a:endParaRPr lang="id-ID" dirty="0"/>
          </a:p>
        </p:txBody>
      </p:sp>
      <p:pic>
        <p:nvPicPr>
          <p:cNvPr id="1030" name="Picture 6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2" y="1628800"/>
            <a:ext cx="73915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asil gambar untuk ITC Et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1410" r="1797" b="2680"/>
          <a:stretch/>
        </p:blipFill>
        <p:spPr bwMode="auto">
          <a:xfrm>
            <a:off x="467544" y="1556792"/>
            <a:ext cx="82089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KEBERLANJUTAN INOVASI TEKNOLOGI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684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0" name="Picture 28" descr="Hasil gambar untuk Barcode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8"/>
          <a:stretch/>
        </p:blipFill>
        <p:spPr bwMode="auto">
          <a:xfrm>
            <a:off x="251520" y="531920"/>
            <a:ext cx="2248039" cy="9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43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sz="3600" b="1" dirty="0" smtClean="0">
                <a:solidFill>
                  <a:srgbClr val="FF0000"/>
                </a:solidFill>
              </a:rPr>
              <a:t>ADAKAH YANG BUKAN TIK</a:t>
            </a:r>
            <a:endParaRPr lang="id-ID" sz="36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asil gambar untuk ict device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5575" y="4264522"/>
            <a:ext cx="1620220" cy="145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://www.247diensten.nl/wp-content/uploads/2016/02/ic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5" y="1553667"/>
            <a:ext cx="1570270" cy="1453954"/>
          </a:xfrm>
          <a:prstGeom prst="rect">
            <a:avLst/>
          </a:prstGeom>
        </p:spPr>
      </p:pic>
      <p:pic>
        <p:nvPicPr>
          <p:cNvPr id="13322" name="Picture 10" descr="Hasil gambar untuk ict device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0" y="2992273"/>
            <a:ext cx="1426128" cy="126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asil gambar untuk ict device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47" y="534592"/>
            <a:ext cx="999018" cy="15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asil gambar untuk ict devices 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8"/>
          <a:stretch/>
        </p:blipFill>
        <p:spPr bwMode="auto">
          <a:xfrm>
            <a:off x="3051530" y="3434801"/>
            <a:ext cx="1265437" cy="10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asil gambar untuk ict devices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8" t="56605" r="7408"/>
          <a:stretch/>
        </p:blipFill>
        <p:spPr bwMode="auto">
          <a:xfrm>
            <a:off x="8220473" y="1143445"/>
            <a:ext cx="1152128" cy="10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asil gambar untuk ict devices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r="39098" b="15260"/>
          <a:stretch/>
        </p:blipFill>
        <p:spPr bwMode="auto">
          <a:xfrm>
            <a:off x="1610863" y="3038680"/>
            <a:ext cx="1355470" cy="12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asil gambar untuk ict devices 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8965" r="15831" b="6068"/>
          <a:stretch/>
        </p:blipFill>
        <p:spPr bwMode="auto">
          <a:xfrm>
            <a:off x="1546285" y="1393666"/>
            <a:ext cx="1296143" cy="15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Hasil gambar untuk Smart Home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44" y="2096002"/>
            <a:ext cx="3167096" cy="16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Hasil gambar untuk iot 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16272" r="12622" b="17023"/>
          <a:stretch/>
        </p:blipFill>
        <p:spPr bwMode="auto">
          <a:xfrm>
            <a:off x="2842428" y="701727"/>
            <a:ext cx="3047784" cy="27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asil gambar untuk Smart Car 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81" y="5001955"/>
            <a:ext cx="22955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Picture 26" descr="Hasil gambar untuk ict devices 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81" y="638394"/>
            <a:ext cx="1172466" cy="14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Hasil gambar untuk leopard tan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21" y="4031065"/>
            <a:ext cx="3897020" cy="23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788" y="4221088"/>
            <a:ext cx="5446423" cy="1872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DAFTAR POKOK BAHASAN</a:t>
            </a:r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9" r="24526" b="68833"/>
          <a:stretch/>
        </p:blipFill>
        <p:spPr bwMode="auto">
          <a:xfrm>
            <a:off x="2004916" y="1739243"/>
            <a:ext cx="5134168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58495" y="4221088"/>
            <a:ext cx="5436716" cy="648072"/>
          </a:xfrm>
          <a:prstGeom prst="rect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46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245</Words>
  <Application>Microsoft Office PowerPoint</Application>
  <PresentationFormat>On-screen Show (4:3)</PresentationFormat>
  <Paragraphs>86</Paragraphs>
  <Slides>55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 Unicode MS</vt:lpstr>
      <vt:lpstr>Arial</vt:lpstr>
      <vt:lpstr>Arial Rounded MT Bold</vt:lpstr>
      <vt:lpstr>Berlin Sans FB</vt:lpstr>
      <vt:lpstr>Calibri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KEBERLANJUTAN INOVASI TEKNOLOGI</vt:lpstr>
      <vt:lpstr>ADAKAH YANG BUKAN TIK</vt:lpstr>
      <vt:lpstr>DAFTAR POKOK BAHASAN</vt:lpstr>
      <vt:lpstr>PowerPoint Presentation</vt:lpstr>
      <vt:lpstr>PENERAPAN - 1</vt:lpstr>
      <vt:lpstr>PowerPoint Presentation</vt:lpstr>
      <vt:lpstr>PENERAPAN - 3</vt:lpstr>
      <vt:lpstr>KEAMANAN DATA &amp; INFORMASI</vt:lpstr>
      <vt:lpstr>PowerPoint Presentation</vt:lpstr>
      <vt:lpstr>FREQUENCY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PERMODELAN PENGIRIMAN PESAN</vt:lpstr>
      <vt:lpstr>PowerPoint Presentation</vt:lpstr>
      <vt:lpstr>PowerPoint Presentation</vt:lpstr>
      <vt:lpstr>Cuneiform  3500 BC</vt:lpstr>
      <vt:lpstr>MODE SISTEM KOMUNIKASI</vt:lpstr>
      <vt:lpstr>ANALOG vs DIGITAL</vt:lpstr>
      <vt:lpstr>PowerPoint Presentation</vt:lpstr>
      <vt:lpstr>Kategori Sistem Telekomunikasi</vt:lpstr>
      <vt:lpstr>Kategori Sistem Telekomunikasi</vt:lpstr>
      <vt:lpstr>SIGNAL - THE MAIN ENTITIY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TEKNOLOGI  INFORMASI DAN KOMUNIKASI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Pudhail</dc:creator>
  <cp:lastModifiedBy>PA2LIMO</cp:lastModifiedBy>
  <cp:revision>71</cp:revision>
  <dcterms:created xsi:type="dcterms:W3CDTF">2011-02-24T01:37:07Z</dcterms:created>
  <dcterms:modified xsi:type="dcterms:W3CDTF">2017-02-16T03:56:54Z</dcterms:modified>
</cp:coreProperties>
</file>