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29" r:id="rId2"/>
    <p:sldId id="359" r:id="rId3"/>
    <p:sldId id="279" r:id="rId4"/>
    <p:sldId id="259" r:id="rId5"/>
    <p:sldId id="308" r:id="rId6"/>
    <p:sldId id="330" r:id="rId7"/>
    <p:sldId id="331" r:id="rId8"/>
    <p:sldId id="263" r:id="rId9"/>
    <p:sldId id="258" r:id="rId10"/>
    <p:sldId id="332" r:id="rId11"/>
    <p:sldId id="256" r:id="rId12"/>
    <p:sldId id="344" r:id="rId13"/>
    <p:sldId id="293" r:id="rId14"/>
    <p:sldId id="327" r:id="rId15"/>
    <p:sldId id="314" r:id="rId16"/>
    <p:sldId id="315" r:id="rId17"/>
    <p:sldId id="318" r:id="rId18"/>
    <p:sldId id="319" r:id="rId19"/>
    <p:sldId id="320" r:id="rId20"/>
    <p:sldId id="321" r:id="rId21"/>
    <p:sldId id="322" r:id="rId22"/>
    <p:sldId id="316" r:id="rId23"/>
    <p:sldId id="317" r:id="rId24"/>
    <p:sldId id="323" r:id="rId25"/>
    <p:sldId id="324" r:id="rId26"/>
    <p:sldId id="298" r:id="rId27"/>
    <p:sldId id="325" r:id="rId28"/>
    <p:sldId id="356" r:id="rId29"/>
    <p:sldId id="357" r:id="rId30"/>
    <p:sldId id="257" r:id="rId31"/>
    <p:sldId id="290" r:id="rId32"/>
    <p:sldId id="339" r:id="rId33"/>
    <p:sldId id="294" r:id="rId34"/>
    <p:sldId id="309" r:id="rId35"/>
    <p:sldId id="310" r:id="rId36"/>
    <p:sldId id="311" r:id="rId37"/>
    <p:sldId id="283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K62rHz+7pTNFLFOWwJxCqQ" hashData="NzXeLlsFWBrRxLkWS26fOjCZp6I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D98F"/>
    <a:srgbClr val="50591D"/>
    <a:srgbClr val="FF6600"/>
    <a:srgbClr val="FFD54F"/>
    <a:srgbClr val="FFCD2F"/>
    <a:srgbClr val="D6C792"/>
    <a:srgbClr val="FFE07D"/>
    <a:srgbClr val="FFC000"/>
    <a:srgbClr val="393F15"/>
    <a:srgbClr val="C7D3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3414" autoAdjust="0"/>
  </p:normalViewPr>
  <p:slideViewPr>
    <p:cSldViewPr>
      <p:cViewPr>
        <p:scale>
          <a:sx n="50" d="100"/>
          <a:sy n="50" d="100"/>
        </p:scale>
        <p:origin x="-43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3B69FBA-B331-4945-A40F-1123C4D4E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4F9986-12C6-42A8-8B98-3836C0C5A28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786649-7115-4481-BF75-D1E25035C9DA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761FD8-A23E-491E-B4D2-E8D815A210A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FEADE7-FFE7-4392-9EA7-655927930F5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E0E09-0173-4F84-A3F2-ECE322CE5C05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5B771-63C6-432E-847F-27A7657ADC2F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CAD0CA-BA5F-4DEB-ABCA-60D5303F2A96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 b="1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22BB4A-DE2F-415D-ADBB-3847DE99728A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77829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/>
        </p:spPr>
      </p:sp>
      <p:sp>
        <p:nvSpPr>
          <p:cNvPr id="77830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 eaLnBrk="1" hangingPunct="1"/>
            <a:endParaRPr lang="id-ID" b="1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F1F732-F88C-4D6C-895D-9EBCFA247B97}" type="slidenum">
              <a:rPr lang="en-GB" smtClean="0"/>
              <a:pPr/>
              <a:t>36</a:t>
            </a:fld>
            <a:endParaRPr lang="en-GB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6CD91E-46EF-4093-B83F-AEA8185D918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B15AC3-B2A7-4AE6-81A1-0FC26C0E3925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145981-4E43-49ED-A104-F258A0D3711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z="1400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C08CB1-AD9B-4477-A139-351E2D6C73B3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17768C-B109-49A7-9FAA-E84EE01D6B6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 b="1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EE785A-1FAE-4ED2-8228-CE98C7F102B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b="1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025C4-DDA1-4FE7-B715-FA47735527CC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D7AAC9-114B-4901-AE16-5E143F869E0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7F490-CB43-4118-85C0-60EBE2AFF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422EA-18B6-465F-8C85-53332CE27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F9753-A022-428F-AEC5-AB27AD92D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8140F-664F-4D02-B00F-1283E2E4F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5A5CE-16DB-4D85-848C-DD7C1059C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86E66-C90A-48C0-B8FA-04483E45F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105D-F389-4EBA-B10D-85960EA01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028A6-4B2B-44A8-9765-3E71F36CA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BB588-1D85-4FF7-98C2-8E21FA121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CD1A3-A616-40EE-A608-0C7E754F0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AA55F-0FC1-44BE-9035-3E8B311DF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6C969-AA44-4B4B-9B6A-0A72FA8D0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64B19-BCF3-451C-BBF3-6E8D4862E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1"/>
          </a:fgClr>
          <a:bgClr>
            <a:srgbClr val="FFFF99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D3AC979D-DE12-44A9-9E96-6F60A44C5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WordArt 2"/>
          <p:cNvSpPr>
            <a:spLocks noChangeArrowheads="1" noChangeShapeType="1" noTextEdit="1"/>
          </p:cNvSpPr>
          <p:nvPr/>
        </p:nvSpPr>
        <p:spPr bwMode="auto">
          <a:xfrm>
            <a:off x="4280848" y="4621212"/>
            <a:ext cx="4267200" cy="522926"/>
          </a:xfrm>
          <a:prstGeom prst="rect">
            <a:avLst/>
          </a:prstGeom>
          <a:ln>
            <a:noFill/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eaLnBrk="0" hangingPunct="0">
              <a:defRPr/>
            </a:pPr>
            <a:r>
              <a:rPr lang="nn-NO" sz="3600" b="1" kern="10" normalizeH="1">
                <a:ln w="11430"/>
                <a:solidFill>
                  <a:sysClr val="windowText" lastClr="000000"/>
                </a:solidFill>
                <a:latin typeface="Arial Black"/>
              </a:rPr>
              <a:t>PENGEMBANGAN</a:t>
            </a:r>
          </a:p>
          <a:p>
            <a:pPr algn="r" eaLnBrk="0" hangingPunct="0">
              <a:defRPr/>
            </a:pPr>
            <a:r>
              <a:rPr lang="nn-NO" sz="3600" b="1" kern="10" normalizeH="1" smtClean="0">
                <a:ln w="11430"/>
                <a:solidFill>
                  <a:sysClr val="windowText" lastClr="000000"/>
                </a:solidFill>
                <a:latin typeface="Arial Black"/>
              </a:rPr>
              <a:t>PENILAIAN DALAM PEMBELAJARAN</a:t>
            </a:r>
            <a:endParaRPr lang="nn-NO" sz="3600" b="1" kern="10" normalizeH="1">
              <a:ln w="11430"/>
              <a:solidFill>
                <a:sysClr val="windowText" lastClr="000000"/>
              </a:solidFill>
              <a:latin typeface="Arial Black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793750" y="5438775"/>
            <a:ext cx="7805738" cy="276225"/>
          </a:xfrm>
          <a:prstGeom prst="rect">
            <a:avLst/>
          </a:prstGeom>
          <a:solidFill>
            <a:srgbClr val="34164A"/>
          </a:solidFill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3688">
              <a:spcBef>
                <a:spcPct val="50000"/>
              </a:spcBef>
            </a:pPr>
            <a:endParaRPr lang="en-US" sz="1200">
              <a:solidFill>
                <a:schemeClr val="bg1"/>
              </a:solidFill>
            </a:endParaRPr>
          </a:p>
        </p:txBody>
      </p:sp>
      <p:pic>
        <p:nvPicPr>
          <p:cNvPr id="5124" name="Picture 2" descr="http://stat.kompasiana.com/files/2010/10/dikti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10000"/>
          </a:blip>
          <a:srcRect/>
          <a:stretch>
            <a:fillRect/>
          </a:stretch>
        </p:blipFill>
        <p:spPr bwMode="auto">
          <a:xfrm>
            <a:off x="785813" y="735012"/>
            <a:ext cx="2922587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tutwur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6858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700088" y="5770563"/>
            <a:ext cx="76962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Tim </a:t>
            </a:r>
            <a:r>
              <a:rPr lang="en-US" sz="1600" b="1">
                <a:solidFill>
                  <a:schemeClr val="tx1">
                    <a:lumMod val="95000"/>
                    <a:lumOff val="5000"/>
                  </a:schemeClr>
                </a:solidFill>
              </a:rPr>
              <a:t>pengembang Kurikulum</a:t>
            </a:r>
          </a:p>
          <a:p>
            <a:pPr eaLnBrk="0" hangingPunct="0">
              <a:defRPr/>
            </a:pPr>
            <a:r>
              <a:rPr lang="en-US" sz="1600" b="1">
                <a:solidFill>
                  <a:schemeClr val="tx1">
                    <a:lumMod val="95000"/>
                    <a:lumOff val="5000"/>
                  </a:schemeClr>
                </a:solidFill>
              </a:rPr>
              <a:t>Direktorat Pembelajaran dan Kemahasiswaan DIKTI Tahun 2011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800100" y="5362575"/>
            <a:ext cx="7772400" cy="1587"/>
          </a:xfrm>
          <a:prstGeom prst="line">
            <a:avLst/>
          </a:prstGeom>
          <a:ln w="76200" cmpd="thinThick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solidFill>
            <a:srgbClr val="ECE3C2"/>
          </a:solidFill>
        </p:spPr>
        <p:txBody>
          <a:bodyPr/>
          <a:lstStyle/>
          <a:p>
            <a:r>
              <a:rPr lang="en-US" sz="3200" b="1" smtClean="0"/>
              <a:t>RINCIAN KEGIATAN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 anchor="ctr"/>
          <a:lstStyle/>
          <a:p>
            <a:r>
              <a:rPr lang="en-US" sz="2000" smtClean="0"/>
              <a:t>Dalam skema ini dikelompokan dalam empat tahap yakni Perencanaan (Plan), Pelaksanaan (Do), Evaluasi (Check), dan Pengembangan (Act)</a:t>
            </a:r>
          </a:p>
          <a:p>
            <a:r>
              <a:rPr lang="en-US" sz="2000" smtClean="0"/>
              <a:t>Tahap Evaluasi dimaksudkan sebagai evaluasi program pembelajarannya (bukan evaluasi hasil belajar mahasiswa), yang biasanya berupa angket kepada mahasiswa di akhir semester.</a:t>
            </a:r>
          </a:p>
          <a:p>
            <a:r>
              <a:rPr lang="en-US" sz="2000" smtClean="0"/>
              <a:t>Digunakan sebutan Rencana Pembelajaran (learning) bukan pengajaran (teaching) untuk rencana apa yang akan dilakukan dalam satu semester.</a:t>
            </a:r>
          </a:p>
          <a:p>
            <a:r>
              <a:rPr lang="en-US" sz="2000" b="1" smtClean="0">
                <a:solidFill>
                  <a:srgbClr val="FF0000"/>
                </a:solidFill>
              </a:rPr>
              <a:t>Antara Proses Pembelajaran dengan evaluasi (assesment) belajar mahasiswa dilakukan dalam satu proses sehingga penilaian hasil dan proses belajar mahasiswa sama pentingnya.</a:t>
            </a:r>
          </a:p>
          <a:p>
            <a:r>
              <a:rPr lang="en-US" sz="2000" b="1" smtClean="0">
                <a:solidFill>
                  <a:srgbClr val="C00000"/>
                </a:solidFill>
              </a:rPr>
              <a:t>Proses asesmen menggunakan rubrik sebagai alat untuk menilai kinerja mahasiswa.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2" name="Rectangle 3"/>
          <p:cNvSpPr>
            <a:spLocks noChangeArrowheads="1"/>
          </p:cNvSpPr>
          <p:nvPr/>
        </p:nvSpPr>
        <p:spPr bwMode="auto">
          <a:xfrm>
            <a:off x="2900363" y="1014413"/>
            <a:ext cx="5257800" cy="4648200"/>
          </a:xfrm>
          <a:prstGeom prst="rect">
            <a:avLst/>
          </a:prstGeom>
          <a:solidFill>
            <a:srgbClr val="2E3D0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467100" y="3274493"/>
            <a:ext cx="1531938" cy="1025525"/>
            <a:chOff x="2202" y="1850"/>
            <a:chExt cx="965" cy="646"/>
          </a:xfrm>
        </p:grpSpPr>
        <p:sp>
          <p:nvSpPr>
            <p:cNvPr id="22560" name="Rectangle 6"/>
            <p:cNvSpPr>
              <a:spLocks noChangeArrowheads="1"/>
            </p:cNvSpPr>
            <p:nvPr/>
          </p:nvSpPr>
          <p:spPr bwMode="auto">
            <a:xfrm rot="-296540">
              <a:off x="2202" y="2144"/>
              <a:ext cx="965" cy="352"/>
            </a:xfrm>
            <a:prstGeom prst="rect">
              <a:avLst/>
            </a:prstGeom>
            <a:solidFill>
              <a:srgbClr val="FFFF2D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2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2561" name="WordArt 7"/>
            <p:cNvSpPr>
              <a:spLocks noChangeArrowheads="1" noChangeShapeType="1" noTextEdit="1"/>
            </p:cNvSpPr>
            <p:nvPr/>
          </p:nvSpPr>
          <p:spPr bwMode="auto">
            <a:xfrm>
              <a:off x="2367" y="1850"/>
              <a:ext cx="606" cy="2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6532"/>
                </a:avLst>
              </a:prstTxWarp>
            </a:bodyPr>
            <a:lstStyle/>
            <a:p>
              <a:pPr algn="ctr"/>
              <a:r>
                <a:rPr lang="en-US" sz="3600" i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Bahan</a:t>
              </a:r>
            </a:p>
            <a:p>
              <a:pPr algn="ctr"/>
              <a:r>
                <a:rPr lang="en-US" sz="3600" i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kajian A</a:t>
              </a:r>
            </a:p>
          </p:txBody>
        </p:sp>
      </p:grp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124200" y="4724400"/>
            <a:ext cx="2971800" cy="830263"/>
          </a:xfrm>
          <a:prstGeom prst="rect">
            <a:avLst/>
          </a:prstGeom>
          <a:solidFill>
            <a:srgbClr val="2E3D0B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Menganalisis dan mengkomunikasikan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 rot="-888711">
            <a:off x="5224463" y="2506143"/>
            <a:ext cx="777875" cy="1844675"/>
          </a:xfrm>
          <a:prstGeom prst="rightArrow">
            <a:avLst>
              <a:gd name="adj1" fmla="val 67963"/>
              <a:gd name="adj2" fmla="val 79014"/>
            </a:avLst>
          </a:prstGeom>
          <a:gradFill rotWithShape="1">
            <a:gsLst>
              <a:gs pos="0">
                <a:srgbClr val="767615"/>
              </a:gs>
              <a:gs pos="100000">
                <a:srgbClr val="FFFF2D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Right">
              <a:rot lat="16800000" lon="2129997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2D"/>
            </a:extrusionClr>
          </a:sp3d>
        </p:spPr>
        <p:txBody>
          <a:bodyPr wrap="none" anchor="ctr">
            <a:flatTx/>
          </a:bodyPr>
          <a:lstStyle/>
          <a:p>
            <a:pPr eaLnBrk="0" hangingPunct="0"/>
            <a:endParaRPr lang="en-US"/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 rot="-3142753">
            <a:off x="5411788" y="2205038"/>
            <a:ext cx="1595437" cy="261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CC00"/>
                </a:solidFill>
                <a:latin typeface="Arial Black"/>
              </a:rPr>
              <a:t>perbaikan</a:t>
            </a:r>
          </a:p>
        </p:txBody>
      </p:sp>
      <p:sp>
        <p:nvSpPr>
          <p:cNvPr id="4107" name="Arc 11"/>
          <p:cNvSpPr>
            <a:spLocks/>
          </p:cNvSpPr>
          <p:nvPr/>
        </p:nvSpPr>
        <p:spPr bwMode="auto">
          <a:xfrm rot="11066737" flipH="1">
            <a:off x="4352925" y="2257425"/>
            <a:ext cx="428625" cy="2466975"/>
          </a:xfrm>
          <a:custGeom>
            <a:avLst/>
            <a:gdLst>
              <a:gd name="T0" fmla="*/ 2147483647 w 38392"/>
              <a:gd name="T1" fmla="*/ 2147483647 h 43200"/>
              <a:gd name="T2" fmla="*/ 2147483647 w 38392"/>
              <a:gd name="T3" fmla="*/ 2147483647 h 43200"/>
              <a:gd name="T4" fmla="*/ 2147483647 w 38392"/>
              <a:gd name="T5" fmla="*/ 2147483647 h 43200"/>
              <a:gd name="T6" fmla="*/ 0 60000 65536"/>
              <a:gd name="T7" fmla="*/ 0 60000 65536"/>
              <a:gd name="T8" fmla="*/ 0 60000 65536"/>
              <a:gd name="T9" fmla="*/ 0 w 38392"/>
              <a:gd name="T10" fmla="*/ 0 h 43200"/>
              <a:gd name="T11" fmla="*/ 38392 w 38392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392" h="43200" fill="none" extrusionOk="0">
                <a:moveTo>
                  <a:pt x="35867" y="37816"/>
                </a:moveTo>
                <a:cubicBezTo>
                  <a:pt x="31924" y="41286"/>
                  <a:pt x="26852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119" y="-1"/>
                  <a:pt x="34290" y="2944"/>
                  <a:pt x="38391" y="8013"/>
                </a:cubicBezTo>
              </a:path>
              <a:path w="38392" h="43200" stroke="0" extrusionOk="0">
                <a:moveTo>
                  <a:pt x="35867" y="37816"/>
                </a:moveTo>
                <a:cubicBezTo>
                  <a:pt x="31924" y="41286"/>
                  <a:pt x="26852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119" y="-1"/>
                  <a:pt x="34290" y="2944"/>
                  <a:pt x="38391" y="8013"/>
                </a:cubicBezTo>
                <a:lnTo>
                  <a:pt x="21600" y="21600"/>
                </a:lnTo>
                <a:close/>
              </a:path>
            </a:pathLst>
          </a:custGeom>
          <a:noFill/>
          <a:ln w="762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245225" y="3152775"/>
            <a:ext cx="1531938" cy="1035050"/>
            <a:chOff x="3883" y="1923"/>
            <a:chExt cx="965" cy="652"/>
          </a:xfrm>
        </p:grpSpPr>
        <p:sp>
          <p:nvSpPr>
            <p:cNvPr id="22558" name="Rectangle 14"/>
            <p:cNvSpPr>
              <a:spLocks noChangeArrowheads="1"/>
            </p:cNvSpPr>
            <p:nvPr/>
          </p:nvSpPr>
          <p:spPr bwMode="auto">
            <a:xfrm>
              <a:off x="3883" y="2223"/>
              <a:ext cx="965" cy="352"/>
            </a:xfrm>
            <a:prstGeom prst="rect">
              <a:avLst/>
            </a:prstGeom>
            <a:solidFill>
              <a:srgbClr val="FAF78D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AF78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255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3942" y="1923"/>
              <a:ext cx="606" cy="26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4292"/>
                </a:avLst>
              </a:prstTxWarp>
            </a:bodyPr>
            <a:lstStyle/>
            <a:p>
              <a:pPr algn="ctr"/>
              <a:r>
                <a:rPr lang="en-US" sz="3600" i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Bahan</a:t>
              </a:r>
            </a:p>
            <a:p>
              <a:pPr algn="ctr"/>
              <a:r>
                <a:rPr lang="en-US" sz="3600" i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 Black"/>
                </a:rPr>
                <a:t>kajian B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900363" y="5738813"/>
            <a:ext cx="5257800" cy="638175"/>
            <a:chOff x="1872" y="3615"/>
            <a:chExt cx="3312" cy="402"/>
          </a:xfrm>
        </p:grpSpPr>
        <p:sp>
          <p:nvSpPr>
            <p:cNvPr id="22556" name="AutoShape 17"/>
            <p:cNvSpPr>
              <a:spLocks noChangeArrowheads="1"/>
            </p:cNvSpPr>
            <p:nvPr/>
          </p:nvSpPr>
          <p:spPr bwMode="auto">
            <a:xfrm>
              <a:off x="1872" y="3615"/>
              <a:ext cx="3312" cy="402"/>
            </a:xfrm>
            <a:prstGeom prst="homePlate">
              <a:avLst>
                <a:gd name="adj" fmla="val 0"/>
              </a:avLst>
            </a:prstGeom>
            <a:solidFill>
              <a:srgbClr val="CED98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2097" y="3706"/>
              <a:ext cx="1968" cy="252"/>
            </a:xfrm>
            <a:prstGeom prst="rect">
              <a:avLst/>
            </a:prstGeom>
            <a:solidFill>
              <a:srgbClr val="CED98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en-US" sz="2000" b="1">
                  <a:ln w="11430"/>
                  <a:solidFill>
                    <a:srgbClr val="50591D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cs typeface="Arial" pitchFamily="34" charset="0"/>
                </a:rPr>
                <a:t>TUGAS &amp; PRESENTASI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433388" y="5748338"/>
            <a:ext cx="2286000" cy="647700"/>
            <a:chOff x="336" y="3621"/>
            <a:chExt cx="1440" cy="408"/>
          </a:xfrm>
        </p:grpSpPr>
        <p:sp>
          <p:nvSpPr>
            <p:cNvPr id="22554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336" y="3648"/>
              <a:ext cx="1257" cy="3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50591D"/>
                  </a:solidFill>
                  <a:latin typeface="Arial Black"/>
                </a:rPr>
                <a:t>Strategi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50591D"/>
                  </a:solidFill>
                  <a:latin typeface="Arial Black"/>
                </a:rPr>
                <a:t>pembelajaran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50591D"/>
                  </a:solidFill>
                  <a:latin typeface="Arial Black"/>
                </a:rPr>
                <a:t>yang diterapkan</a:t>
              </a:r>
            </a:p>
          </p:txBody>
        </p:sp>
        <p:sp>
          <p:nvSpPr>
            <p:cNvPr id="22555" name="AutoShape 21"/>
            <p:cNvSpPr>
              <a:spLocks noChangeArrowheads="1"/>
            </p:cNvSpPr>
            <p:nvPr/>
          </p:nvSpPr>
          <p:spPr bwMode="auto">
            <a:xfrm rot="5400000">
              <a:off x="1529" y="3781"/>
              <a:ext cx="408" cy="87"/>
            </a:xfrm>
            <a:prstGeom prst="triangle">
              <a:avLst>
                <a:gd name="adj" fmla="val 50000"/>
              </a:avLst>
            </a:prstGeom>
            <a:solidFill>
              <a:srgbClr val="CED98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23875" y="4862513"/>
            <a:ext cx="2195513" cy="657225"/>
            <a:chOff x="393" y="3063"/>
            <a:chExt cx="1383" cy="414"/>
          </a:xfrm>
        </p:grpSpPr>
        <p:sp>
          <p:nvSpPr>
            <p:cNvPr id="22552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393" y="3093"/>
              <a:ext cx="1206" cy="35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Tingkat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kemampuan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yang diharapkan</a:t>
              </a:r>
            </a:p>
          </p:txBody>
        </p:sp>
        <p:sp>
          <p:nvSpPr>
            <p:cNvPr id="22553" name="AutoShape 24"/>
            <p:cNvSpPr>
              <a:spLocks noChangeArrowheads="1"/>
            </p:cNvSpPr>
            <p:nvPr/>
          </p:nvSpPr>
          <p:spPr bwMode="auto">
            <a:xfrm rot="5400000">
              <a:off x="1526" y="3226"/>
              <a:ext cx="414" cy="87"/>
            </a:xfrm>
            <a:prstGeom prst="triangle">
              <a:avLst>
                <a:gd name="adj" fmla="val 50000"/>
              </a:avLst>
            </a:prstGeom>
            <a:solidFill>
              <a:srgbClr val="CC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585788" y="3114675"/>
            <a:ext cx="2133600" cy="814388"/>
            <a:chOff x="432" y="1962"/>
            <a:chExt cx="1344" cy="513"/>
          </a:xfrm>
        </p:grpSpPr>
        <p:sp>
          <p:nvSpPr>
            <p:cNvPr id="22550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432" y="2016"/>
              <a:ext cx="1152" cy="4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Kelompok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bahan kajian</a:t>
              </a:r>
            </a:p>
            <a:p>
              <a:pPr algn="r"/>
              <a:r>
                <a:rPr lang="en-US" sz="3600" kern="10" normalizeH="1">
                  <a:ln w="9525">
                    <a:noFill/>
                    <a:round/>
                    <a:headEnd/>
                    <a:tailEnd/>
                  </a:ln>
                  <a:solidFill>
                    <a:srgbClr val="669900"/>
                  </a:solidFill>
                  <a:latin typeface="Arial Black"/>
                </a:rPr>
                <a:t>(modul)</a:t>
              </a:r>
            </a:p>
          </p:txBody>
        </p:sp>
        <p:sp>
          <p:nvSpPr>
            <p:cNvPr id="22551" name="AutoShape 27"/>
            <p:cNvSpPr>
              <a:spLocks noChangeArrowheads="1"/>
            </p:cNvSpPr>
            <p:nvPr/>
          </p:nvSpPr>
          <p:spPr bwMode="auto">
            <a:xfrm rot="5400000">
              <a:off x="1473" y="2172"/>
              <a:ext cx="513" cy="93"/>
            </a:xfrm>
            <a:prstGeom prst="triangle">
              <a:avLst>
                <a:gd name="adj" fmla="val 50000"/>
              </a:avLst>
            </a:prstGeom>
            <a:solidFill>
              <a:srgbClr val="CC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2542" name="WordArt 28"/>
          <p:cNvSpPr>
            <a:spLocks noChangeArrowheads="1" noChangeShapeType="1" noTextEdit="1"/>
          </p:cNvSpPr>
          <p:nvPr/>
        </p:nvSpPr>
        <p:spPr bwMode="auto">
          <a:xfrm>
            <a:off x="2995613" y="590550"/>
            <a:ext cx="5043487" cy="247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kern="10">
                <a:ln w="11430"/>
                <a:solidFill>
                  <a:srgbClr val="50591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SATU TAHAP PEMBELAJARAN</a:t>
            </a:r>
          </a:p>
        </p:txBody>
      </p:sp>
      <p:sp>
        <p:nvSpPr>
          <p:cNvPr id="4125" name="WordArt 29"/>
          <p:cNvSpPr>
            <a:spLocks noChangeArrowheads="1" noChangeShapeType="1" noTextEdit="1"/>
          </p:cNvSpPr>
          <p:nvPr/>
        </p:nvSpPr>
        <p:spPr bwMode="auto">
          <a:xfrm rot="-5400000">
            <a:off x="6846888" y="3265487"/>
            <a:ext cx="3200400" cy="174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45791" dir="3378596" algn="ctr" rotWithShape="0">
                    <a:schemeClr val="tx1">
                      <a:alpha val="79999"/>
                    </a:schemeClr>
                  </a:outerShdw>
                </a:effectLst>
                <a:latin typeface="Arial Black"/>
              </a:rPr>
              <a:t>LEARNING OUTCOME</a:t>
            </a:r>
          </a:p>
        </p:txBody>
      </p:sp>
      <p:sp>
        <p:nvSpPr>
          <p:cNvPr id="4126" name="WordArt 30"/>
          <p:cNvSpPr>
            <a:spLocks noChangeArrowheads="1" noChangeShapeType="1" noTextEdit="1"/>
          </p:cNvSpPr>
          <p:nvPr/>
        </p:nvSpPr>
        <p:spPr bwMode="auto">
          <a:xfrm rot="-3142753">
            <a:off x="4704556" y="1721644"/>
            <a:ext cx="1062038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tutorial</a:t>
            </a: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6105525" y="3448050"/>
            <a:ext cx="2062163" cy="1600200"/>
            <a:chOff x="3837" y="2244"/>
            <a:chExt cx="1299" cy="1008"/>
          </a:xfrm>
        </p:grpSpPr>
        <p:sp>
          <p:nvSpPr>
            <p:cNvPr id="22548" name="AutoShape 32"/>
            <p:cNvSpPr>
              <a:spLocks noChangeArrowheads="1"/>
            </p:cNvSpPr>
            <p:nvPr/>
          </p:nvSpPr>
          <p:spPr bwMode="auto">
            <a:xfrm>
              <a:off x="3837" y="2244"/>
              <a:ext cx="336" cy="1008"/>
            </a:xfrm>
            <a:prstGeom prst="curvedLeft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chemeClr val="bg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9" name="Text Box 33"/>
            <p:cNvSpPr txBox="1">
              <a:spLocks noChangeArrowheads="1"/>
            </p:cNvSpPr>
            <p:nvPr/>
          </p:nvSpPr>
          <p:spPr bwMode="auto">
            <a:xfrm>
              <a:off x="4176" y="2736"/>
              <a:ext cx="9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CC99"/>
                  </a:solidFill>
                  <a:latin typeface="Comic Sans MS" pitchFamily="66" charset="0"/>
                </a:rPr>
                <a:t>tercapai</a:t>
              </a:r>
            </a:p>
          </p:txBody>
        </p:sp>
      </p:grpSp>
      <p:sp>
        <p:nvSpPr>
          <p:cNvPr id="22546" name="Text Box 34"/>
          <p:cNvSpPr txBox="1">
            <a:spLocks noChangeArrowheads="1"/>
          </p:cNvSpPr>
          <p:nvPr/>
        </p:nvSpPr>
        <p:spPr bwMode="auto">
          <a:xfrm>
            <a:off x="6934200" y="6553200"/>
            <a:ext cx="2057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000" b="1"/>
              <a:t>endrotomoits@yahoo.com</a:t>
            </a:r>
          </a:p>
        </p:txBody>
      </p:sp>
      <p:sp>
        <p:nvSpPr>
          <p:cNvPr id="35" name="Oval Callout 34"/>
          <p:cNvSpPr>
            <a:spLocks noChangeArrowheads="1"/>
          </p:cNvSpPr>
          <p:nvPr/>
        </p:nvSpPr>
        <p:spPr bwMode="auto">
          <a:xfrm>
            <a:off x="762000" y="1600200"/>
            <a:ext cx="1905000" cy="685800"/>
          </a:xfrm>
          <a:prstGeom prst="wedgeEllipseCallout">
            <a:avLst>
              <a:gd name="adj1" fmla="val 123963"/>
              <a:gd name="adj2" fmla="val 105245"/>
            </a:avLst>
          </a:prstGeom>
          <a:solidFill>
            <a:srgbClr val="FBECAB"/>
          </a:solidFill>
          <a:ln w="9525" algn="ctr">
            <a:solidFill>
              <a:srgbClr val="FF6600"/>
            </a:solidFill>
            <a:prstDash val="sysDash"/>
            <a:round/>
            <a:headEnd/>
            <a:tailEnd/>
          </a:ln>
        </p:spPr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/>
            <a:r>
              <a:rPr lang="en-US" sz="2000" b="1">
                <a:ln w="11430"/>
                <a:solidFill>
                  <a:srgbClr val="FF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RUBRIC</a:t>
            </a:r>
          </a:p>
        </p:txBody>
      </p:sp>
      <p:sp>
        <p:nvSpPr>
          <p:cNvPr id="4108" name="WordArt 12"/>
          <p:cNvSpPr>
            <a:spLocks noChangeArrowheads="1" noChangeShapeType="1" noTextEdit="1"/>
          </p:cNvSpPr>
          <p:nvPr/>
        </p:nvSpPr>
        <p:spPr bwMode="auto">
          <a:xfrm rot="-4975170">
            <a:off x="4334669" y="3235600"/>
            <a:ext cx="1746250" cy="53816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none" fromWordArt="1">
            <a:prstTxWarp prst="textArchUp">
              <a:avLst>
                <a:gd name="adj" fmla="val 11746492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9525">
                  <a:solidFill>
                    <a:srgbClr val="FF9999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         </a:t>
            </a:r>
          </a:p>
        </p:txBody>
      </p:sp>
      <p:sp>
        <p:nvSpPr>
          <p:cNvPr id="36" name="Rectangle 35"/>
          <p:cNvSpPr/>
          <p:nvPr/>
        </p:nvSpPr>
        <p:spPr>
          <a:xfrm rot="17410717">
            <a:off x="3912698" y="2012827"/>
            <a:ext cx="2159566" cy="142983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smtClean="0">
                <a:ln w="11430"/>
                <a:solidFill>
                  <a:srgbClr val="FF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asesmen</a:t>
            </a:r>
            <a:endParaRPr lang="en-US" sz="2000" b="1" cap="none" spc="0">
              <a:ln w="11430"/>
              <a:solidFill>
                <a:srgbClr val="FF66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25" grpId="0" animBg="1"/>
      <p:bldP spid="4126" grpId="0" animBg="1"/>
      <p:bldP spid="35" grpId="0" animBg="1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52400" y="5486400"/>
            <a:ext cx="6953250" cy="609600"/>
          </a:xfrm>
          <a:prstGeom prst="homePlate">
            <a:avLst>
              <a:gd name="adj" fmla="val 0"/>
            </a:avLst>
          </a:prstGeom>
          <a:solidFill>
            <a:srgbClr val="8D8B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7191375" y="2184400"/>
            <a:ext cx="990600" cy="3213100"/>
          </a:xfrm>
          <a:prstGeom prst="rightArrow">
            <a:avLst>
              <a:gd name="adj1" fmla="val 65889"/>
              <a:gd name="adj2" fmla="val 84167"/>
            </a:avLst>
          </a:prstGeom>
          <a:gradFill rotWithShape="1">
            <a:gsLst>
              <a:gs pos="0">
                <a:srgbClr val="D65700"/>
              </a:gs>
              <a:gs pos="100000">
                <a:srgbClr val="F9F54D"/>
              </a:gs>
            </a:gsLst>
            <a:lin ang="0" scaled="1"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5100" y="2184400"/>
            <a:ext cx="7835900" cy="3213100"/>
            <a:chOff x="96" y="1392"/>
            <a:chExt cx="5152" cy="2064"/>
          </a:xfrm>
        </p:grpSpPr>
        <p:sp>
          <p:nvSpPr>
            <p:cNvPr id="23626" name="Rectangle 5"/>
            <p:cNvSpPr>
              <a:spLocks noChangeArrowheads="1"/>
            </p:cNvSpPr>
            <p:nvPr/>
          </p:nvSpPr>
          <p:spPr bwMode="auto">
            <a:xfrm>
              <a:off x="96" y="1400"/>
              <a:ext cx="4560" cy="2056"/>
            </a:xfrm>
            <a:prstGeom prst="rect">
              <a:avLst/>
            </a:prstGeom>
            <a:solidFill>
              <a:srgbClr val="2E3D0B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27" name="AutoShape 6"/>
            <p:cNvSpPr>
              <a:spLocks noChangeArrowheads="1"/>
            </p:cNvSpPr>
            <p:nvPr/>
          </p:nvSpPr>
          <p:spPr bwMode="auto">
            <a:xfrm>
              <a:off x="4624" y="1392"/>
              <a:ext cx="624" cy="2064"/>
            </a:xfrm>
            <a:prstGeom prst="rightArrow">
              <a:avLst>
                <a:gd name="adj1" fmla="val 65889"/>
                <a:gd name="adj2" fmla="val 84167"/>
              </a:avLst>
            </a:prstGeom>
            <a:gradFill rotWithShape="1">
              <a:gsLst>
                <a:gs pos="0">
                  <a:srgbClr val="2E3D0B"/>
                </a:gs>
                <a:gs pos="100000">
                  <a:srgbClr val="FF9900"/>
                </a:gs>
              </a:gsLst>
              <a:lin ang="0" scaled="1"/>
            </a:gra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44475" y="5538788"/>
            <a:ext cx="1631950" cy="504825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lIns="91395" tIns="45699" rIns="91395" bIns="45699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TUGAS &amp; PRESENTASI</a:t>
            </a:r>
            <a:r>
              <a:rPr lang="en-US" sz="1600" b="1">
                <a:solidFill>
                  <a:srgbClr val="FFFF2D"/>
                </a:solidFill>
              </a:rPr>
              <a:t> </a:t>
            </a:r>
            <a:endParaRPr lang="id-ID" sz="1600" b="1">
              <a:solidFill>
                <a:srgbClr val="FFFF2D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867150" y="5580063"/>
            <a:ext cx="1103313" cy="30480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SEMINAR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5561013" y="5557838"/>
            <a:ext cx="1201737" cy="47625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MEMBUAT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MODEL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070100" y="5580063"/>
            <a:ext cx="1398588" cy="30480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PRAKTIKUM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391150" y="484505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 desain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594100" y="4864100"/>
            <a:ext cx="154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menulis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892300" y="4864100"/>
            <a:ext cx="1625600" cy="523875"/>
          </a:xfrm>
          <a:prstGeom prst="rect">
            <a:avLst/>
          </a:prstGeom>
          <a:solidFill>
            <a:srgbClr val="2E3D0B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memilah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42900" y="4692650"/>
            <a:ext cx="152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analisis &amp; komunikasi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418138" y="3354388"/>
            <a:ext cx="1058862" cy="1092200"/>
            <a:chOff x="3557" y="2081"/>
            <a:chExt cx="667" cy="688"/>
          </a:xfrm>
        </p:grpSpPr>
        <p:sp>
          <p:nvSpPr>
            <p:cNvPr id="23624" name="Rectangle 16"/>
            <p:cNvSpPr>
              <a:spLocks noChangeArrowheads="1"/>
            </p:cNvSpPr>
            <p:nvPr/>
          </p:nvSpPr>
          <p:spPr bwMode="auto">
            <a:xfrm rot="-296540">
              <a:off x="3557" y="2455"/>
              <a:ext cx="531" cy="314"/>
            </a:xfrm>
            <a:prstGeom prst="rect">
              <a:avLst/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37" name="Text Box 17"/>
            <p:cNvSpPr txBox="1">
              <a:spLocks noChangeArrowheads="1"/>
            </p:cNvSpPr>
            <p:nvPr/>
          </p:nvSpPr>
          <p:spPr bwMode="auto">
            <a:xfrm>
              <a:off x="3717" y="2081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D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591175" y="2630488"/>
            <a:ext cx="647700" cy="2160587"/>
            <a:chOff x="240" y="1728"/>
            <a:chExt cx="408" cy="1361"/>
          </a:xfrm>
        </p:grpSpPr>
        <p:sp>
          <p:nvSpPr>
            <p:cNvPr id="23622" name="Arc 19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23" name="WordArt 20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725863" y="3352800"/>
            <a:ext cx="1041400" cy="1093788"/>
            <a:chOff x="2443" y="2080"/>
            <a:chExt cx="656" cy="689"/>
          </a:xfrm>
        </p:grpSpPr>
        <p:sp>
          <p:nvSpPr>
            <p:cNvPr id="23620" name="Rectangle 22"/>
            <p:cNvSpPr>
              <a:spLocks noChangeArrowheads="1"/>
            </p:cNvSpPr>
            <p:nvPr/>
          </p:nvSpPr>
          <p:spPr bwMode="auto">
            <a:xfrm rot="-296540">
              <a:off x="2443" y="2455"/>
              <a:ext cx="531" cy="314"/>
            </a:xfrm>
            <a:prstGeom prst="rect">
              <a:avLst/>
            </a:prstGeom>
            <a:solidFill>
              <a:srgbClr val="FF9933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3" name="Text Box 23"/>
            <p:cNvSpPr txBox="1">
              <a:spLocks noChangeArrowheads="1"/>
            </p:cNvSpPr>
            <p:nvPr/>
          </p:nvSpPr>
          <p:spPr bwMode="auto">
            <a:xfrm>
              <a:off x="2592" y="2080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C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039938" y="3340100"/>
            <a:ext cx="1038225" cy="1093788"/>
            <a:chOff x="1325" y="2072"/>
            <a:chExt cx="654" cy="689"/>
          </a:xfrm>
        </p:grpSpPr>
        <p:sp>
          <p:nvSpPr>
            <p:cNvPr id="23618" name="Rectangle 25"/>
            <p:cNvSpPr>
              <a:spLocks noChangeArrowheads="1"/>
            </p:cNvSpPr>
            <p:nvPr/>
          </p:nvSpPr>
          <p:spPr bwMode="auto">
            <a:xfrm rot="-296540">
              <a:off x="1325" y="2447"/>
              <a:ext cx="531" cy="314"/>
            </a:xfrm>
            <a:prstGeom prst="rect">
              <a:avLst/>
            </a:prstGeom>
            <a:solidFill>
              <a:srgbClr val="FFB953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B95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1472" y="2072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B</a:t>
              </a:r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373063" y="3227388"/>
            <a:ext cx="1041400" cy="1104900"/>
            <a:chOff x="235" y="2072"/>
            <a:chExt cx="656" cy="696"/>
          </a:xfrm>
        </p:grpSpPr>
        <p:sp>
          <p:nvSpPr>
            <p:cNvPr id="23616" name="Rectangle 28"/>
            <p:cNvSpPr>
              <a:spLocks noChangeArrowheads="1"/>
            </p:cNvSpPr>
            <p:nvPr/>
          </p:nvSpPr>
          <p:spPr bwMode="auto">
            <a:xfrm rot="-296540">
              <a:off x="235" y="2454"/>
              <a:ext cx="531" cy="314"/>
            </a:xfrm>
            <a:prstGeom prst="rect">
              <a:avLst/>
            </a:prstGeom>
            <a:solidFill>
              <a:srgbClr val="FFFF2D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2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384" y="2072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A</a:t>
              </a:r>
            </a:p>
          </p:txBody>
        </p: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1401763" y="2286000"/>
            <a:ext cx="500062" cy="2112963"/>
            <a:chOff x="883" y="1479"/>
            <a:chExt cx="315" cy="1331"/>
          </a:xfrm>
        </p:grpSpPr>
        <p:sp>
          <p:nvSpPr>
            <p:cNvPr id="23614" name="AutoShape 31"/>
            <p:cNvSpPr>
              <a:spLocks noChangeArrowheads="1"/>
            </p:cNvSpPr>
            <p:nvPr/>
          </p:nvSpPr>
          <p:spPr bwMode="auto">
            <a:xfrm rot="-699794">
              <a:off x="883" y="1757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FF2D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2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3615" name="WordArt 32"/>
            <p:cNvSpPr>
              <a:spLocks noChangeArrowheads="1" noChangeShapeType="1" noTextEdit="1"/>
            </p:cNvSpPr>
            <p:nvPr/>
          </p:nvSpPr>
          <p:spPr bwMode="auto">
            <a:xfrm rot="-5400000">
              <a:off x="808" y="1679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546100" y="2552700"/>
            <a:ext cx="647700" cy="2095500"/>
            <a:chOff x="240" y="1728"/>
            <a:chExt cx="408" cy="1361"/>
          </a:xfrm>
        </p:grpSpPr>
        <p:sp>
          <p:nvSpPr>
            <p:cNvPr id="23612" name="Arc 34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13" name="WordArt 35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4754563" y="2400300"/>
            <a:ext cx="500062" cy="2112963"/>
            <a:chOff x="3091" y="1480"/>
            <a:chExt cx="315" cy="1331"/>
          </a:xfrm>
        </p:grpSpPr>
        <p:sp>
          <p:nvSpPr>
            <p:cNvPr id="23610" name="AutoShape 37"/>
            <p:cNvSpPr>
              <a:spLocks noChangeArrowheads="1"/>
            </p:cNvSpPr>
            <p:nvPr/>
          </p:nvSpPr>
          <p:spPr bwMode="auto">
            <a:xfrm rot="-699794">
              <a:off x="3091" y="1758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9933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3611" name="WordArt 38"/>
            <p:cNvSpPr>
              <a:spLocks noChangeArrowheads="1" noChangeShapeType="1" noTextEdit="1"/>
            </p:cNvSpPr>
            <p:nvPr/>
          </p:nvSpPr>
          <p:spPr bwMode="auto">
            <a:xfrm rot="-5400000">
              <a:off x="3016" y="1680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9933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3898900" y="2630488"/>
            <a:ext cx="647700" cy="2160587"/>
            <a:chOff x="240" y="1728"/>
            <a:chExt cx="408" cy="1361"/>
          </a:xfrm>
        </p:grpSpPr>
        <p:sp>
          <p:nvSpPr>
            <p:cNvPr id="23608" name="Arc 40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09" name="WordArt 41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446838" y="2400300"/>
            <a:ext cx="500062" cy="2112963"/>
            <a:chOff x="4205" y="1480"/>
            <a:chExt cx="315" cy="1331"/>
          </a:xfrm>
        </p:grpSpPr>
        <p:sp>
          <p:nvSpPr>
            <p:cNvPr id="23606" name="AutoShape 43"/>
            <p:cNvSpPr>
              <a:spLocks noChangeArrowheads="1"/>
            </p:cNvSpPr>
            <p:nvPr/>
          </p:nvSpPr>
          <p:spPr bwMode="auto">
            <a:xfrm rot="-699794">
              <a:off x="4205" y="1758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3607" name="WordArt 44"/>
            <p:cNvSpPr>
              <a:spLocks noChangeArrowheads="1" noChangeShapeType="1" noTextEdit="1"/>
            </p:cNvSpPr>
            <p:nvPr/>
          </p:nvSpPr>
          <p:spPr bwMode="auto">
            <a:xfrm rot="-5400000">
              <a:off x="4130" y="1680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6600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2212975" y="2617788"/>
            <a:ext cx="647700" cy="2160587"/>
            <a:chOff x="240" y="1728"/>
            <a:chExt cx="408" cy="1361"/>
          </a:xfrm>
        </p:grpSpPr>
        <p:sp>
          <p:nvSpPr>
            <p:cNvPr id="23604" name="Arc 46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05" name="WordArt 47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068638" y="2387600"/>
            <a:ext cx="500062" cy="2112963"/>
            <a:chOff x="1973" y="1472"/>
            <a:chExt cx="315" cy="1331"/>
          </a:xfrm>
        </p:grpSpPr>
        <p:sp>
          <p:nvSpPr>
            <p:cNvPr id="23602" name="AutoShape 49"/>
            <p:cNvSpPr>
              <a:spLocks noChangeArrowheads="1"/>
            </p:cNvSpPr>
            <p:nvPr/>
          </p:nvSpPr>
          <p:spPr bwMode="auto">
            <a:xfrm rot="-699794">
              <a:off x="1973" y="1750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B953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B95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23603" name="WordArt 50"/>
            <p:cNvSpPr>
              <a:spLocks noChangeArrowheads="1" noChangeShapeType="1" noTextEdit="1"/>
            </p:cNvSpPr>
            <p:nvPr/>
          </p:nvSpPr>
          <p:spPr bwMode="auto">
            <a:xfrm rot="-5400000">
              <a:off x="1898" y="1672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rPr>
                <a:t>perbaikan</a:t>
              </a:r>
            </a:p>
          </p:txBody>
        </p:sp>
      </p:grpSp>
      <p:sp>
        <p:nvSpPr>
          <p:cNvPr id="5171" name="WordArt 51"/>
          <p:cNvSpPr>
            <a:spLocks noChangeArrowheads="1" noChangeShapeType="1" noTextEdit="1"/>
          </p:cNvSpPr>
          <p:nvPr/>
        </p:nvSpPr>
        <p:spPr bwMode="auto">
          <a:xfrm>
            <a:off x="1600200" y="6257925"/>
            <a:ext cx="4343400" cy="21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777F2D"/>
                </a:solidFill>
                <a:effectLst>
                  <a:outerShdw dist="35921" dir="2700000" algn="ctr" rotWithShape="0">
                    <a:schemeClr val="tx1">
                      <a:alpha val="79999"/>
                    </a:schemeClr>
                  </a:outerShdw>
                </a:effectLst>
                <a:latin typeface="Arial Black"/>
              </a:rPr>
              <a:t>TAHAPAN PEMBELAJARAN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 rot="-5400000">
            <a:off x="6335713" y="3470275"/>
            <a:ext cx="2019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1"/>
                </a:solidFill>
                <a:latin typeface="Arial Black" pitchFamily="34" charset="0"/>
              </a:rPr>
              <a:t>LEARNING OUTCOME</a:t>
            </a:r>
          </a:p>
        </p:txBody>
      </p:sp>
      <p:sp>
        <p:nvSpPr>
          <p:cNvPr id="5173" name="WordArt 53"/>
          <p:cNvSpPr>
            <a:spLocks noChangeArrowheads="1" noChangeShapeType="1" noTextEdit="1"/>
          </p:cNvSpPr>
          <p:nvPr/>
        </p:nvSpPr>
        <p:spPr bwMode="auto">
          <a:xfrm>
            <a:off x="6553200" y="381000"/>
            <a:ext cx="2286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latin typeface="Arial Black"/>
              </a:rPr>
              <a:t>Contoh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PERENCANAAN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PEMBELAJARAN SCL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SATU MATA KULIAH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DALAM 1 SEMESTER</a:t>
            </a:r>
          </a:p>
        </p:txBody>
      </p:sp>
      <p:grpSp>
        <p:nvGrpSpPr>
          <p:cNvPr id="15" name="Group 54"/>
          <p:cNvGrpSpPr>
            <a:grpSpLocks/>
          </p:cNvGrpSpPr>
          <p:nvPr/>
        </p:nvGrpSpPr>
        <p:grpSpPr bwMode="auto">
          <a:xfrm>
            <a:off x="1689100" y="1841500"/>
            <a:ext cx="3746500" cy="215900"/>
            <a:chOff x="1064" y="1024"/>
            <a:chExt cx="2360" cy="184"/>
          </a:xfrm>
        </p:grpSpPr>
        <p:sp>
          <p:nvSpPr>
            <p:cNvPr id="5175" name="AutoShape 55"/>
            <p:cNvSpPr>
              <a:spLocks noChangeArrowheads="1"/>
            </p:cNvSpPr>
            <p:nvPr/>
          </p:nvSpPr>
          <p:spPr bwMode="auto">
            <a:xfrm>
              <a:off x="1064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auto">
            <a:xfrm>
              <a:off x="1464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7" name="AutoShape 57"/>
            <p:cNvSpPr>
              <a:spLocks noChangeArrowheads="1"/>
            </p:cNvSpPr>
            <p:nvPr/>
          </p:nvSpPr>
          <p:spPr bwMode="auto">
            <a:xfrm>
              <a:off x="1872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8" name="AutoShape 58"/>
            <p:cNvSpPr>
              <a:spLocks noChangeArrowheads="1"/>
            </p:cNvSpPr>
            <p:nvPr/>
          </p:nvSpPr>
          <p:spPr bwMode="auto">
            <a:xfrm>
              <a:off x="2272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9" name="AutoShape 59"/>
            <p:cNvSpPr>
              <a:spLocks noChangeArrowheads="1"/>
            </p:cNvSpPr>
            <p:nvPr/>
          </p:nvSpPr>
          <p:spPr bwMode="auto">
            <a:xfrm>
              <a:off x="3070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80" name="AutoShape 60"/>
            <p:cNvSpPr>
              <a:spLocks noChangeArrowheads="1"/>
            </p:cNvSpPr>
            <p:nvPr/>
          </p:nvSpPr>
          <p:spPr bwMode="auto">
            <a:xfrm>
              <a:off x="2670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1854200" y="292100"/>
            <a:ext cx="3416300" cy="1470025"/>
            <a:chOff x="1168" y="184"/>
            <a:chExt cx="2152" cy="926"/>
          </a:xfrm>
        </p:grpSpPr>
        <p:grpSp>
          <p:nvGrpSpPr>
            <p:cNvPr id="23592" name="Group 62"/>
            <p:cNvGrpSpPr>
              <a:grpSpLocks/>
            </p:cNvGrpSpPr>
            <p:nvPr/>
          </p:nvGrpSpPr>
          <p:grpSpPr bwMode="auto">
            <a:xfrm>
              <a:off x="1168" y="392"/>
              <a:ext cx="2152" cy="718"/>
              <a:chOff x="1168" y="312"/>
              <a:chExt cx="2152" cy="718"/>
            </a:xfrm>
          </p:grpSpPr>
          <p:pic>
            <p:nvPicPr>
              <p:cNvPr id="5183" name="Picture 63" descr="TEACHME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68" y="312"/>
                <a:ext cx="1160" cy="718"/>
              </a:xfrm>
              <a:prstGeom prst="rect">
                <a:avLst/>
              </a:prstGeom>
              <a:noFill/>
              <a:effectLst>
                <a:outerShdw dist="35921" dir="2700000" algn="ctr" rotWithShape="0">
                  <a:srgbClr val="808080"/>
                </a:outerShdw>
              </a:effectLst>
            </p:spPr>
          </p:pic>
          <p:pic>
            <p:nvPicPr>
              <p:cNvPr id="5184" name="Picture 64" descr="2READP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368" y="317"/>
                <a:ext cx="952" cy="703"/>
              </a:xfrm>
              <a:prstGeom prst="rect">
                <a:avLst/>
              </a:prstGeom>
              <a:noFill/>
              <a:ln w="635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</p:pic>
        </p:grpSp>
        <p:sp>
          <p:nvSpPr>
            <p:cNvPr id="5185" name="Text Box 65" descr="Recycled paper"/>
            <p:cNvSpPr txBox="1">
              <a:spLocks noChangeArrowheads="1"/>
            </p:cNvSpPr>
            <p:nvPr/>
          </p:nvSpPr>
          <p:spPr bwMode="auto">
            <a:xfrm>
              <a:off x="1400" y="184"/>
              <a:ext cx="16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solidFill>
                    <a:srgbClr val="FF99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</a:rPr>
                <a:t>KULIAH DAN TUTORIAL</a:t>
              </a:r>
            </a:p>
          </p:txBody>
        </p:sp>
      </p:grpSp>
      <p:grpSp>
        <p:nvGrpSpPr>
          <p:cNvPr id="18" name="Group 66"/>
          <p:cNvGrpSpPr>
            <a:grpSpLocks/>
          </p:cNvGrpSpPr>
          <p:nvPr/>
        </p:nvGrpSpPr>
        <p:grpSpPr bwMode="auto">
          <a:xfrm>
            <a:off x="7381875" y="5024438"/>
            <a:ext cx="1609725" cy="1295400"/>
            <a:chOff x="4608" y="3216"/>
            <a:chExt cx="1104" cy="912"/>
          </a:xfrm>
        </p:grpSpPr>
        <p:grpSp>
          <p:nvGrpSpPr>
            <p:cNvPr id="23588" name="Group 67"/>
            <p:cNvGrpSpPr>
              <a:grpSpLocks/>
            </p:cNvGrpSpPr>
            <p:nvPr/>
          </p:nvGrpSpPr>
          <p:grpSpPr bwMode="auto">
            <a:xfrm>
              <a:off x="4608" y="3216"/>
              <a:ext cx="1104" cy="912"/>
              <a:chOff x="4609" y="3184"/>
              <a:chExt cx="1151" cy="944"/>
            </a:xfrm>
          </p:grpSpPr>
          <p:sp>
            <p:nvSpPr>
              <p:cNvPr id="5188" name="Freeform 68"/>
              <p:cNvSpPr>
                <a:spLocks/>
              </p:cNvSpPr>
              <p:nvPr/>
            </p:nvSpPr>
            <p:spPr bwMode="auto">
              <a:xfrm>
                <a:off x="4609" y="3184"/>
                <a:ext cx="1151" cy="944"/>
              </a:xfrm>
              <a:custGeom>
                <a:avLst/>
                <a:gdLst/>
                <a:ahLst/>
                <a:cxnLst>
                  <a:cxn ang="0">
                    <a:pos x="202" y="36"/>
                  </a:cxn>
                  <a:cxn ang="0">
                    <a:pos x="234" y="52"/>
                  </a:cxn>
                  <a:cxn ang="0">
                    <a:pos x="274" y="20"/>
                  </a:cxn>
                  <a:cxn ang="0">
                    <a:pos x="314" y="36"/>
                  </a:cxn>
                  <a:cxn ang="0">
                    <a:pos x="378" y="20"/>
                  </a:cxn>
                  <a:cxn ang="0">
                    <a:pos x="434" y="44"/>
                  </a:cxn>
                  <a:cxn ang="0">
                    <a:pos x="498" y="116"/>
                  </a:cxn>
                  <a:cxn ang="0">
                    <a:pos x="586" y="140"/>
                  </a:cxn>
                  <a:cxn ang="0">
                    <a:pos x="634" y="124"/>
                  </a:cxn>
                  <a:cxn ang="0">
                    <a:pos x="1058" y="156"/>
                  </a:cxn>
                  <a:cxn ang="0">
                    <a:pos x="978" y="188"/>
                  </a:cxn>
                  <a:cxn ang="0">
                    <a:pos x="922" y="276"/>
                  </a:cxn>
                  <a:cxn ang="0">
                    <a:pos x="874" y="380"/>
                  </a:cxn>
                  <a:cxn ang="0">
                    <a:pos x="906" y="492"/>
                  </a:cxn>
                  <a:cxn ang="0">
                    <a:pos x="890" y="524"/>
                  </a:cxn>
                  <a:cxn ang="0">
                    <a:pos x="890" y="556"/>
                  </a:cxn>
                  <a:cxn ang="0">
                    <a:pos x="850" y="596"/>
                  </a:cxn>
                  <a:cxn ang="0">
                    <a:pos x="778" y="636"/>
                  </a:cxn>
                  <a:cxn ang="0">
                    <a:pos x="858" y="684"/>
                  </a:cxn>
                  <a:cxn ang="0">
                    <a:pos x="818" y="756"/>
                  </a:cxn>
                  <a:cxn ang="0">
                    <a:pos x="786" y="844"/>
                  </a:cxn>
                  <a:cxn ang="0">
                    <a:pos x="714" y="892"/>
                  </a:cxn>
                  <a:cxn ang="0">
                    <a:pos x="602" y="844"/>
                  </a:cxn>
                  <a:cxn ang="0">
                    <a:pos x="554" y="796"/>
                  </a:cxn>
                  <a:cxn ang="0">
                    <a:pos x="538" y="796"/>
                  </a:cxn>
                  <a:cxn ang="0">
                    <a:pos x="394" y="868"/>
                  </a:cxn>
                  <a:cxn ang="0">
                    <a:pos x="330" y="796"/>
                  </a:cxn>
                  <a:cxn ang="0">
                    <a:pos x="242" y="748"/>
                  </a:cxn>
                  <a:cxn ang="0">
                    <a:pos x="202" y="716"/>
                  </a:cxn>
                  <a:cxn ang="0">
                    <a:pos x="50" y="684"/>
                  </a:cxn>
                  <a:cxn ang="0">
                    <a:pos x="58" y="668"/>
                  </a:cxn>
                  <a:cxn ang="0">
                    <a:pos x="98" y="620"/>
                  </a:cxn>
                  <a:cxn ang="0">
                    <a:pos x="34" y="564"/>
                  </a:cxn>
                  <a:cxn ang="0">
                    <a:pos x="114" y="508"/>
                  </a:cxn>
                  <a:cxn ang="0">
                    <a:pos x="146" y="452"/>
                  </a:cxn>
                  <a:cxn ang="0">
                    <a:pos x="170" y="428"/>
                  </a:cxn>
                  <a:cxn ang="0">
                    <a:pos x="194" y="332"/>
                  </a:cxn>
                  <a:cxn ang="0">
                    <a:pos x="298" y="316"/>
                  </a:cxn>
                  <a:cxn ang="0">
                    <a:pos x="226" y="268"/>
                  </a:cxn>
                  <a:cxn ang="0">
                    <a:pos x="186" y="252"/>
                  </a:cxn>
                  <a:cxn ang="0">
                    <a:pos x="186" y="236"/>
                  </a:cxn>
                  <a:cxn ang="0">
                    <a:pos x="170" y="188"/>
                  </a:cxn>
                  <a:cxn ang="0">
                    <a:pos x="194" y="148"/>
                  </a:cxn>
                </a:cxnLst>
                <a:rect l="0" t="0" r="r" b="b"/>
                <a:pathLst>
                  <a:path w="1097" h="892">
                    <a:moveTo>
                      <a:pt x="250" y="156"/>
                    </a:moveTo>
                    <a:cubicBezTo>
                      <a:pt x="236" y="113"/>
                      <a:pt x="216" y="79"/>
                      <a:pt x="202" y="36"/>
                    </a:cubicBezTo>
                    <a:cubicBezTo>
                      <a:pt x="199" y="28"/>
                      <a:pt x="210" y="60"/>
                      <a:pt x="210" y="60"/>
                    </a:cubicBezTo>
                    <a:cubicBezTo>
                      <a:pt x="218" y="57"/>
                      <a:pt x="228" y="57"/>
                      <a:pt x="234" y="52"/>
                    </a:cubicBezTo>
                    <a:cubicBezTo>
                      <a:pt x="267" y="25"/>
                      <a:pt x="251" y="0"/>
                      <a:pt x="266" y="44"/>
                    </a:cubicBezTo>
                    <a:cubicBezTo>
                      <a:pt x="269" y="36"/>
                      <a:pt x="266" y="20"/>
                      <a:pt x="274" y="20"/>
                    </a:cubicBezTo>
                    <a:cubicBezTo>
                      <a:pt x="284" y="20"/>
                      <a:pt x="281" y="40"/>
                      <a:pt x="290" y="44"/>
                    </a:cubicBezTo>
                    <a:cubicBezTo>
                      <a:pt x="298" y="47"/>
                      <a:pt x="306" y="38"/>
                      <a:pt x="314" y="36"/>
                    </a:cubicBezTo>
                    <a:cubicBezTo>
                      <a:pt x="325" y="33"/>
                      <a:pt x="335" y="31"/>
                      <a:pt x="346" y="28"/>
                    </a:cubicBezTo>
                    <a:cubicBezTo>
                      <a:pt x="385" y="86"/>
                      <a:pt x="337" y="30"/>
                      <a:pt x="378" y="20"/>
                    </a:cubicBezTo>
                    <a:cubicBezTo>
                      <a:pt x="388" y="18"/>
                      <a:pt x="401" y="64"/>
                      <a:pt x="402" y="68"/>
                    </a:cubicBezTo>
                    <a:cubicBezTo>
                      <a:pt x="413" y="60"/>
                      <a:pt x="423" y="52"/>
                      <a:pt x="434" y="44"/>
                    </a:cubicBezTo>
                    <a:cubicBezTo>
                      <a:pt x="442" y="38"/>
                      <a:pt x="450" y="23"/>
                      <a:pt x="458" y="28"/>
                    </a:cubicBezTo>
                    <a:cubicBezTo>
                      <a:pt x="463" y="31"/>
                      <a:pt x="486" y="98"/>
                      <a:pt x="498" y="116"/>
                    </a:cubicBezTo>
                    <a:cubicBezTo>
                      <a:pt x="572" y="91"/>
                      <a:pt x="527" y="89"/>
                      <a:pt x="562" y="124"/>
                    </a:cubicBezTo>
                    <a:cubicBezTo>
                      <a:pt x="569" y="131"/>
                      <a:pt x="578" y="135"/>
                      <a:pt x="586" y="140"/>
                    </a:cubicBezTo>
                    <a:cubicBezTo>
                      <a:pt x="594" y="135"/>
                      <a:pt x="603" y="131"/>
                      <a:pt x="610" y="124"/>
                    </a:cubicBezTo>
                    <a:cubicBezTo>
                      <a:pt x="633" y="101"/>
                      <a:pt x="621" y="84"/>
                      <a:pt x="634" y="124"/>
                    </a:cubicBezTo>
                    <a:cubicBezTo>
                      <a:pt x="685" y="107"/>
                      <a:pt x="641" y="146"/>
                      <a:pt x="690" y="148"/>
                    </a:cubicBezTo>
                    <a:cubicBezTo>
                      <a:pt x="813" y="153"/>
                      <a:pt x="935" y="153"/>
                      <a:pt x="1058" y="156"/>
                    </a:cubicBezTo>
                    <a:cubicBezTo>
                      <a:pt x="966" y="218"/>
                      <a:pt x="1097" y="139"/>
                      <a:pt x="1010" y="164"/>
                    </a:cubicBezTo>
                    <a:cubicBezTo>
                      <a:pt x="997" y="168"/>
                      <a:pt x="989" y="181"/>
                      <a:pt x="978" y="188"/>
                    </a:cubicBezTo>
                    <a:cubicBezTo>
                      <a:pt x="955" y="202"/>
                      <a:pt x="945" y="204"/>
                      <a:pt x="922" y="212"/>
                    </a:cubicBezTo>
                    <a:cubicBezTo>
                      <a:pt x="898" y="247"/>
                      <a:pt x="883" y="250"/>
                      <a:pt x="922" y="276"/>
                    </a:cubicBezTo>
                    <a:cubicBezTo>
                      <a:pt x="953" y="338"/>
                      <a:pt x="939" y="284"/>
                      <a:pt x="914" y="324"/>
                    </a:cubicBezTo>
                    <a:cubicBezTo>
                      <a:pt x="875" y="387"/>
                      <a:pt x="924" y="363"/>
                      <a:pt x="874" y="380"/>
                    </a:cubicBezTo>
                    <a:cubicBezTo>
                      <a:pt x="884" y="419"/>
                      <a:pt x="893" y="424"/>
                      <a:pt x="930" y="436"/>
                    </a:cubicBezTo>
                    <a:cubicBezTo>
                      <a:pt x="863" y="447"/>
                      <a:pt x="872" y="441"/>
                      <a:pt x="906" y="492"/>
                    </a:cubicBezTo>
                    <a:cubicBezTo>
                      <a:pt x="885" y="497"/>
                      <a:pt x="863" y="503"/>
                      <a:pt x="842" y="508"/>
                    </a:cubicBezTo>
                    <a:cubicBezTo>
                      <a:pt x="826" y="512"/>
                      <a:pt x="874" y="519"/>
                      <a:pt x="890" y="524"/>
                    </a:cubicBezTo>
                    <a:cubicBezTo>
                      <a:pt x="924" y="535"/>
                      <a:pt x="906" y="530"/>
                      <a:pt x="946" y="540"/>
                    </a:cubicBezTo>
                    <a:cubicBezTo>
                      <a:pt x="944" y="541"/>
                      <a:pt x="895" y="552"/>
                      <a:pt x="890" y="556"/>
                    </a:cubicBezTo>
                    <a:cubicBezTo>
                      <a:pt x="882" y="562"/>
                      <a:pt x="881" y="573"/>
                      <a:pt x="874" y="580"/>
                    </a:cubicBezTo>
                    <a:cubicBezTo>
                      <a:pt x="867" y="587"/>
                      <a:pt x="858" y="591"/>
                      <a:pt x="850" y="596"/>
                    </a:cubicBezTo>
                    <a:cubicBezTo>
                      <a:pt x="847" y="604"/>
                      <a:pt x="842" y="620"/>
                      <a:pt x="842" y="620"/>
                    </a:cubicBezTo>
                    <a:cubicBezTo>
                      <a:pt x="821" y="627"/>
                      <a:pt x="791" y="618"/>
                      <a:pt x="778" y="636"/>
                    </a:cubicBezTo>
                    <a:cubicBezTo>
                      <a:pt x="772" y="644"/>
                      <a:pt x="787" y="654"/>
                      <a:pt x="794" y="660"/>
                    </a:cubicBezTo>
                    <a:cubicBezTo>
                      <a:pt x="812" y="675"/>
                      <a:pt x="836" y="679"/>
                      <a:pt x="858" y="684"/>
                    </a:cubicBezTo>
                    <a:cubicBezTo>
                      <a:pt x="840" y="690"/>
                      <a:pt x="812" y="683"/>
                      <a:pt x="802" y="700"/>
                    </a:cubicBezTo>
                    <a:cubicBezTo>
                      <a:pt x="800" y="704"/>
                      <a:pt x="816" y="750"/>
                      <a:pt x="818" y="756"/>
                    </a:cubicBezTo>
                    <a:cubicBezTo>
                      <a:pt x="802" y="779"/>
                      <a:pt x="801" y="778"/>
                      <a:pt x="794" y="804"/>
                    </a:cubicBezTo>
                    <a:cubicBezTo>
                      <a:pt x="791" y="817"/>
                      <a:pt x="794" y="833"/>
                      <a:pt x="786" y="844"/>
                    </a:cubicBezTo>
                    <a:cubicBezTo>
                      <a:pt x="781" y="851"/>
                      <a:pt x="770" y="849"/>
                      <a:pt x="762" y="852"/>
                    </a:cubicBezTo>
                    <a:cubicBezTo>
                      <a:pt x="720" y="838"/>
                      <a:pt x="726" y="856"/>
                      <a:pt x="714" y="892"/>
                    </a:cubicBezTo>
                    <a:cubicBezTo>
                      <a:pt x="684" y="872"/>
                      <a:pt x="663" y="867"/>
                      <a:pt x="626" y="860"/>
                    </a:cubicBezTo>
                    <a:cubicBezTo>
                      <a:pt x="618" y="855"/>
                      <a:pt x="611" y="846"/>
                      <a:pt x="602" y="844"/>
                    </a:cubicBezTo>
                    <a:cubicBezTo>
                      <a:pt x="594" y="843"/>
                      <a:pt x="585" y="856"/>
                      <a:pt x="578" y="852"/>
                    </a:cubicBezTo>
                    <a:cubicBezTo>
                      <a:pt x="570" y="847"/>
                      <a:pt x="558" y="807"/>
                      <a:pt x="554" y="796"/>
                    </a:cubicBezTo>
                    <a:cubicBezTo>
                      <a:pt x="557" y="788"/>
                      <a:pt x="570" y="772"/>
                      <a:pt x="562" y="772"/>
                    </a:cubicBezTo>
                    <a:cubicBezTo>
                      <a:pt x="551" y="772"/>
                      <a:pt x="547" y="789"/>
                      <a:pt x="538" y="796"/>
                    </a:cubicBezTo>
                    <a:cubicBezTo>
                      <a:pt x="528" y="805"/>
                      <a:pt x="518" y="814"/>
                      <a:pt x="506" y="820"/>
                    </a:cubicBezTo>
                    <a:cubicBezTo>
                      <a:pt x="473" y="838"/>
                      <a:pt x="431" y="859"/>
                      <a:pt x="394" y="868"/>
                    </a:cubicBezTo>
                    <a:cubicBezTo>
                      <a:pt x="373" y="837"/>
                      <a:pt x="369" y="809"/>
                      <a:pt x="362" y="772"/>
                    </a:cubicBezTo>
                    <a:cubicBezTo>
                      <a:pt x="354" y="795"/>
                      <a:pt x="349" y="852"/>
                      <a:pt x="330" y="796"/>
                    </a:cubicBezTo>
                    <a:cubicBezTo>
                      <a:pt x="319" y="710"/>
                      <a:pt x="335" y="725"/>
                      <a:pt x="266" y="748"/>
                    </a:cubicBezTo>
                    <a:cubicBezTo>
                      <a:pt x="246" y="688"/>
                      <a:pt x="273" y="748"/>
                      <a:pt x="242" y="748"/>
                    </a:cubicBezTo>
                    <a:cubicBezTo>
                      <a:pt x="232" y="748"/>
                      <a:pt x="234" y="730"/>
                      <a:pt x="226" y="724"/>
                    </a:cubicBezTo>
                    <a:cubicBezTo>
                      <a:pt x="219" y="719"/>
                      <a:pt x="210" y="719"/>
                      <a:pt x="202" y="716"/>
                    </a:cubicBezTo>
                    <a:cubicBezTo>
                      <a:pt x="162" y="724"/>
                      <a:pt x="145" y="734"/>
                      <a:pt x="106" y="724"/>
                    </a:cubicBezTo>
                    <a:cubicBezTo>
                      <a:pt x="86" y="645"/>
                      <a:pt x="120" y="740"/>
                      <a:pt x="50" y="684"/>
                    </a:cubicBezTo>
                    <a:cubicBezTo>
                      <a:pt x="29" y="667"/>
                      <a:pt x="82" y="648"/>
                      <a:pt x="82" y="652"/>
                    </a:cubicBezTo>
                    <a:cubicBezTo>
                      <a:pt x="82" y="662"/>
                      <a:pt x="51" y="675"/>
                      <a:pt x="58" y="668"/>
                    </a:cubicBezTo>
                    <a:cubicBezTo>
                      <a:pt x="85" y="641"/>
                      <a:pt x="88" y="644"/>
                      <a:pt x="122" y="636"/>
                    </a:cubicBezTo>
                    <a:cubicBezTo>
                      <a:pt x="29" y="621"/>
                      <a:pt x="78" y="636"/>
                      <a:pt x="98" y="620"/>
                    </a:cubicBezTo>
                    <a:cubicBezTo>
                      <a:pt x="106" y="614"/>
                      <a:pt x="109" y="604"/>
                      <a:pt x="114" y="596"/>
                    </a:cubicBezTo>
                    <a:cubicBezTo>
                      <a:pt x="85" y="586"/>
                      <a:pt x="60" y="581"/>
                      <a:pt x="34" y="564"/>
                    </a:cubicBezTo>
                    <a:cubicBezTo>
                      <a:pt x="0" y="461"/>
                      <a:pt x="238" y="566"/>
                      <a:pt x="138" y="516"/>
                    </a:cubicBezTo>
                    <a:cubicBezTo>
                      <a:pt x="130" y="512"/>
                      <a:pt x="122" y="511"/>
                      <a:pt x="114" y="508"/>
                    </a:cubicBezTo>
                    <a:cubicBezTo>
                      <a:pt x="111" y="500"/>
                      <a:pt x="99" y="488"/>
                      <a:pt x="106" y="484"/>
                    </a:cubicBezTo>
                    <a:cubicBezTo>
                      <a:pt x="160" y="453"/>
                      <a:pt x="196" y="502"/>
                      <a:pt x="146" y="452"/>
                    </a:cubicBezTo>
                    <a:cubicBezTo>
                      <a:pt x="146" y="452"/>
                      <a:pt x="125" y="404"/>
                      <a:pt x="146" y="404"/>
                    </a:cubicBezTo>
                    <a:cubicBezTo>
                      <a:pt x="157" y="404"/>
                      <a:pt x="162" y="420"/>
                      <a:pt x="170" y="428"/>
                    </a:cubicBezTo>
                    <a:cubicBezTo>
                      <a:pt x="193" y="393"/>
                      <a:pt x="184" y="373"/>
                      <a:pt x="162" y="340"/>
                    </a:cubicBezTo>
                    <a:cubicBezTo>
                      <a:pt x="173" y="337"/>
                      <a:pt x="183" y="333"/>
                      <a:pt x="194" y="332"/>
                    </a:cubicBezTo>
                    <a:cubicBezTo>
                      <a:pt x="237" y="328"/>
                      <a:pt x="280" y="331"/>
                      <a:pt x="322" y="324"/>
                    </a:cubicBezTo>
                    <a:cubicBezTo>
                      <a:pt x="330" y="323"/>
                      <a:pt x="305" y="320"/>
                      <a:pt x="298" y="316"/>
                    </a:cubicBezTo>
                    <a:cubicBezTo>
                      <a:pt x="281" y="307"/>
                      <a:pt x="266" y="295"/>
                      <a:pt x="250" y="284"/>
                    </a:cubicBezTo>
                    <a:cubicBezTo>
                      <a:pt x="242" y="279"/>
                      <a:pt x="226" y="268"/>
                      <a:pt x="226" y="268"/>
                    </a:cubicBezTo>
                    <a:cubicBezTo>
                      <a:pt x="229" y="276"/>
                      <a:pt x="242" y="289"/>
                      <a:pt x="234" y="292"/>
                    </a:cubicBezTo>
                    <a:cubicBezTo>
                      <a:pt x="206" y="301"/>
                      <a:pt x="199" y="262"/>
                      <a:pt x="186" y="252"/>
                    </a:cubicBezTo>
                    <a:cubicBezTo>
                      <a:pt x="179" y="247"/>
                      <a:pt x="170" y="247"/>
                      <a:pt x="162" y="244"/>
                    </a:cubicBezTo>
                    <a:cubicBezTo>
                      <a:pt x="170" y="241"/>
                      <a:pt x="178" y="238"/>
                      <a:pt x="186" y="236"/>
                    </a:cubicBezTo>
                    <a:cubicBezTo>
                      <a:pt x="199" y="233"/>
                      <a:pt x="223" y="241"/>
                      <a:pt x="226" y="228"/>
                    </a:cubicBezTo>
                    <a:cubicBezTo>
                      <a:pt x="231" y="204"/>
                      <a:pt x="184" y="193"/>
                      <a:pt x="170" y="188"/>
                    </a:cubicBezTo>
                    <a:cubicBezTo>
                      <a:pt x="152" y="133"/>
                      <a:pt x="162" y="184"/>
                      <a:pt x="186" y="172"/>
                    </a:cubicBezTo>
                    <a:cubicBezTo>
                      <a:pt x="194" y="168"/>
                      <a:pt x="191" y="156"/>
                      <a:pt x="194" y="148"/>
                    </a:cubicBezTo>
                    <a:cubicBezTo>
                      <a:pt x="249" y="185"/>
                      <a:pt x="236" y="198"/>
                      <a:pt x="250" y="156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rgbClr val="800080"/>
                </a:outerShdw>
              </a:effec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pic>
            <p:nvPicPr>
              <p:cNvPr id="23591" name="Picture 69" descr="IP2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820016">
                <a:off x="4800" y="3354"/>
                <a:ext cx="640" cy="630"/>
              </a:xfrm>
              <a:prstGeom prst="rect">
                <a:avLst/>
              </a:prstGeom>
              <a:noFill/>
              <a:ln w="28575">
                <a:noFill/>
                <a:prstDash val="sysDot"/>
                <a:miter lim="800000"/>
                <a:headEnd/>
                <a:tailEnd/>
              </a:ln>
            </p:spPr>
          </p:pic>
        </p:grpSp>
        <p:sp>
          <p:nvSpPr>
            <p:cNvPr id="23589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4897" y="3376"/>
              <a:ext cx="159" cy="1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spc="72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45791" dir="3378596" algn="ctr" rotWithShape="0">
                      <a:srgbClr val="4D4D4D">
                        <a:alpha val="79999"/>
                      </a:srgbClr>
                    </a:outerShdw>
                  </a:effectLst>
                  <a:latin typeface="Arial Black"/>
                </a:rPr>
                <a:t>D</a:t>
              </a:r>
            </a:p>
          </p:txBody>
        </p:sp>
      </p:grpSp>
      <p:sp>
        <p:nvSpPr>
          <p:cNvPr id="5191" name="WordArt 71"/>
          <p:cNvSpPr>
            <a:spLocks noChangeArrowheads="1" noChangeShapeType="1" noTextEdit="1"/>
          </p:cNvSpPr>
          <p:nvPr/>
        </p:nvSpPr>
        <p:spPr bwMode="auto">
          <a:xfrm>
            <a:off x="8285163" y="4400550"/>
            <a:ext cx="420687" cy="63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901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?</a:t>
            </a:r>
          </a:p>
        </p:txBody>
      </p:sp>
      <p:sp>
        <p:nvSpPr>
          <p:cNvPr id="23584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 b="1"/>
              <a:t>endrop3ai@ its.ac.id</a:t>
            </a:r>
            <a:endParaRPr lang="en-US" sz="1000" b="1">
              <a:latin typeface="Times New Roman" pitchFamily="18" charset="0"/>
            </a:endParaRPr>
          </a:p>
        </p:txBody>
      </p:sp>
      <p:grpSp>
        <p:nvGrpSpPr>
          <p:cNvPr id="20" name="Group 73"/>
          <p:cNvGrpSpPr>
            <a:grpSpLocks/>
          </p:cNvGrpSpPr>
          <p:nvPr/>
        </p:nvGrpSpPr>
        <p:grpSpPr bwMode="auto">
          <a:xfrm>
            <a:off x="7543800" y="2134168"/>
            <a:ext cx="1514475" cy="1904432"/>
            <a:chOff x="4752" y="1092"/>
            <a:chExt cx="952" cy="1277"/>
          </a:xfrm>
        </p:grpSpPr>
        <p:sp>
          <p:nvSpPr>
            <p:cNvPr id="23586" name="Rectangle 74"/>
            <p:cNvSpPr>
              <a:spLocks noChangeArrowheads="1"/>
            </p:cNvSpPr>
            <p:nvPr/>
          </p:nvSpPr>
          <p:spPr bwMode="auto">
            <a:xfrm flipH="1">
              <a:off x="4752" y="1092"/>
              <a:ext cx="952" cy="2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91395" tIns="45699" rIns="91395" bIns="45699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sz="1400" b="1">
                  <a:solidFill>
                    <a:schemeClr val="tx2"/>
                  </a:solidFill>
                  <a:latin typeface="Arial Black" pitchFamily="34" charset="0"/>
                </a:rPr>
                <a:t>Ketercapaian</a:t>
              </a:r>
              <a:endParaRPr lang="id-ID" sz="1400" b="1">
                <a:solidFill>
                  <a:schemeClr val="tx2"/>
                </a:solidFill>
                <a:latin typeface="Arial Black" pitchFamily="34" charset="0"/>
              </a:endParaRPr>
            </a:p>
          </p:txBody>
        </p:sp>
        <p:pic>
          <p:nvPicPr>
            <p:cNvPr id="23587" name="Picture 75" descr="THUMBSUP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040" y="1622"/>
              <a:ext cx="527" cy="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7" grpId="0" animBg="1"/>
      <p:bldP spid="5128" grpId="0" animBg="1"/>
      <p:bldP spid="5129" grpId="0" animBg="1"/>
      <p:bldP spid="5130" grpId="0" animBg="1"/>
      <p:bldP spid="5131" grpId="0"/>
      <p:bldP spid="5132" grpId="0"/>
      <p:bldP spid="5133" grpId="0" animBg="1"/>
      <p:bldP spid="5134" grpId="0"/>
      <p:bldP spid="5171" grpId="0" animBg="1"/>
      <p:bldP spid="5172" grpId="0"/>
      <p:bldP spid="5173" grpId="0" animBg="1"/>
      <p:bldP spid="519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4644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sz="2400">
              <a:latin typeface="Times New Roman" pitchFamily="18" charset="0"/>
            </a:endParaRPr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381000" y="334963"/>
            <a:ext cx="845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>
                <a:solidFill>
                  <a:srgbClr val="FFFF00"/>
                </a:solidFill>
                <a:latin typeface="Arial Black" pitchFamily="34" charset="0"/>
              </a:rPr>
              <a:t>ALTERNATIF PENILAIAN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295400" y="1752600"/>
            <a:ext cx="6553200" cy="1676400"/>
            <a:chOff x="816" y="1104"/>
            <a:chExt cx="4128" cy="1056"/>
          </a:xfrm>
        </p:grpSpPr>
        <p:sp>
          <p:nvSpPr>
            <p:cNvPr id="24583" name="Rectangle 5"/>
            <p:cNvSpPr>
              <a:spLocks noChangeArrowheads="1"/>
            </p:cNvSpPr>
            <p:nvPr/>
          </p:nvSpPr>
          <p:spPr bwMode="auto">
            <a:xfrm>
              <a:off x="816" y="1104"/>
              <a:ext cx="4128" cy="1056"/>
            </a:xfrm>
            <a:prstGeom prst="rect">
              <a:avLst/>
            </a:prstGeom>
            <a:solidFill>
              <a:srgbClr val="E5D9A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24584" name="Text Box 6"/>
            <p:cNvSpPr txBox="1">
              <a:spLocks noChangeArrowheads="1"/>
            </p:cNvSpPr>
            <p:nvPr/>
          </p:nvSpPr>
          <p:spPr bwMode="auto">
            <a:xfrm>
              <a:off x="1155" y="1224"/>
              <a:ext cx="35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660033"/>
                  </a:solidFill>
                  <a:latin typeface="Arial Black" pitchFamily="34" charset="0"/>
                </a:rPr>
                <a:t>ALTERNATIVE ASSESMENT</a:t>
              </a:r>
              <a:endParaRPr lang="en-US" sz="2400">
                <a:solidFill>
                  <a:srgbClr val="660033"/>
                </a:solidFill>
                <a:latin typeface="Arial Black" pitchFamily="34" charset="0"/>
              </a:endParaRPr>
            </a:p>
          </p:txBody>
        </p:sp>
        <p:sp>
          <p:nvSpPr>
            <p:cNvPr id="24585" name="Text Box 7"/>
            <p:cNvSpPr txBox="1">
              <a:spLocks noChangeArrowheads="1"/>
            </p:cNvSpPr>
            <p:nvPr/>
          </p:nvSpPr>
          <p:spPr bwMode="auto">
            <a:xfrm>
              <a:off x="1532" y="1488"/>
              <a:ext cx="28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( AUTHENTIC  ASSESMENT )</a:t>
              </a:r>
            </a:p>
          </p:txBody>
        </p:sp>
        <p:sp>
          <p:nvSpPr>
            <p:cNvPr id="24586" name="Text Box 8"/>
            <p:cNvSpPr txBox="1">
              <a:spLocks noChangeArrowheads="1"/>
            </p:cNvSpPr>
            <p:nvPr/>
          </p:nvSpPr>
          <p:spPr bwMode="auto">
            <a:xfrm>
              <a:off x="1340" y="1728"/>
              <a:ext cx="32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( PERFORMANCE  ASSESMENT )</a:t>
              </a:r>
            </a:p>
          </p:txBody>
        </p:sp>
      </p:grpSp>
      <p:sp>
        <p:nvSpPr>
          <p:cNvPr id="24581" name="Text Box 9"/>
          <p:cNvSpPr txBox="1">
            <a:spLocks noChangeArrowheads="1"/>
          </p:cNvSpPr>
          <p:nvPr/>
        </p:nvSpPr>
        <p:spPr bwMode="auto">
          <a:xfrm>
            <a:off x="990600" y="3886200"/>
            <a:ext cx="7173913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464400"/>
                </a:solidFill>
              </a:rPr>
              <a:t>adalah penilaian terhadap </a:t>
            </a:r>
            <a:r>
              <a:rPr lang="en-US" sz="2800" b="1" i="1">
                <a:solidFill>
                  <a:srgbClr val="FF6600"/>
                </a:solidFill>
              </a:rPr>
              <a:t>proses perolehan</a:t>
            </a:r>
            <a:r>
              <a:rPr lang="en-US" sz="2800" b="1">
                <a:solidFill>
                  <a:srgbClr val="FF6600"/>
                </a:solidFill>
              </a:rPr>
              <a:t>, </a:t>
            </a:r>
            <a:r>
              <a:rPr lang="en-US" sz="2800" b="1" i="1">
                <a:solidFill>
                  <a:srgbClr val="FF6600"/>
                </a:solidFill>
              </a:rPr>
              <a:t>penerapan pengetahuan </a:t>
            </a:r>
            <a:r>
              <a:rPr lang="en-US" sz="2800" b="1">
                <a:solidFill>
                  <a:srgbClr val="464400"/>
                </a:solidFill>
              </a:rPr>
              <a:t>dan </a:t>
            </a:r>
            <a:r>
              <a:rPr lang="en-US" sz="2800" b="1" i="1">
                <a:solidFill>
                  <a:srgbClr val="FF6600"/>
                </a:solidFill>
              </a:rPr>
              <a:t>ketrampilan</a:t>
            </a:r>
            <a:r>
              <a:rPr lang="en-US" sz="2800" b="1">
                <a:solidFill>
                  <a:srgbClr val="464400"/>
                </a:solidFill>
              </a:rPr>
              <a:t>, melalui proses pembelajaran yang menunjukan kemampuan mahasiswa dalam </a:t>
            </a:r>
            <a:r>
              <a:rPr lang="en-US" sz="2800" b="1" i="1">
                <a:solidFill>
                  <a:srgbClr val="FF6600"/>
                </a:solidFill>
              </a:rPr>
              <a:t>proses</a:t>
            </a:r>
            <a:r>
              <a:rPr lang="en-US" sz="2800" i="1">
                <a:solidFill>
                  <a:srgbClr val="FF6600"/>
                </a:solidFill>
              </a:rPr>
              <a:t>  </a:t>
            </a:r>
            <a:r>
              <a:rPr lang="en-US" sz="2800" b="1" i="1">
                <a:solidFill>
                  <a:srgbClr val="FF6600"/>
                </a:solidFill>
              </a:rPr>
              <a:t>maupun produk.</a:t>
            </a:r>
          </a:p>
        </p:txBody>
      </p:sp>
      <p:sp>
        <p:nvSpPr>
          <p:cNvPr id="24582" name="Line 10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648200" y="4248150"/>
            <a:ext cx="3733800" cy="1981200"/>
            <a:chOff x="285750" y="4267200"/>
            <a:chExt cx="3733800" cy="1981200"/>
          </a:xfrm>
        </p:grpSpPr>
        <p:sp>
          <p:nvSpPr>
            <p:cNvPr id="25618" name="Rounded Rectangle 25"/>
            <p:cNvSpPr>
              <a:spLocks noChangeArrowheads="1"/>
            </p:cNvSpPr>
            <p:nvPr/>
          </p:nvSpPr>
          <p:spPr bwMode="auto">
            <a:xfrm>
              <a:off x="285750" y="4267200"/>
              <a:ext cx="3733800" cy="19812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algn="ctr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25619" name="TextBox 26"/>
            <p:cNvSpPr txBox="1">
              <a:spLocks noChangeArrowheads="1"/>
            </p:cNvSpPr>
            <p:nvPr/>
          </p:nvSpPr>
          <p:spPr bwMode="auto">
            <a:xfrm>
              <a:off x="381000" y="5077361"/>
              <a:ext cx="352425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Untuk menunjukkan posisi ketercapaian pembelajaran dari setiap mahasiswa 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952500" y="3257550"/>
            <a:ext cx="3124200" cy="3048000"/>
            <a:chOff x="609600" y="3429000"/>
            <a:chExt cx="3124200" cy="3048000"/>
          </a:xfrm>
        </p:grpSpPr>
        <p:sp>
          <p:nvSpPr>
            <p:cNvPr id="25616" name="Rounded Rectangle 14"/>
            <p:cNvSpPr>
              <a:spLocks noChangeArrowheads="1"/>
            </p:cNvSpPr>
            <p:nvPr/>
          </p:nvSpPr>
          <p:spPr bwMode="auto">
            <a:xfrm>
              <a:off x="609600" y="3429000"/>
              <a:ext cx="3124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 algn="ctr">
              <a:solidFill>
                <a:schemeClr val="tx1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25617" name="TextBox 12"/>
            <p:cNvSpPr txBox="1">
              <a:spLocks noChangeArrowheads="1"/>
            </p:cNvSpPr>
            <p:nvPr/>
          </p:nvSpPr>
          <p:spPr bwMode="auto">
            <a:xfrm>
              <a:off x="800100" y="4191000"/>
              <a:ext cx="2743200" cy="193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/>
                <a:t>Deskripsi tentang apa yang harus dikerjakan oleh mahasiswa, termasuk batasan, dan metodenya. </a:t>
              </a:r>
            </a:p>
          </p:txBody>
        </p:sp>
      </p:grpSp>
      <p:sp>
        <p:nvSpPr>
          <p:cNvPr id="25604" name="Rectangle 11"/>
          <p:cNvSpPr>
            <a:spLocks noChangeArrowheads="1"/>
          </p:cNvSpPr>
          <p:nvPr/>
        </p:nvSpPr>
        <p:spPr bwMode="auto">
          <a:xfrm>
            <a:off x="0" y="133350"/>
            <a:ext cx="9144000" cy="990600"/>
          </a:xfrm>
          <a:prstGeom prst="rect">
            <a:avLst/>
          </a:prstGeom>
          <a:solidFill>
            <a:srgbClr val="4644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1828800" y="285750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PERFORMANCE ASSESSMENT</a:t>
            </a: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 ASESMEN KINERJA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</a:p>
        </p:txBody>
      </p:sp>
      <p:grpSp>
        <p:nvGrpSpPr>
          <p:cNvPr id="25606" name="Group 19"/>
          <p:cNvGrpSpPr>
            <a:grpSpLocks/>
          </p:cNvGrpSpPr>
          <p:nvPr/>
        </p:nvGrpSpPr>
        <p:grpSpPr bwMode="auto">
          <a:xfrm>
            <a:off x="1276350" y="1962150"/>
            <a:ext cx="6629400" cy="1447800"/>
            <a:chOff x="990600" y="2228850"/>
            <a:chExt cx="6629400" cy="14478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990600" y="2228850"/>
              <a:ext cx="2438400" cy="1447800"/>
            </a:xfrm>
            <a:prstGeom prst="rect">
              <a:avLst/>
            </a:prstGeom>
            <a:solidFill>
              <a:srgbClr val="E5D9AD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1" name="AutoShape 5"/>
            <p:cNvSpPr>
              <a:spLocks noChangeArrowheads="1"/>
            </p:cNvSpPr>
            <p:nvPr/>
          </p:nvSpPr>
          <p:spPr bwMode="auto">
            <a:xfrm>
              <a:off x="3810000" y="2590800"/>
              <a:ext cx="685800" cy="838200"/>
            </a:xfrm>
            <a:prstGeom prst="rightArrow">
              <a:avLst>
                <a:gd name="adj1" fmla="val 60231"/>
                <a:gd name="adj2" fmla="val 52273"/>
              </a:avLst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rgbClr val="FF0000"/>
                </a:solidFill>
              </a:endParaRPr>
            </a:p>
          </p:txBody>
        </p:sp>
        <p:grpSp>
          <p:nvGrpSpPr>
            <p:cNvPr id="25612" name="Group 17"/>
            <p:cNvGrpSpPr>
              <a:grpSpLocks/>
            </p:cNvGrpSpPr>
            <p:nvPr/>
          </p:nvGrpSpPr>
          <p:grpSpPr bwMode="auto">
            <a:xfrm>
              <a:off x="4848225" y="2228850"/>
              <a:ext cx="2771775" cy="1447800"/>
              <a:chOff x="4848225" y="2228850"/>
              <a:chExt cx="2771775" cy="1447800"/>
            </a:xfrm>
          </p:grpSpPr>
          <p:sp>
            <p:nvSpPr>
              <p:cNvPr id="7170" name="Rectangle 2"/>
              <p:cNvSpPr>
                <a:spLocks noChangeArrowheads="1"/>
              </p:cNvSpPr>
              <p:nvPr/>
            </p:nvSpPr>
            <p:spPr bwMode="auto">
              <a:xfrm>
                <a:off x="4876800" y="2228850"/>
                <a:ext cx="2743200" cy="1447800"/>
              </a:xfrm>
              <a:prstGeom prst="rect">
                <a:avLst/>
              </a:prstGeom>
              <a:solidFill>
                <a:srgbClr val="E5D9AD"/>
              </a:solidFill>
              <a:ln w="2857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615" name="Text Box 6"/>
              <p:cNvSpPr txBox="1">
                <a:spLocks noChangeArrowheads="1"/>
              </p:cNvSpPr>
              <p:nvPr/>
            </p:nvSpPr>
            <p:spPr bwMode="auto">
              <a:xfrm>
                <a:off x="4848225" y="2549525"/>
                <a:ext cx="2771775" cy="8302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latin typeface="Arial Black" pitchFamily="34" charset="0"/>
                  </a:rPr>
                  <a:t>KINERJA  MAHASISWA</a:t>
                </a:r>
                <a:endParaRPr lang="en-US" sz="2400">
                  <a:latin typeface="Arial Black" pitchFamily="34" charset="0"/>
                </a:endParaRPr>
              </a:p>
            </p:txBody>
          </p:sp>
        </p:grpSp>
        <p:sp>
          <p:nvSpPr>
            <p:cNvPr id="25613" name="Text Box 6"/>
            <p:cNvSpPr txBox="1">
              <a:spLocks noChangeArrowheads="1"/>
            </p:cNvSpPr>
            <p:nvPr/>
          </p:nvSpPr>
          <p:spPr bwMode="auto">
            <a:xfrm>
              <a:off x="1257300" y="2762251"/>
              <a:ext cx="18573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latin typeface="Arial Black" pitchFamily="34" charset="0"/>
                </a:rPr>
                <a:t>TUGAS</a:t>
              </a:r>
              <a:endParaRPr lang="en-US" sz="2400">
                <a:latin typeface="Arial Black" pitchFamily="34" charset="0"/>
              </a:endParaRPr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5181600" y="3714750"/>
            <a:ext cx="2667000" cy="1219200"/>
            <a:chOff x="3429000" y="3810000"/>
            <a:chExt cx="2667000" cy="1219200"/>
          </a:xfrm>
        </p:grpSpPr>
        <p:sp>
          <p:nvSpPr>
            <p:cNvPr id="25608" name="Rounded Rectangular Callout 27"/>
            <p:cNvSpPr>
              <a:spLocks noChangeArrowheads="1"/>
            </p:cNvSpPr>
            <p:nvPr/>
          </p:nvSpPr>
          <p:spPr bwMode="auto">
            <a:xfrm>
              <a:off x="3429000" y="3810000"/>
              <a:ext cx="2667000" cy="1219200"/>
            </a:xfrm>
            <a:prstGeom prst="wedgeRoundRectCallout">
              <a:avLst>
                <a:gd name="adj1" fmla="val 8694"/>
                <a:gd name="adj2" fmla="val -91222"/>
                <a:gd name="adj3" fmla="val 16667"/>
              </a:avLst>
            </a:prstGeom>
            <a:solidFill>
              <a:srgbClr val="E5D9AD"/>
            </a:solidFill>
            <a:ln w="9525" algn="ctr">
              <a:solidFill>
                <a:srgbClr val="8C854E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25609" name="Text Box 6"/>
            <p:cNvSpPr txBox="1">
              <a:spLocks noChangeArrowheads="1"/>
            </p:cNvSpPr>
            <p:nvPr/>
          </p:nvSpPr>
          <p:spPr bwMode="auto">
            <a:xfrm>
              <a:off x="3676650" y="3937337"/>
              <a:ext cx="2162175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>
                  <a:latin typeface="Arial Black" pitchFamily="34" charset="0"/>
                </a:rPr>
                <a:t>KRITERIA PENILAIAN </a:t>
              </a:r>
              <a:r>
                <a:rPr lang="en-US" sz="2000" b="1">
                  <a:solidFill>
                    <a:srgbClr val="FF6600"/>
                  </a:solidFill>
                  <a:latin typeface="Arial Black" pitchFamily="34" charset="0"/>
                </a:rPr>
                <a:t>(RUBRIC)</a:t>
              </a:r>
              <a:endParaRPr lang="en-US" sz="2000">
                <a:solidFill>
                  <a:srgbClr val="FF6600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1371600"/>
            <a:ext cx="5181600" cy="4343400"/>
          </a:xfrm>
          <a:solidFill>
            <a:srgbClr val="D4F07C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3F490F"/>
                </a:solidFill>
                <a:latin typeface="Arial Black" pitchFamily="34" charset="0"/>
              </a:rPr>
              <a:t>MENILAI</a:t>
            </a:r>
            <a:br>
              <a:rPr lang="en-US" sz="3600" b="1" dirty="0" smtClean="0">
                <a:solidFill>
                  <a:srgbClr val="3F490F"/>
                </a:solidFill>
                <a:latin typeface="Arial Black" pitchFamily="34" charset="0"/>
              </a:rPr>
            </a:br>
            <a:r>
              <a:rPr lang="en-US" sz="3600" b="1" dirty="0" smtClean="0">
                <a:solidFill>
                  <a:srgbClr val="3F490F"/>
                </a:solidFill>
                <a:latin typeface="Arial Black" pitchFamily="34" charset="0"/>
              </a:rPr>
              <a:t>DENGAN</a:t>
            </a:r>
            <a:br>
              <a:rPr lang="en-US" sz="3600" b="1" dirty="0" smtClean="0">
                <a:solidFill>
                  <a:srgbClr val="3F490F"/>
                </a:solidFill>
                <a:latin typeface="Arial Black" pitchFamily="34" charset="0"/>
              </a:rPr>
            </a:br>
            <a:r>
              <a:rPr lang="en-US" sz="3600" b="1" dirty="0" smtClean="0">
                <a:solidFill>
                  <a:srgbClr val="3F490F"/>
                </a:solidFill>
                <a:latin typeface="Arial Black" pitchFamily="34" charset="0"/>
              </a:rPr>
              <a:t>RUBRIK</a:t>
            </a:r>
            <a:r>
              <a:rPr lang="en-US" sz="3600" b="1" dirty="0" smtClean="0">
                <a:latin typeface="Arial Black" pitchFamily="34" charset="0"/>
              </a:rPr>
              <a:t/>
            </a:r>
            <a:br>
              <a:rPr lang="en-US" sz="3600" b="1" dirty="0" smtClean="0">
                <a:latin typeface="Arial Black" pitchFamily="34" charset="0"/>
              </a:rPr>
            </a:br>
            <a:r>
              <a:rPr lang="en-US" sz="3600" b="1" dirty="0" smtClean="0">
                <a:latin typeface="Arial Black" pitchFamily="34" charset="0"/>
              </a:rPr>
              <a:t/>
            </a:r>
            <a:br>
              <a:rPr lang="en-US" sz="3600" b="1" dirty="0" smtClean="0">
                <a:latin typeface="Arial Black" pitchFamily="34" charset="0"/>
              </a:rPr>
            </a:br>
            <a:r>
              <a:rPr lang="en-US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Menilai</a:t>
            </a:r>
            <a:r>
              <a:rPr lang="en-US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n-US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secara</a:t>
            </a:r>
            <a:r>
              <a:rPr lang="en-US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 </a:t>
            </a:r>
            <a:r>
              <a:rPr lang="en-US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>Objektif</a:t>
            </a:r>
            <a:r>
              <a:rPr lang="en-US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  <a:t/>
            </a:r>
            <a:br>
              <a:rPr lang="en-US" sz="36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itchFamily="66" charset="0"/>
              </a:rPr>
            </a:br>
            <a:endParaRPr lang="en-US" sz="3600" b="1" dirty="0" smtClean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6627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457200" y="1600200"/>
            <a:ext cx="8229600" cy="4724400"/>
          </a:xfrm>
          <a:prstGeom prst="rect">
            <a:avLst/>
          </a:prstGeom>
          <a:solidFill>
            <a:srgbClr val="F3EDD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eaLnBrk="1" hangingPunct="1"/>
            <a:r>
              <a:rPr lang="en-US" smtClean="0">
                <a:latin typeface="Arial Black" pitchFamily="34" charset="0"/>
              </a:rPr>
              <a:t>Jenis-Jenis Rubrik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766888" y="3429000"/>
            <a:ext cx="4572000" cy="701675"/>
            <a:chOff x="1104" y="2187"/>
            <a:chExt cx="2880" cy="442"/>
          </a:xfrm>
        </p:grpSpPr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296" y="2187"/>
              <a:ext cx="2688" cy="442"/>
            </a:xfrm>
            <a:prstGeom prst="rect">
              <a:avLst/>
            </a:prstGeom>
            <a:solidFill>
              <a:srgbClr val="F3EDD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defRPr/>
              </a:pPr>
              <a:r>
                <a:rPr lang="en-US" sz="4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 Holistik</a:t>
              </a:r>
            </a:p>
          </p:txBody>
        </p:sp>
        <p:sp>
          <p:nvSpPr>
            <p:cNvPr id="27661" name="AutoShape 8"/>
            <p:cNvSpPr>
              <a:spLocks noChangeArrowheads="1"/>
            </p:cNvSpPr>
            <p:nvPr/>
          </p:nvSpPr>
          <p:spPr bwMode="auto">
            <a:xfrm>
              <a:off x="1104" y="2256"/>
              <a:ext cx="240" cy="240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828800" y="4572000"/>
            <a:ext cx="6153150" cy="701675"/>
            <a:chOff x="1152" y="2880"/>
            <a:chExt cx="3876" cy="442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1380" y="2880"/>
              <a:ext cx="3648" cy="442"/>
            </a:xfrm>
            <a:prstGeom prst="rect">
              <a:avLst/>
            </a:prstGeom>
            <a:solidFill>
              <a:srgbClr val="F3EDD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defRPr/>
              </a:pPr>
              <a:r>
                <a:rPr lang="en-US" sz="4000" b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 Skala Persepsi</a:t>
              </a:r>
            </a:p>
          </p:txBody>
        </p:sp>
        <p:sp>
          <p:nvSpPr>
            <p:cNvPr id="27659" name="AutoShape 9"/>
            <p:cNvSpPr>
              <a:spLocks noChangeArrowheads="1"/>
            </p:cNvSpPr>
            <p:nvPr/>
          </p:nvSpPr>
          <p:spPr bwMode="auto">
            <a:xfrm>
              <a:off x="1152" y="2928"/>
              <a:ext cx="240" cy="240"/>
            </a:xfrm>
            <a:prstGeom prst="octagon">
              <a:avLst>
                <a:gd name="adj" fmla="val 29287"/>
              </a:avLst>
            </a:prstGeom>
            <a:solidFill>
              <a:srgbClr val="80008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008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752600" y="2330450"/>
            <a:ext cx="4964113" cy="701675"/>
            <a:chOff x="1104" y="1468"/>
            <a:chExt cx="3127" cy="442"/>
          </a:xfrm>
        </p:grpSpPr>
        <p:sp>
          <p:nvSpPr>
            <p:cNvPr id="27656" name="AutoShape 7"/>
            <p:cNvSpPr>
              <a:spLocks noChangeArrowheads="1"/>
            </p:cNvSpPr>
            <p:nvPr/>
          </p:nvSpPr>
          <p:spPr bwMode="auto">
            <a:xfrm>
              <a:off x="1104" y="1584"/>
              <a:ext cx="240" cy="240"/>
            </a:xfrm>
            <a:prstGeom prst="octagon">
              <a:avLst>
                <a:gd name="adj" fmla="val 29287"/>
              </a:avLst>
            </a:prstGeom>
            <a:solidFill>
              <a:srgbClr val="F9A713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9A71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1440" y="1468"/>
              <a:ext cx="2791" cy="442"/>
            </a:xfrm>
            <a:prstGeom prst="rect">
              <a:avLst/>
            </a:prstGeom>
            <a:solidFill>
              <a:srgbClr val="F3EDD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4000" b="1">
                  <a:solidFill>
                    <a:srgbClr val="FF99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 Deskriptif</a:t>
              </a:r>
            </a:p>
          </p:txBody>
        </p:sp>
      </p:grpSp>
      <p:sp>
        <p:nvSpPr>
          <p:cNvPr id="27655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17500" y="1752600"/>
            <a:ext cx="2882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2000" b="1">
                <a:latin typeface="Comic Sans MS" pitchFamily="66" charset="0"/>
                <a:cs typeface="Times New Roman" pitchFamily="18" charset="0"/>
              </a:rPr>
              <a:t>Deskripsi tugas :</a:t>
            </a:r>
            <a:endParaRPr lang="en-US" sz="2000" b="1">
              <a:latin typeface="Comic Sans MS" pitchFamily="66" charset="0"/>
            </a:endParaRPr>
          </a:p>
        </p:txBody>
      </p:sp>
      <p:graphicFrame>
        <p:nvGraphicFramePr>
          <p:cNvPr id="3385" name="Group 313"/>
          <p:cNvGraphicFramePr>
            <a:graphicFrameLocks noGrp="1"/>
          </p:cNvGraphicFramePr>
          <p:nvPr/>
        </p:nvGraphicFramePr>
        <p:xfrm>
          <a:off x="228600" y="2514600"/>
          <a:ext cx="8686800" cy="3505202"/>
        </p:xfrm>
        <a:graphic>
          <a:graphicData uri="http://schemas.openxmlformats.org/drawingml/2006/table">
            <a:tbl>
              <a:tblPr/>
              <a:tblGrid>
                <a:gridCol w="1600200"/>
                <a:gridCol w="2286000"/>
                <a:gridCol w="2362200"/>
                <a:gridCol w="24384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Skala 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Skala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Skala 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D3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2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D3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2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D3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2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D3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2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D3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2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Tolok ukur Dimensi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314"/>
          <p:cNvGrpSpPr>
            <a:grpSpLocks/>
          </p:cNvGrpSpPr>
          <p:nvPr/>
        </p:nvGrpSpPr>
        <p:grpSpPr bwMode="auto">
          <a:xfrm>
            <a:off x="1227138" y="544513"/>
            <a:ext cx="6697662" cy="404812"/>
            <a:chOff x="773" y="343"/>
            <a:chExt cx="4219" cy="255"/>
          </a:xfrm>
        </p:grpSpPr>
        <p:sp>
          <p:nvSpPr>
            <p:cNvPr id="28714" name="AutoShape 264"/>
            <p:cNvSpPr>
              <a:spLocks noChangeArrowheads="1"/>
            </p:cNvSpPr>
            <p:nvPr/>
          </p:nvSpPr>
          <p:spPr bwMode="auto">
            <a:xfrm>
              <a:off x="773" y="343"/>
              <a:ext cx="240" cy="240"/>
            </a:xfrm>
            <a:prstGeom prst="octagon">
              <a:avLst>
                <a:gd name="adj" fmla="val 29287"/>
              </a:avLst>
            </a:prstGeom>
            <a:solidFill>
              <a:srgbClr val="FF99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  <p:sp>
          <p:nvSpPr>
            <p:cNvPr id="28715" name="WordArt 266"/>
            <p:cNvSpPr>
              <a:spLocks noChangeArrowheads="1" noChangeShapeType="1" noTextEdit="1"/>
            </p:cNvSpPr>
            <p:nvPr/>
          </p:nvSpPr>
          <p:spPr bwMode="auto">
            <a:xfrm>
              <a:off x="1104" y="384"/>
              <a:ext cx="3888" cy="21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6600"/>
                  </a:solidFill>
                  <a:effectLst>
                    <a:outerShdw dist="45791" dir="3378596" algn="ctr" rotWithShape="0">
                      <a:srgbClr val="4D4D4D">
                        <a:alpha val="79999"/>
                      </a:srgbClr>
                    </a:outerShdw>
                  </a:effectLst>
                  <a:latin typeface="Arial Black"/>
                </a:rPr>
                <a:t>Bentuk Umum Rubrik Deskriptif</a:t>
              </a:r>
            </a:p>
          </p:txBody>
        </p:sp>
      </p:grpSp>
      <p:sp>
        <p:nvSpPr>
          <p:cNvPr id="28713" name="Text Box 72"/>
          <p:cNvSpPr txBox="1">
            <a:spLocks noChangeArrowheads="1"/>
          </p:cNvSpPr>
          <p:nvPr/>
        </p:nvSpPr>
        <p:spPr bwMode="auto">
          <a:xfrm>
            <a:off x="5867400" y="6505575"/>
            <a:ext cx="3124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200"/>
              <a:t>endrotomoits@yahoo.com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73" name="Group 449"/>
          <p:cNvGraphicFramePr>
            <a:graphicFrameLocks noGrp="1"/>
          </p:cNvGraphicFramePr>
          <p:nvPr/>
        </p:nvGraphicFramePr>
        <p:xfrm>
          <a:off x="123825" y="1041400"/>
          <a:ext cx="8915400" cy="5633085"/>
        </p:xfrm>
        <a:graphic>
          <a:graphicData uri="http://schemas.openxmlformats.org/drawingml/2006/table">
            <a:tbl>
              <a:tblPr/>
              <a:tblGrid>
                <a:gridCol w="743122"/>
                <a:gridCol w="1723853"/>
                <a:gridCol w="1295400"/>
                <a:gridCol w="1828800"/>
                <a:gridCol w="1447800"/>
                <a:gridCol w="1381010"/>
                <a:gridCol w="495415"/>
              </a:tblGrid>
              <a:tr h="7258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baik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baik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Memuaskan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Batas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Bawah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Harapan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Skor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Organisasi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Presentasi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terorganisasi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menyajikan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fakta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didukung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oleh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contoh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telah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dianalisis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sesuai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konsep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(9-10)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Presentasi terorganisasi dengan baik dan menyajikan fakta yang meyakinkan untuk mendukung kesimpulan-kesimpulan.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(6-8)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Presentasi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mempunyai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fokus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menyajikan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beberapa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bukti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mendukung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kesimpulan-kesimpulan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(4-5)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Cukup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fokus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namun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bukti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kurang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mencukupi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untuk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digunakan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dalam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menarik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kesimpulan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(3-2)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 ada organisasi yang jelas. Fakta tidak digunakan untuk mendukung pernyataan.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(0-1)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AB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mampu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menggugah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untuk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mengambangkan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pikiran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(14-15)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akurat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lengkap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Para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menambah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wawasan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baru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tentang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topik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tersebut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(10-13)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umum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akurat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tetapi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lengkap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Para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bisa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mempelajari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beberapa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fakta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tersirat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tetapi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mereka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menambah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wawasan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baru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tentang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topik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tersebut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(6-9)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Isinya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kurang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akurat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karena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ada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data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faktual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menambah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pemahaman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(3-5)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Isinya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akurat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atau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terlalu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umum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belajar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apapun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atau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kadang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menyesatkan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(0-3)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AB"/>
                    </a:solidFill>
                  </a:tcPr>
                </a:tc>
              </a:tr>
              <a:tr h="27368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Skor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29735" name="Group 43"/>
          <p:cNvGrpSpPr>
            <a:grpSpLocks/>
          </p:cNvGrpSpPr>
          <p:nvPr/>
        </p:nvGrpSpPr>
        <p:grpSpPr bwMode="auto">
          <a:xfrm>
            <a:off x="142875" y="76200"/>
            <a:ext cx="8915400" cy="881063"/>
            <a:chOff x="90" y="48"/>
            <a:chExt cx="5616" cy="555"/>
          </a:xfrm>
        </p:grpSpPr>
        <p:sp>
          <p:nvSpPr>
            <p:cNvPr id="29736" name="Rectangle 324"/>
            <p:cNvSpPr>
              <a:spLocks noChangeArrowheads="1"/>
            </p:cNvSpPr>
            <p:nvPr/>
          </p:nvSpPr>
          <p:spPr bwMode="auto">
            <a:xfrm>
              <a:off x="90" y="48"/>
              <a:ext cx="5616" cy="555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id-ID"/>
            </a:p>
          </p:txBody>
        </p:sp>
        <p:sp>
          <p:nvSpPr>
            <p:cNvPr id="26946" name="Rectangle 322"/>
            <p:cNvSpPr>
              <a:spLocks noChangeArrowheads="1"/>
            </p:cNvSpPr>
            <p:nvPr/>
          </p:nvSpPr>
          <p:spPr bwMode="auto">
            <a:xfrm>
              <a:off x="231" y="153"/>
              <a:ext cx="5344" cy="327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</a:t>
              </a:r>
              <a:r>
                <a:rPr lang="en-US" sz="2800" b="1" dirty="0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Deskriptif</a:t>
              </a:r>
              <a:r>
                <a:rPr lang="en-US" sz="2800" b="1" dirty="0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untuk</a:t>
              </a:r>
              <a:r>
                <a:rPr lang="en-US" sz="2800" b="1" dirty="0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Menilai</a:t>
              </a:r>
              <a:r>
                <a:rPr lang="en-US" sz="2800" b="1" dirty="0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Presentasi</a:t>
              </a:r>
              <a:r>
                <a:rPr lang="en-US" sz="2800" b="1" dirty="0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Lisan</a:t>
              </a:r>
              <a:endParaRPr lang="en-US" sz="2800" b="1" dirty="0">
                <a:solidFill>
                  <a:srgbClr val="99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7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73" name="Group 449"/>
          <p:cNvGraphicFramePr>
            <a:graphicFrameLocks noGrp="1"/>
          </p:cNvGraphicFramePr>
          <p:nvPr/>
        </p:nvGraphicFramePr>
        <p:xfrm>
          <a:off x="123825" y="1228725"/>
          <a:ext cx="8915400" cy="3870325"/>
        </p:xfrm>
        <a:graphic>
          <a:graphicData uri="http://schemas.openxmlformats.org/drawingml/2006/table">
            <a:tbl>
              <a:tblPr/>
              <a:tblGrid>
                <a:gridCol w="743122"/>
                <a:gridCol w="1585327"/>
                <a:gridCol w="1585327"/>
                <a:gridCol w="1438767"/>
                <a:gridCol w="1533721"/>
                <a:gridCol w="1533721"/>
                <a:gridCol w="49541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baik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baik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Memuaskan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Batas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ambang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Bawah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Harapan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Skor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Gaya Presentasi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Berbicara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semangat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menularkan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semangat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antusiasme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pada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(9-10)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Pembicara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tenang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menggunakan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intonasi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tepat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berbicara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tanpa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bergantung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pada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berinteraksi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intensif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r>
                        <a:rPr kumimoji="0" lang="sv-S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Pembicara selalu kontak mata dengan pendengar.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(7-8)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umum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pembicara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tenang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tetapi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nada yang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datar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cukup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sering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bergantung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pada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Kadang-kadang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kontak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mata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diabaikan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(4-6)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Berpatokan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pada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ada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dikembangkan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luar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catatan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suara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monoton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(2-3)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Pembicara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cemas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dan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nyaman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, dan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membaca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berbagai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catatan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daripada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berbicara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Pendengar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sering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diabaikan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.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terjadi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kontak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mata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karena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pembicara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lebih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banyak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melihat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ke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papan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tulis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s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atau</a:t>
                      </a: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 layar.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(0-1)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AB"/>
                    </a:solidFill>
                  </a:tcPr>
                </a:tc>
              </a:tr>
              <a:tr h="36512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Skor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Total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516"/>
          <p:cNvGrpSpPr>
            <a:grpSpLocks/>
          </p:cNvGrpSpPr>
          <p:nvPr/>
        </p:nvGrpSpPr>
        <p:grpSpPr bwMode="auto">
          <a:xfrm>
            <a:off x="142875" y="247650"/>
            <a:ext cx="8915400" cy="881063"/>
            <a:chOff x="90" y="156"/>
            <a:chExt cx="5616" cy="555"/>
          </a:xfrm>
        </p:grpSpPr>
        <p:sp>
          <p:nvSpPr>
            <p:cNvPr id="30753" name="Rectangle 324"/>
            <p:cNvSpPr>
              <a:spLocks noChangeArrowheads="1"/>
            </p:cNvSpPr>
            <p:nvPr/>
          </p:nvSpPr>
          <p:spPr bwMode="auto">
            <a:xfrm>
              <a:off x="90" y="156"/>
              <a:ext cx="5616" cy="555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id-ID"/>
            </a:p>
          </p:txBody>
        </p:sp>
        <p:sp>
          <p:nvSpPr>
            <p:cNvPr id="26946" name="Rectangle 322"/>
            <p:cNvSpPr>
              <a:spLocks noChangeArrowheads="1"/>
            </p:cNvSpPr>
            <p:nvPr/>
          </p:nvSpPr>
          <p:spPr bwMode="auto">
            <a:xfrm>
              <a:off x="231" y="270"/>
              <a:ext cx="5344" cy="327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99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 Deskriptif untuk Menilai Presentasi Lisan</a:t>
              </a:r>
            </a:p>
          </p:txBody>
        </p:sp>
      </p:grpSp>
      <p:sp>
        <p:nvSpPr>
          <p:cNvPr id="30752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7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92679" y="2819400"/>
            <a:ext cx="2350721" cy="221599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b="1" smtClean="0">
                <a:ln w="11430"/>
                <a:solidFill>
                  <a:srgbClr val="FFCD2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?</a:t>
            </a:r>
            <a:endParaRPr lang="en-US" sz="11500" b="1">
              <a:ln w="11430"/>
              <a:solidFill>
                <a:srgbClr val="FFCD2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3315" name="Subtitle 3"/>
          <p:cNvSpPr>
            <a:spLocks noGrp="1"/>
          </p:cNvSpPr>
          <p:nvPr>
            <p:ph type="subTitle" idx="1"/>
          </p:nvPr>
        </p:nvSpPr>
        <p:spPr>
          <a:xfrm>
            <a:off x="6324600" y="6400800"/>
            <a:ext cx="2743200" cy="381000"/>
          </a:xfrm>
        </p:spPr>
        <p:txBody>
          <a:bodyPr anchor="ctr"/>
          <a:lstStyle/>
          <a:p>
            <a:pPr algn="r"/>
            <a:r>
              <a:rPr lang="en-US" sz="1400" b="1" smtClean="0"/>
              <a:t>endrotomoits @ yahoo.com</a:t>
            </a:r>
          </a:p>
        </p:txBody>
      </p:sp>
      <p:pic>
        <p:nvPicPr>
          <p:cNvPr id="13317" name="Picture 9" descr="BOYWR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905000"/>
            <a:ext cx="2286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2743200" y="3863975"/>
            <a:ext cx="5715000" cy="1470025"/>
          </a:xfrm>
        </p:spPr>
        <p:txBody>
          <a:bodyPr/>
          <a:lstStyle/>
          <a:p>
            <a:pPr algn="r"/>
            <a:r>
              <a:rPr lang="en-US" sz="4000" b="1" smtClean="0">
                <a:latin typeface="Berlin Sans FB" pitchFamily="34" charset="0"/>
              </a:rPr>
              <a:t>…… apa persoalan penilaian</a:t>
            </a:r>
            <a:endParaRPr lang="en-US" sz="4000" b="1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4"/>
          <p:cNvGrpSpPr>
            <a:grpSpLocks/>
          </p:cNvGrpSpPr>
          <p:nvPr/>
        </p:nvGrpSpPr>
        <p:grpSpPr bwMode="auto">
          <a:xfrm>
            <a:off x="0" y="552450"/>
            <a:ext cx="9144000" cy="895350"/>
            <a:chOff x="0" y="348"/>
            <a:chExt cx="5760" cy="564"/>
          </a:xfrm>
        </p:grpSpPr>
        <p:sp>
          <p:nvSpPr>
            <p:cNvPr id="31775" name="Rectangle 183"/>
            <p:cNvSpPr>
              <a:spLocks noChangeArrowheads="1"/>
            </p:cNvSpPr>
            <p:nvPr/>
          </p:nvSpPr>
          <p:spPr bwMode="auto">
            <a:xfrm>
              <a:off x="0" y="348"/>
              <a:ext cx="5760" cy="564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id-ID"/>
            </a:p>
          </p:txBody>
        </p:sp>
        <p:sp>
          <p:nvSpPr>
            <p:cNvPr id="25604" name="Rectangle 4"/>
            <p:cNvSpPr>
              <a:spLocks noChangeArrowheads="1"/>
            </p:cNvSpPr>
            <p:nvPr/>
          </p:nvSpPr>
          <p:spPr bwMode="auto">
            <a:xfrm>
              <a:off x="249" y="483"/>
              <a:ext cx="5283" cy="291"/>
            </a:xfrm>
            <a:prstGeom prst="rect">
              <a:avLst/>
            </a:prstGeom>
            <a:solidFill>
              <a:srgbClr val="FF9B0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0" hangingPunct="0">
                <a:defRPr/>
              </a:pPr>
              <a:r>
                <a:rPr lang="sv-SE" sz="24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Calligraph421 BT" charset="0"/>
                  <a:cs typeface="Estrangelo Edessa" pitchFamily="66" charset="0"/>
                </a:rPr>
                <a:t>Rubrik Deskriptif Untuk Penilaian Sesama Anggota Tim</a:t>
              </a:r>
              <a:endParaRPr lang="en-US" sz="24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Calligraph421 BT" charset="0"/>
                <a:cs typeface="Estrangelo Edessa" pitchFamily="66" charset="0"/>
              </a:endParaRPr>
            </a:p>
          </p:txBody>
        </p:sp>
      </p:grpSp>
      <p:graphicFrame>
        <p:nvGraphicFramePr>
          <p:cNvPr id="25793" name="Group 193"/>
          <p:cNvGraphicFramePr>
            <a:graphicFrameLocks noGrp="1"/>
          </p:cNvGraphicFramePr>
          <p:nvPr/>
        </p:nvGraphicFramePr>
        <p:xfrm>
          <a:off x="381000" y="1722438"/>
          <a:ext cx="8382000" cy="4525963"/>
        </p:xfrm>
        <a:graphic>
          <a:graphicData uri="http://schemas.openxmlformats.org/drawingml/2006/table">
            <a:tbl>
              <a:tblPr/>
              <a:tblGrid>
                <a:gridCol w="1524000"/>
                <a:gridCol w="2362200"/>
                <a:gridCol w="2209800"/>
                <a:gridCol w="22860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Luar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Biasa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Calligraph421 BT" charset="0"/>
                        <a:cs typeface="Estrangelo Edess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Baik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Calligraph421 BT" charset="0"/>
                        <a:cs typeface="Estrangelo Edess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Di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bawah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harapan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Calligraph421 BT" charset="0"/>
                        <a:cs typeface="Estrangelo Edessa" pitchFamily="66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Kontribusi Pada Tugas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Sangat berkontribusi dalam hasil kerja tim.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Berkontribusi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secara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“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adil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”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dalam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hasil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kerja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tim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F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Membuat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beberapa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kontribusi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nyata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dalam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hasil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kerja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tim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D64D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Kepemimpinan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Secara rutin melakukan kepemimpinan yang baik.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Menerima ”pembagian yang adil” dari  tanggung jawab kepemimpinan.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F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Jarang atau tidak pernah berlatih tentang memimpin.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D64D"/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Kolaborasi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Menghargai pendapat orang lain dan berkontribusi besar dalam diskusi kelompok.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Menghargai pendapat orang lain dan berkontribusi dalam diskusi kelompok.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F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Calligraph421 BT" charset="0"/>
                          <a:cs typeface="Estrangelo Edessa" pitchFamily="66" charset="0"/>
                        </a:rPr>
                        <a:t>Tidak berkontribusi pada diskusi kelompok atau sering gagal berpartisipasi.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D64D"/>
                    </a:solidFill>
                  </a:tcPr>
                </a:tc>
              </a:tr>
            </a:tbl>
          </a:graphicData>
        </a:graphic>
      </p:graphicFrame>
      <p:sp>
        <p:nvSpPr>
          <p:cNvPr id="31774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2425"/>
            <a:ext cx="8458200" cy="762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Contoh: KEMAMPUAN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MENULIS ESSAY</a:t>
            </a:r>
          </a:p>
        </p:txBody>
      </p:sp>
      <p:graphicFrame>
        <p:nvGraphicFramePr>
          <p:cNvPr id="32838" name="Group 70"/>
          <p:cNvGraphicFramePr>
            <a:graphicFrameLocks noGrp="1"/>
          </p:cNvGraphicFramePr>
          <p:nvPr>
            <p:ph type="tbl" idx="1"/>
          </p:nvPr>
        </p:nvGraphicFramePr>
        <p:xfrm>
          <a:off x="304800" y="1206500"/>
          <a:ext cx="8458200" cy="5272406"/>
        </p:xfrm>
        <a:graphic>
          <a:graphicData uri="http://schemas.openxmlformats.org/drawingml/2006/table">
            <a:tbl>
              <a:tblPr/>
              <a:tblGrid>
                <a:gridCol w="2559050"/>
                <a:gridCol w="1327150"/>
                <a:gridCol w="4572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SKOR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0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INDIKATOR KINERJA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B09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E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D6B8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menyelesaikan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masalah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DF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E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21–40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D6B8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dikemukakan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namun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permasalahan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DF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Cukup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E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41– 60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D6B8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dikemukakan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namun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kurang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inovatif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DF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Baik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E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61- 80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D6B8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dikemukakan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mampu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menyelesaikan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masalah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inovatif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cakupan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terlalu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luas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DF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Baik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E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&gt;81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D6B8"/>
                    </a:solidFill>
                  </a:tcPr>
                </a:tc>
                <a:tc>
                  <a:txBody>
                    <a:bodyPr/>
                    <a:lstStyle/>
                    <a:p>
                      <a:pPr marL="1158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Ide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inovatif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mampu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menyelesaikan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masalah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cakupan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luas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DF"/>
                    </a:solidFill>
                  </a:tcPr>
                </a:tc>
              </a:tr>
            </a:tbl>
          </a:graphicData>
        </a:graphic>
      </p:graphicFrame>
      <p:sp>
        <p:nvSpPr>
          <p:cNvPr id="32801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1066800" y="154305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7030A0"/>
                </a:solidFill>
                <a:latin typeface="Comic Sans MS" pitchFamily="66" charset="0"/>
              </a:rPr>
              <a:t>Program Educational Objective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3641725" y="1150938"/>
            <a:ext cx="1539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7030A0"/>
                </a:solidFill>
                <a:latin typeface="Comic Sans MS" pitchFamily="66" charset="0"/>
              </a:rPr>
              <a:t>Program Outcome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5943600" y="533400"/>
            <a:ext cx="213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solidFill>
                  <a:srgbClr val="7030A0"/>
                </a:solidFill>
                <a:latin typeface="Comic Sans MS" pitchFamily="66" charset="0"/>
              </a:rPr>
              <a:t>Performance Criteria</a:t>
            </a:r>
          </a:p>
        </p:txBody>
      </p:sp>
      <p:grpSp>
        <p:nvGrpSpPr>
          <p:cNvPr id="33797" name="Group 17"/>
          <p:cNvGrpSpPr>
            <a:grpSpLocks/>
          </p:cNvGrpSpPr>
          <p:nvPr/>
        </p:nvGrpSpPr>
        <p:grpSpPr bwMode="auto">
          <a:xfrm>
            <a:off x="457200" y="1409700"/>
            <a:ext cx="7772400" cy="4953000"/>
            <a:chOff x="533400" y="990600"/>
            <a:chExt cx="7541536" cy="4953000"/>
          </a:xfrm>
        </p:grpSpPr>
        <p:sp>
          <p:nvSpPr>
            <p:cNvPr id="33799" name="AutoShape 2"/>
            <p:cNvSpPr>
              <a:spLocks noChangeArrowheads="1"/>
            </p:cNvSpPr>
            <p:nvPr/>
          </p:nvSpPr>
          <p:spPr bwMode="auto">
            <a:xfrm rot="16200000" flipH="1">
              <a:off x="1827668" y="-303668"/>
              <a:ext cx="4953000" cy="7541536"/>
            </a:xfrm>
            <a:prstGeom prst="triangle">
              <a:avLst>
                <a:gd name="adj" fmla="val 50000"/>
              </a:avLst>
            </a:prstGeom>
            <a:solidFill>
              <a:srgbClr val="F2F9AD">
                <a:alpha val="79999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3800" name="Line 6"/>
            <p:cNvSpPr>
              <a:spLocks noChangeShapeType="1"/>
            </p:cNvSpPr>
            <p:nvPr/>
          </p:nvSpPr>
          <p:spPr bwMode="auto">
            <a:xfrm>
              <a:off x="3121937" y="2628900"/>
              <a:ext cx="0" cy="167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Line 7"/>
            <p:cNvSpPr>
              <a:spLocks noChangeShapeType="1"/>
            </p:cNvSpPr>
            <p:nvPr/>
          </p:nvSpPr>
          <p:spPr bwMode="auto">
            <a:xfrm>
              <a:off x="5257799" y="1943100"/>
              <a:ext cx="0" cy="3048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WordArt 8"/>
            <p:cNvSpPr>
              <a:spLocks noChangeArrowheads="1" noChangeShapeType="1" noTextEdit="1"/>
            </p:cNvSpPr>
            <p:nvPr/>
          </p:nvSpPr>
          <p:spPr bwMode="auto">
            <a:xfrm>
              <a:off x="5869663" y="1943100"/>
              <a:ext cx="1981200" cy="6096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10097"/>
                </a:avLst>
              </a:prstTxWarp>
            </a:bodyPr>
            <a:lstStyle/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Comic Sans MS"/>
                </a:rPr>
                <a:t>Produces research</a:t>
              </a:r>
            </a:p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Comic Sans MS"/>
                </a:rPr>
                <a:t>information for team</a:t>
              </a:r>
            </a:p>
          </p:txBody>
        </p:sp>
        <p:sp>
          <p:nvSpPr>
            <p:cNvPr id="33803" name="WordArt 9"/>
            <p:cNvSpPr>
              <a:spLocks noChangeArrowheads="1" noChangeShapeType="1" noTextEdit="1"/>
            </p:cNvSpPr>
            <p:nvPr/>
          </p:nvSpPr>
          <p:spPr bwMode="auto">
            <a:xfrm>
              <a:off x="5906631" y="2781300"/>
              <a:ext cx="1981200" cy="8382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0"/>
                </a:avLst>
              </a:prstTxWarp>
            </a:bodyPr>
            <a:lstStyle/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Demonstrates</a:t>
              </a:r>
            </a:p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understanding of team</a:t>
              </a:r>
            </a:p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roles when assigned</a:t>
              </a:r>
            </a:p>
          </p:txBody>
        </p:sp>
        <p:sp>
          <p:nvSpPr>
            <p:cNvPr id="33804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5847783" y="3790950"/>
              <a:ext cx="1981200" cy="6096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10097"/>
                </a:avLst>
              </a:prstTxWarp>
            </a:bodyPr>
            <a:lstStyle/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Shares in the work</a:t>
              </a:r>
            </a:p>
            <a:p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 of team</a:t>
              </a:r>
            </a:p>
          </p:txBody>
        </p:sp>
        <p:sp>
          <p:nvSpPr>
            <p:cNvPr id="33805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5867966" y="4572000"/>
              <a:ext cx="1981200" cy="5334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10097"/>
                </a:avLst>
              </a:prstTxWarp>
            </a:bodyPr>
            <a:lstStyle/>
            <a:p>
              <a:pPr algn="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Demonstrates good</a:t>
              </a:r>
            </a:p>
            <a:p>
              <a:pPr algn="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solidFill>
                    <a:srgbClr val="666666"/>
                  </a:solidFill>
                  <a:latin typeface="Comic Sans MS"/>
                </a:rPr>
                <a:t>listening skills</a:t>
              </a:r>
            </a:p>
          </p:txBody>
        </p:sp>
        <p:sp>
          <p:nvSpPr>
            <p:cNvPr id="33806" name="Line 12"/>
            <p:cNvSpPr>
              <a:spLocks noChangeShapeType="1"/>
            </p:cNvSpPr>
            <p:nvPr/>
          </p:nvSpPr>
          <p:spPr bwMode="auto">
            <a:xfrm flipV="1">
              <a:off x="5257800" y="2324100"/>
              <a:ext cx="377227" cy="114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13"/>
            <p:cNvSpPr>
              <a:spLocks noChangeShapeType="1"/>
            </p:cNvSpPr>
            <p:nvPr/>
          </p:nvSpPr>
          <p:spPr bwMode="auto">
            <a:xfrm flipV="1">
              <a:off x="5257799" y="2971804"/>
              <a:ext cx="451165" cy="114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14"/>
            <p:cNvSpPr>
              <a:spLocks noChangeShapeType="1"/>
            </p:cNvSpPr>
            <p:nvPr/>
          </p:nvSpPr>
          <p:spPr bwMode="auto">
            <a:xfrm>
              <a:off x="5258366" y="3848100"/>
              <a:ext cx="450598" cy="1219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15"/>
            <p:cNvSpPr>
              <a:spLocks noChangeShapeType="1"/>
            </p:cNvSpPr>
            <p:nvPr/>
          </p:nvSpPr>
          <p:spPr bwMode="auto">
            <a:xfrm>
              <a:off x="5257800" y="4495800"/>
              <a:ext cx="381000" cy="152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3276600" y="3200400"/>
              <a:ext cx="1828800" cy="6096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10097"/>
                </a:avLst>
              </a:prstTxWarp>
            </a:bodyPr>
            <a:lstStyle/>
            <a:p>
              <a:pPr algn="ct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Comic Sans MS"/>
                </a:rPr>
                <a:t>Ability to function</a:t>
              </a:r>
            </a:p>
            <a:p>
              <a:pPr algn="ct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Comic Sans MS"/>
                </a:rPr>
                <a:t>in a team</a:t>
              </a:r>
            </a:p>
          </p:txBody>
        </p:sp>
        <p:sp>
          <p:nvSpPr>
            <p:cNvPr id="3381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586997" y="3009900"/>
              <a:ext cx="1403286" cy="800100"/>
            </a:xfrm>
            <a:prstGeom prst="rect">
              <a:avLst/>
            </a:prstGeom>
          </p:spPr>
          <p:txBody>
            <a:bodyPr wrap="none" fromWordArt="1">
              <a:prstTxWarp prst="textFadeLeft">
                <a:avLst>
                  <a:gd name="adj" fmla="val 10097"/>
                </a:avLst>
              </a:prstTxWarp>
            </a:bodyPr>
            <a:lstStyle/>
            <a:p>
              <a:pPr algn="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Comic Sans MS"/>
                </a:rPr>
                <a:t>Work</a:t>
              </a:r>
            </a:p>
            <a:p>
              <a:pPr algn="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Comic Sans MS"/>
                </a:rPr>
                <a:t>effectively</a:t>
              </a:r>
            </a:p>
            <a:p>
              <a:pPr algn="r"/>
              <a:r>
                <a:rPr lang="en-US" sz="1000" kern="10"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latin typeface="Comic Sans MS"/>
                </a:rPr>
                <a:t>with others 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28600" y="147935"/>
            <a:ext cx="500348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Contoh</a:t>
            </a: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RUBRIC UNTUK SOFTSKILLS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33500"/>
          <a:ext cx="8686800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00200"/>
                <a:gridCol w="1524000"/>
                <a:gridCol w="1524000"/>
                <a:gridCol w="1524000"/>
                <a:gridCol w="838200"/>
              </a:tblGrid>
              <a:tr h="889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Performance criteria  </a:t>
                      </a:r>
                      <a:r>
                        <a:rPr lang="en-US" sz="18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1800" b="0" dirty="0" err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demensi</a:t>
                      </a:r>
                      <a:r>
                        <a:rPr lang="en-US" sz="1800" b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18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rgbClr val="D9553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Unsatisfactory</a:t>
                      </a:r>
                    </a:p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Developing</a:t>
                      </a:r>
                    </a:p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Satisfactory</a:t>
                      </a:r>
                    </a:p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Excamplary</a:t>
                      </a:r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score</a:t>
                      </a:r>
                      <a:endPara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284163" indent="-284163"/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(1) Produces research information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3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Does not collect any information that relates to the topic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Collect very little information some relates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to the topic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Collect some basic information most relates to the topic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Collect a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great deal of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information all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the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relates to the topic</a:t>
                      </a:r>
                    </a:p>
                  </a:txBody>
                  <a:tcPr>
                    <a:solidFill>
                      <a:srgbClr val="FBECA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284163" indent="-284163"/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(2) </a:t>
                      </a:r>
                      <a:r>
                        <a:rPr lang="en-US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Fullfill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Team Role’s Duties</a:t>
                      </a:r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3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Does not perform any duties of assigned team role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Perform very little duties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Performs nearly all duties</a:t>
                      </a:r>
                      <a:endParaRPr lang="en-US" sz="1600" kern="10" dirty="0"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solidFill>
                          <a:srgbClr val="9966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Performs all duties of assigned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team role</a:t>
                      </a:r>
                      <a:endParaRPr lang="en-US" sz="1400" kern="10" dirty="0" smtClean="0"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solidFill>
                          <a:srgbClr val="99663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BECA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284163" indent="-284163"/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(3) Share in work of team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3D9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Always relies on others to do the work</a:t>
                      </a:r>
                    </a:p>
                    <a:p>
                      <a:pPr algn="ctr"/>
                      <a:endParaRPr lang="en-US" sz="1400" b="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Rarely does the assigned work often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needs reminding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Ussually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does the assigned work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rarelly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needs reminding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Allways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does the assigned work without having to be reminded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BECA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284163" indent="-284163"/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(4) Listen to Other </a:t>
                      </a:r>
                      <a:r>
                        <a:rPr lang="en-US" sz="1600" dirty="0" err="1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Teamates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F3D9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Is always talking-never allows anyone else to speak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Usually doing most of the talking rarely allows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others to speak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Listen, but sometimes talks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too much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Listen and speaks a fair amount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BECA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71450" y="715030"/>
            <a:ext cx="436741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charset="0"/>
              </a:rPr>
              <a:t>Work effectively in Team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147935"/>
            <a:ext cx="243226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Contoh</a:t>
            </a: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</a:t>
            </a:r>
            <a:r>
              <a:rPr lang="en-US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(</a:t>
            </a:r>
            <a:r>
              <a:rPr lang="en-US" sz="200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lanjutan</a:t>
            </a:r>
            <a:r>
              <a:rPr lang="en-US" sz="2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5913" y="1492250"/>
            <a:ext cx="269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b="1">
                <a:latin typeface="Comic Sans MS" pitchFamily="66" charset="0"/>
                <a:cs typeface="Times New Roman" pitchFamily="18" charset="0"/>
              </a:rPr>
              <a:t>Deskripsi tugas :</a:t>
            </a:r>
            <a:endParaRPr lang="en-US" b="1">
              <a:latin typeface="Comic Sans MS" pitchFamily="66" charset="0"/>
            </a:endParaRPr>
          </a:p>
        </p:txBody>
      </p:sp>
      <p:graphicFrame>
        <p:nvGraphicFramePr>
          <p:cNvPr id="4488" name="Group 392"/>
          <p:cNvGraphicFramePr>
            <a:graphicFrameLocks noGrp="1"/>
          </p:cNvGraphicFramePr>
          <p:nvPr>
            <p:ph/>
          </p:nvPr>
        </p:nvGraphicFramePr>
        <p:xfrm>
          <a:off x="381000" y="2209800"/>
          <a:ext cx="8382000" cy="3886201"/>
        </p:xfrm>
        <a:graphic>
          <a:graphicData uri="http://schemas.openxmlformats.org/drawingml/2006/table">
            <a:tbl>
              <a:tblPr/>
              <a:tblGrid>
                <a:gridCol w="1828800"/>
                <a:gridCol w="2362200"/>
                <a:gridCol w="2362200"/>
                <a:gridCol w="1828800"/>
              </a:tblGrid>
              <a:tr h="806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Kriteria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Komentar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Nilai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587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Harapan Dimensi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587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Harapan Dimensi 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5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575"/>
                    </a:solidFill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587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Harapan Dimensi 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B5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B5B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Harapan Dimensi 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 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2841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Harapan Dimensi 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191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191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1919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267"/>
          <p:cNvGrpSpPr>
            <a:grpSpLocks/>
          </p:cNvGrpSpPr>
          <p:nvPr/>
        </p:nvGrpSpPr>
        <p:grpSpPr bwMode="auto">
          <a:xfrm>
            <a:off x="1371600" y="487363"/>
            <a:ext cx="6629400" cy="579437"/>
            <a:chOff x="864" y="307"/>
            <a:chExt cx="4176" cy="365"/>
          </a:xfrm>
        </p:grpSpPr>
        <p:sp>
          <p:nvSpPr>
            <p:cNvPr id="4302" name="Rectangle 206" descr="Parchment"/>
            <p:cNvSpPr>
              <a:spLocks noChangeArrowheads="1"/>
            </p:cNvSpPr>
            <p:nvPr/>
          </p:nvSpPr>
          <p:spPr bwMode="auto">
            <a:xfrm>
              <a:off x="1056" y="307"/>
              <a:ext cx="3984" cy="365"/>
            </a:xfrm>
            <a:prstGeom prst="rect">
              <a:avLst/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defRPr/>
              </a:pPr>
              <a:r>
                <a: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Bentuk Umum Rubrik Holistik</a:t>
              </a:r>
            </a:p>
          </p:txBody>
        </p:sp>
        <p:sp>
          <p:nvSpPr>
            <p:cNvPr id="35883" name="AutoShape 207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</p:grpSp>
      <p:sp>
        <p:nvSpPr>
          <p:cNvPr id="35881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15913" y="1219200"/>
            <a:ext cx="5953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b="1">
                <a:latin typeface="Comic Sans MS" pitchFamily="66" charset="0"/>
                <a:cs typeface="Times New Roman" pitchFamily="18" charset="0"/>
              </a:rPr>
              <a:t>Deskripsi tugas : PRESENTASI LISAN PAPER</a:t>
            </a:r>
            <a:endParaRPr lang="en-US" sz="2000" b="1">
              <a:latin typeface="Comic Sans MS" pitchFamily="66" charset="0"/>
            </a:endParaRPr>
          </a:p>
        </p:txBody>
      </p:sp>
      <p:graphicFrame>
        <p:nvGraphicFramePr>
          <p:cNvPr id="4488" name="Group 392"/>
          <p:cNvGraphicFramePr>
            <a:graphicFrameLocks noGrp="1"/>
          </p:cNvGraphicFramePr>
          <p:nvPr>
            <p:ph/>
          </p:nvPr>
        </p:nvGraphicFramePr>
        <p:xfrm>
          <a:off x="304800" y="1828800"/>
          <a:ext cx="8534400" cy="4720757"/>
        </p:xfrm>
        <a:graphic>
          <a:graphicData uri="http://schemas.openxmlformats.org/drawingml/2006/table">
            <a:tbl>
              <a:tblPr/>
              <a:tblGrid>
                <a:gridCol w="1905000"/>
                <a:gridCol w="3124200"/>
                <a:gridCol w="2286000"/>
                <a:gridCol w="1219200"/>
              </a:tblGrid>
              <a:tr h="8486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Kriteria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Komentar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Times New Roman" pitchFamily="18" charset="0"/>
                        </a:rPr>
                        <a:t>Nilai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25086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ORGANISASI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587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Menyajikan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dengan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rinci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fakta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mendukung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konsep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secara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valid.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F8F"/>
                    </a:solidFill>
                  </a:tcPr>
                </a:tc>
              </a:tr>
              <a:tr h="1250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KUALITAS  ISI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587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Isi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yang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disampaikan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membuat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pendengar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semakin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bertambah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pengetahuan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F9F"/>
                    </a:solidFill>
                  </a:tcPr>
                </a:tc>
              </a:tr>
              <a:tr h="1250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GAYA   BICARA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0" lvl="0" indent="11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Berbicara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dengan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penuh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semangat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membuat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pendengar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menjadi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antusias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9B9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267"/>
          <p:cNvGrpSpPr>
            <a:grpSpLocks/>
          </p:cNvGrpSpPr>
          <p:nvPr/>
        </p:nvGrpSpPr>
        <p:grpSpPr bwMode="auto">
          <a:xfrm>
            <a:off x="1371600" y="487363"/>
            <a:ext cx="6629400" cy="579437"/>
            <a:chOff x="864" y="307"/>
            <a:chExt cx="4176" cy="365"/>
          </a:xfrm>
        </p:grpSpPr>
        <p:sp>
          <p:nvSpPr>
            <p:cNvPr id="4302" name="Rectangle 206" descr="Parchment"/>
            <p:cNvSpPr>
              <a:spLocks noChangeArrowheads="1"/>
            </p:cNvSpPr>
            <p:nvPr/>
          </p:nvSpPr>
          <p:spPr bwMode="auto">
            <a:xfrm>
              <a:off x="1056" y="307"/>
              <a:ext cx="39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defRPr/>
              </a:pPr>
              <a:r>
                <a:rPr lang="en-US" sz="32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Bentuk Umum Rubrik Holistik</a:t>
              </a:r>
            </a:p>
          </p:txBody>
        </p:sp>
        <p:sp>
          <p:nvSpPr>
            <p:cNvPr id="36896" name="AutoShape 207"/>
            <p:cNvSpPr>
              <a:spLocks noChangeArrowheads="1"/>
            </p:cNvSpPr>
            <p:nvPr/>
          </p:nvSpPr>
          <p:spPr bwMode="auto">
            <a:xfrm>
              <a:off x="864" y="384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</p:grpSp>
      <p:sp>
        <p:nvSpPr>
          <p:cNvPr id="36894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000"/>
              <a:t>endrop3ai@ its.ac.id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Group 2"/>
          <p:cNvGraphicFramePr>
            <a:graphicFrameLocks noGrp="1"/>
          </p:cNvGraphicFramePr>
          <p:nvPr/>
        </p:nvGraphicFramePr>
        <p:xfrm>
          <a:off x="381000" y="1135063"/>
          <a:ext cx="8382000" cy="5386578"/>
        </p:xfrm>
        <a:graphic>
          <a:graphicData uri="http://schemas.openxmlformats.org/drawingml/2006/table">
            <a:tbl>
              <a:tblPr/>
              <a:tblGrid>
                <a:gridCol w="609600"/>
                <a:gridCol w="1981200"/>
                <a:gridCol w="1371600"/>
                <a:gridCol w="1371600"/>
                <a:gridCol w="1066800"/>
                <a:gridCol w="19812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No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BUTIR PENILAIAN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RANCANG TAPAK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RANCANG BANGUNAN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INDEKS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KETERANGAN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6633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Konsep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think architecturally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Proses transformasi</a:t>
                      </a:r>
                    </a:p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&amp; Kreativitas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learn and practice skill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Kualitas hasil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speaking architectural language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Kemampuan presentasi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Sikap akademik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academic attitude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3CC"/>
                    </a:solidFill>
                  </a:tcPr>
                </a:tc>
              </a:tr>
              <a:tr h="406400">
                <a:tc gridSpan="2"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Alternatif (a)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0C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0C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F0C8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D25A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D25A"/>
                    </a:solidFill>
                  </a:tcPr>
                </a:tc>
              </a:tr>
              <a:tr h="406400">
                <a:tc gridSpan="2"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Alternatif (b)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49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000">
                <a:tc gridSpan="2">
                  <a:txBody>
                    <a:bodyPr/>
                    <a:lstStyle/>
                    <a:p>
                      <a:pPr marL="571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Alternatif (c)</a:t>
                      </a:r>
                    </a:p>
                  </a:txBody>
                  <a:tcPr marL="91422" marR="91422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D7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D76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60 %</a:t>
                      </a:r>
                    </a:p>
                  </a:txBody>
                  <a:tcPr marL="91422" marR="91422"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D76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954" name="WordArt 66"/>
          <p:cNvSpPr>
            <a:spLocks noChangeArrowheads="1" noChangeShapeType="1" noTextEdit="1"/>
          </p:cNvSpPr>
          <p:nvPr/>
        </p:nvSpPr>
        <p:spPr bwMode="auto">
          <a:xfrm>
            <a:off x="2438400" y="228600"/>
            <a:ext cx="4648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KONSEP KRITERIA PENILAIAN </a:t>
            </a:r>
          </a:p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TUGAS AKHIR</a:t>
            </a:r>
          </a:p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JURUSAN ARSITEKTUR ITS</a:t>
            </a:r>
          </a:p>
        </p:txBody>
      </p:sp>
      <p:pic>
        <p:nvPicPr>
          <p:cNvPr id="37955" name="Picture 67" descr="logo_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15128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19100" y="1428750"/>
            <a:ext cx="271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b="1">
                <a:latin typeface="Comic Sans MS" pitchFamily="66" charset="0"/>
                <a:cs typeface="Times New Roman" pitchFamily="18" charset="0"/>
              </a:rPr>
              <a:t>Deskripsi tugas :</a:t>
            </a:r>
            <a:endParaRPr lang="en-US" sz="2400" b="1">
              <a:latin typeface="Comic Sans MS" pitchFamily="66" charset="0"/>
            </a:endParaRPr>
          </a:p>
        </p:txBody>
      </p:sp>
      <p:graphicFrame>
        <p:nvGraphicFramePr>
          <p:cNvPr id="6610" name="Group 466"/>
          <p:cNvGraphicFramePr>
            <a:graphicFrameLocks noGrp="1"/>
          </p:cNvGraphicFramePr>
          <p:nvPr>
            <p:ph/>
          </p:nvPr>
        </p:nvGraphicFramePr>
        <p:xfrm>
          <a:off x="476250" y="2076450"/>
          <a:ext cx="8153400" cy="4343400"/>
        </p:xfrm>
        <a:graphic>
          <a:graphicData uri="http://schemas.openxmlformats.org/drawingml/2006/table">
            <a:tbl>
              <a:tblPr/>
              <a:tblGrid>
                <a:gridCol w="1835961"/>
                <a:gridCol w="1460095"/>
                <a:gridCol w="1474551"/>
                <a:gridCol w="1474551"/>
                <a:gridCol w="1908242"/>
              </a:tblGrid>
              <a:tr h="1072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DEMENSI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64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Setuju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64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Setuju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64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Tidak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Setuju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644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Sangat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  Tidak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itchFamily="66" charset="0"/>
                          <a:cs typeface="Arial" pitchFamily="34" charset="0"/>
                        </a:rPr>
                        <a:t>Setuju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64400"/>
                    </a:solidFill>
                  </a:tcPr>
                </a:tc>
              </a:tr>
              <a:tr h="644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D9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CD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C37C"/>
                    </a:solidFill>
                  </a:tcPr>
                </a:tc>
              </a:tr>
              <a:tr h="6750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D9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CD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C37C"/>
                    </a:solidFill>
                  </a:tcPr>
                </a:tc>
              </a:tr>
              <a:tr h="6541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D9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CD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C37C"/>
                    </a:solidFill>
                  </a:tcPr>
                </a:tc>
              </a:tr>
              <a:tr h="6503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D9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CD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C37C"/>
                    </a:solidFill>
                  </a:tcPr>
                </a:tc>
              </a:tr>
              <a:tr h="646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Dimensi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3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D9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CD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□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C37C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467"/>
          <p:cNvGrpSpPr>
            <a:grpSpLocks/>
          </p:cNvGrpSpPr>
          <p:nvPr/>
        </p:nvGrpSpPr>
        <p:grpSpPr bwMode="auto">
          <a:xfrm>
            <a:off x="685800" y="547688"/>
            <a:ext cx="7143750" cy="519112"/>
            <a:chOff x="720" y="393"/>
            <a:chExt cx="4500" cy="327"/>
          </a:xfrm>
        </p:grpSpPr>
        <p:sp>
          <p:nvSpPr>
            <p:cNvPr id="6230" name="Rectangle 86" descr="Stationery"/>
            <p:cNvSpPr>
              <a:spLocks noChangeArrowheads="1"/>
            </p:cNvSpPr>
            <p:nvPr/>
          </p:nvSpPr>
          <p:spPr bwMode="auto">
            <a:xfrm>
              <a:off x="960" y="393"/>
              <a:ext cx="426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spcBef>
                  <a:spcPct val="20000"/>
                </a:spcBef>
                <a:defRPr/>
              </a:pPr>
              <a:r>
                <a:rPr lang="en-US" sz="2800" b="1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Bentuk</a:t>
              </a:r>
              <a:r>
                <a:rPr lang="en-US" sz="2800" b="1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Umum</a:t>
              </a:r>
              <a:r>
                <a:rPr lang="en-US" sz="2800" b="1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Rubrik</a:t>
              </a:r>
              <a:r>
                <a:rPr lang="en-US" sz="2800" b="1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Skala</a:t>
              </a:r>
              <a:r>
                <a:rPr lang="en-US" sz="2800" b="1" dirty="0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 </a:t>
              </a:r>
              <a:r>
                <a:rPr lang="en-US" sz="2800" b="1" dirty="0" err="1">
                  <a:solidFill>
                    <a:srgbClr val="80008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Persepsi</a:t>
              </a:r>
              <a:endParaRPr lang="en-US" sz="2800" b="1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  <p:sp>
          <p:nvSpPr>
            <p:cNvPr id="38961" name="AutoShape 87"/>
            <p:cNvSpPr>
              <a:spLocks noChangeArrowheads="1"/>
            </p:cNvSpPr>
            <p:nvPr/>
          </p:nvSpPr>
          <p:spPr bwMode="auto">
            <a:xfrm>
              <a:off x="720" y="432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800080"/>
            </a:solidFill>
            <a:ln w="9525">
              <a:miter lim="800000"/>
              <a:headEnd/>
              <a:tailEnd/>
            </a:ln>
            <a:scene3d>
              <a:camera prst="legacyPerspectiveFront">
                <a:rot lat="20099957" lon="20099957" rev="0"/>
              </a:camera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80008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id-ID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7"/>
          <p:cNvSpPr>
            <a:spLocks noChangeArrowheads="1"/>
          </p:cNvSpPr>
          <p:nvPr/>
        </p:nvSpPr>
        <p:spPr bwMode="auto">
          <a:xfrm>
            <a:off x="457200" y="4876800"/>
            <a:ext cx="8229600" cy="1676400"/>
          </a:xfrm>
          <a:prstGeom prst="rect">
            <a:avLst/>
          </a:prstGeom>
          <a:solidFill>
            <a:srgbClr val="F6EAD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4937" name="Group 121"/>
          <p:cNvGraphicFramePr>
            <a:graphicFrameLocks noGrp="1"/>
          </p:cNvGraphicFramePr>
          <p:nvPr/>
        </p:nvGraphicFramePr>
        <p:xfrm>
          <a:off x="457200" y="1143000"/>
          <a:ext cx="8205788" cy="3581402"/>
        </p:xfrm>
        <a:graphic>
          <a:graphicData uri="http://schemas.openxmlformats.org/drawingml/2006/table">
            <a:tbl>
              <a:tblPr/>
              <a:tblGrid>
                <a:gridCol w="2362200"/>
                <a:gridCol w="2438400"/>
                <a:gridCol w="3405188"/>
              </a:tblGrid>
              <a:tr h="1360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BIDANG KEMAMPUAN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8A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DESKRIPSI TINGKAT KEMAMPUAN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8A5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DESKRIPSI TINGKAT KELUASAN DAN KERUMITAN MATERI KEILMUAN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8A55"/>
                    </a:solidFill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Arial Black" pitchFamily="34" charset="0"/>
                        </a:rPr>
                        <a:t>KOGNITIF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Menganalisis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masalah kesulitan belajar siswa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Arial Black" pitchFamily="34" charset="0"/>
                        </a:rPr>
                        <a:t>PSIKOMOTOR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Membuat rencana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program penanganan 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Arial Black" pitchFamily="34" charset="0"/>
                        </a:rPr>
                        <a:t>AFEKTIF 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Menyajikan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83A2E"/>
                          </a:solidFill>
                          <a:effectLst/>
                          <a:latin typeface="Arial" charset="0"/>
                        </a:rPr>
                        <a:t>berdasarkan fakta dan norma</a:t>
                      </a:r>
                    </a:p>
                  </a:txBody>
                  <a:tcPr marL="85554" marR="85554" marT="42776" marB="4277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BDD"/>
                    </a:solidFill>
                  </a:tcPr>
                </a:tc>
              </a:tr>
            </a:tbl>
          </a:graphicData>
        </a:graphic>
      </p:graphicFrame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420688" y="171450"/>
            <a:ext cx="8302625" cy="8619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85554" tIns="42776" rIns="85554" bIns="42776" anchor="ctr">
            <a:spAutoFit/>
          </a:bodyPr>
          <a:lstStyle/>
          <a:p>
            <a:pPr algn="ctr" defTabSz="855663" eaLnBrk="1" hangingPunct="1">
              <a:spcBef>
                <a:spcPct val="20000"/>
              </a:spcBef>
              <a:defRPr/>
            </a:pPr>
            <a:endParaRPr lang="en-US" sz="1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algn="ctr" defTabSz="855663" eaLnBrk="1" hangingPunct="1">
              <a:spcBef>
                <a:spcPct val="20000"/>
              </a:spcBef>
              <a:defRPr/>
            </a:pPr>
            <a:r>
              <a:rPr lang="en-US" sz="20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CARA MERUMUSKAN KOMPETENSI/LEARNING OUTCOME</a:t>
            </a:r>
            <a:endParaRPr lang="en-US" sz="2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algn="ctr" defTabSz="855663" eaLnBrk="1" hangingPunct="1">
              <a:spcBef>
                <a:spcPct val="20000"/>
              </a:spcBef>
              <a:defRPr/>
            </a:pPr>
            <a:endParaRPr lang="en-US" sz="1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34855" name="Text Box 39"/>
          <p:cNvSpPr txBox="1">
            <a:spLocks noChangeArrowheads="1"/>
          </p:cNvSpPr>
          <p:nvPr/>
        </p:nvSpPr>
        <p:spPr bwMode="auto">
          <a:xfrm>
            <a:off x="500063" y="5076825"/>
            <a:ext cx="8077200" cy="1338828"/>
          </a:xfrm>
          <a:prstGeom prst="rect">
            <a:avLst/>
          </a:prstGeom>
          <a:solidFill>
            <a:srgbClr val="F6EAD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800">
              <a:spcBef>
                <a:spcPct val="50000"/>
              </a:spcBef>
              <a:defRPr/>
            </a:pPr>
            <a:r>
              <a:rPr lang="en-US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RUMUSAN </a:t>
            </a:r>
            <a:r>
              <a:rPr lang="en-US" b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LEARNING OUTCOME 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menjadi </a:t>
            </a:r>
            <a:r>
              <a:rPr lang="en-US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: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177800">
              <a:spcBef>
                <a:spcPct val="50000"/>
              </a:spcBef>
              <a:defRPr/>
            </a:pPr>
            <a:r>
              <a:rPr lang="en-US">
                <a:latin typeface="Comic Sans MS" pitchFamily="66" charset="0"/>
              </a:rPr>
              <a:t>mampu menganalisis masalah </a:t>
            </a:r>
            <a:r>
              <a:rPr lang="en-US" smtClean="0">
                <a:latin typeface="Comic Sans MS" pitchFamily="66" charset="0"/>
              </a:rPr>
              <a:t>kesulitan belajar siswa dan </a:t>
            </a:r>
            <a:r>
              <a:rPr lang="en-US">
                <a:latin typeface="Comic Sans MS" pitchFamily="66" charset="0"/>
              </a:rPr>
              <a:t>membuat </a:t>
            </a:r>
            <a:r>
              <a:rPr lang="en-US" smtClean="0">
                <a:latin typeface="Comic Sans MS" pitchFamily="66" charset="0"/>
              </a:rPr>
              <a:t>rencana program penangannya </a:t>
            </a:r>
            <a:r>
              <a:rPr lang="en-US">
                <a:latin typeface="Comic Sans MS" pitchFamily="66" charset="0"/>
              </a:rPr>
              <a:t>berdasarkan </a:t>
            </a:r>
            <a:r>
              <a:rPr lang="en-US" smtClean="0">
                <a:latin typeface="Comic Sans MS" pitchFamily="66" charset="0"/>
              </a:rPr>
              <a:t>hasil analisis, </a:t>
            </a:r>
            <a:r>
              <a:rPr lang="en-US">
                <a:latin typeface="Comic Sans MS" pitchFamily="66" charset="0"/>
              </a:rPr>
              <a:t>serta mampu menyajikannya sesuai </a:t>
            </a:r>
            <a:r>
              <a:rPr lang="en-US" smtClean="0">
                <a:latin typeface="Comic Sans MS" pitchFamily="66" charset="0"/>
              </a:rPr>
              <a:t>fakta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 smtClean="0">
                <a:latin typeface="Comic Sans MS" pitchFamily="66" charset="0"/>
              </a:rPr>
              <a:t>dan norma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5629" name="Text Box 57"/>
          <p:cNvSpPr txBox="1">
            <a:spLocks noChangeArrowheads="1"/>
          </p:cNvSpPr>
          <p:nvPr/>
        </p:nvSpPr>
        <p:spPr bwMode="auto">
          <a:xfrm>
            <a:off x="7315200" y="6604000"/>
            <a:ext cx="1752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554" tIns="42776" rIns="85554" bIns="42776">
            <a:spAutoFit/>
          </a:bodyPr>
          <a:lstStyle/>
          <a:p>
            <a:pPr algn="ctr" defTabSz="855663">
              <a:spcBef>
                <a:spcPct val="50000"/>
              </a:spcBef>
            </a:pPr>
            <a:r>
              <a:rPr lang="en-US" sz="1100" b="1"/>
              <a:t>endrop3ai@ its.ac.id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42" name="Group 538"/>
          <p:cNvGraphicFramePr>
            <a:graphicFrameLocks noGrp="1"/>
          </p:cNvGraphicFramePr>
          <p:nvPr/>
        </p:nvGraphicFramePr>
        <p:xfrm>
          <a:off x="381000" y="2531140"/>
          <a:ext cx="8534400" cy="3945860"/>
        </p:xfrm>
        <a:graphic>
          <a:graphicData uri="http://schemas.openxmlformats.org/drawingml/2006/table">
            <a:tbl>
              <a:tblPr/>
              <a:tblGrid>
                <a:gridCol w="990600"/>
                <a:gridCol w="1752600"/>
                <a:gridCol w="1447800"/>
                <a:gridCol w="1600200"/>
                <a:gridCol w="1828800"/>
                <a:gridCol w="914400"/>
              </a:tblGrid>
              <a:tr h="10108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MINGGU  KE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KEMAMPUAN AKHIR YANG DIHARAPKAN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BAHAN KAJIAN  (materi ajar)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BENTUK PEMBELA JARAN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7F06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KRITERIA      (indikator)     PENILAIAN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BOBOT NILAI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7F06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13923"/>
                    </a:solidFill>
                  </a:tcPr>
                </a:tc>
              </a:tr>
              <a:tr h="8410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Black" pitchFamily="34" charset="0"/>
                        </a:rPr>
                        <a:t>1-4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Narrow" pitchFamily="34" charset="0"/>
                        </a:rPr>
                        <a:t>Mampu menganalisis, menyusun program, mepresentasikan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413923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Narrow" pitchFamily="34" charset="0"/>
                        </a:rPr>
                        <a:t>Masalah belajar mahasiswa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413923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Narrow" pitchFamily="34" charset="0"/>
                        </a:rPr>
                        <a:t>Studi kasus, dan seminar .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413923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Narrow" pitchFamily="34" charset="0"/>
                        </a:rPr>
                        <a:t>Ketajaman analisis, inovasi solusi, tingkat komunikatif presentasi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413923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3923"/>
                          </a:solidFill>
                          <a:effectLst/>
                          <a:latin typeface="Arial Black" pitchFamily="34" charset="0"/>
                        </a:rPr>
                        <a:t>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E468"/>
                    </a:solidFill>
                  </a:tcPr>
                </a:tc>
              </a:tr>
              <a:tr h="5452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E983"/>
                    </a:solidFill>
                  </a:tcPr>
                </a:tc>
              </a:tr>
              <a:tr h="542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C97"/>
                    </a:solidFill>
                  </a:tcPr>
                </a:tc>
              </a:tr>
              <a:tr h="4646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1B4"/>
                    </a:solidFill>
                  </a:tcPr>
                </a:tc>
              </a:tr>
              <a:tr h="542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BCA9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4C4"/>
                    </a:solidFill>
                  </a:tcPr>
                </a:tc>
              </a:tr>
            </a:tbl>
          </a:graphicData>
        </a:graphic>
      </p:graphicFrame>
      <p:sp>
        <p:nvSpPr>
          <p:cNvPr id="21584" name="Text Box 80"/>
          <p:cNvSpPr txBox="1">
            <a:spLocks noChangeArrowheads="1"/>
          </p:cNvSpPr>
          <p:nvPr/>
        </p:nvSpPr>
        <p:spPr bwMode="auto">
          <a:xfrm>
            <a:off x="323850" y="285690"/>
            <a:ext cx="701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CONTOH</a:t>
            </a:r>
            <a:r>
              <a:rPr lang="en-US" sz="2000" b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RENCANA </a:t>
            </a:r>
            <a:r>
              <a:rPr lang="en-US" sz="20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PEMBELAJARAN KBK </a:t>
            </a:r>
          </a:p>
        </p:txBody>
      </p:sp>
      <p:sp>
        <p:nvSpPr>
          <p:cNvPr id="32829" name="Text Box 81"/>
          <p:cNvSpPr txBox="1">
            <a:spLocks noChangeArrowheads="1"/>
          </p:cNvSpPr>
          <p:nvPr/>
        </p:nvSpPr>
        <p:spPr bwMode="auto">
          <a:xfrm>
            <a:off x="342900" y="742950"/>
            <a:ext cx="8534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88975">
              <a:spcBef>
                <a:spcPts val="1200"/>
              </a:spcBef>
              <a:tabLst>
                <a:tab pos="1603375" algn="l"/>
              </a:tabLst>
            </a:pPr>
            <a:r>
              <a:rPr lang="en-US" b="1">
                <a:solidFill>
                  <a:srgbClr val="666633"/>
                </a:solidFill>
              </a:rPr>
              <a:t>Mata kuliah    </a:t>
            </a:r>
            <a:r>
              <a:rPr lang="en-US" b="1" smtClean="0">
                <a:solidFill>
                  <a:srgbClr val="666633"/>
                </a:solidFill>
              </a:rPr>
              <a:t>	: </a:t>
            </a:r>
            <a:r>
              <a:rPr lang="en-US">
                <a:solidFill>
                  <a:srgbClr val="666633"/>
                </a:solidFill>
              </a:rPr>
              <a:t>……………………………….. </a:t>
            </a:r>
            <a:r>
              <a:rPr lang="en-US" b="1">
                <a:solidFill>
                  <a:srgbClr val="666633"/>
                </a:solidFill>
              </a:rPr>
              <a:t>  </a:t>
            </a:r>
            <a:r>
              <a:rPr lang="en-US" b="1" smtClean="0">
                <a:solidFill>
                  <a:srgbClr val="666633"/>
                </a:solidFill>
              </a:rPr>
              <a:t> Sem </a:t>
            </a:r>
            <a:r>
              <a:rPr lang="en-US">
                <a:solidFill>
                  <a:srgbClr val="666633"/>
                </a:solidFill>
              </a:rPr>
              <a:t>……</a:t>
            </a:r>
            <a:r>
              <a:rPr lang="en-US" b="1">
                <a:solidFill>
                  <a:srgbClr val="666633"/>
                </a:solidFill>
              </a:rPr>
              <a:t> Kode :</a:t>
            </a:r>
            <a:r>
              <a:rPr lang="en-US">
                <a:solidFill>
                  <a:srgbClr val="666633"/>
                </a:solidFill>
              </a:rPr>
              <a:t> ……</a:t>
            </a:r>
            <a:r>
              <a:rPr lang="en-US" b="1">
                <a:solidFill>
                  <a:srgbClr val="666633"/>
                </a:solidFill>
              </a:rPr>
              <a:t> sks : </a:t>
            </a:r>
            <a:r>
              <a:rPr lang="en-US">
                <a:solidFill>
                  <a:srgbClr val="666633"/>
                </a:solidFill>
              </a:rPr>
              <a:t>…. </a:t>
            </a:r>
            <a:r>
              <a:rPr lang="en-US" b="1">
                <a:solidFill>
                  <a:srgbClr val="666633"/>
                </a:solidFill>
              </a:rPr>
              <a:t>Jurusan          </a:t>
            </a:r>
            <a:r>
              <a:rPr lang="en-US" b="1" smtClean="0">
                <a:solidFill>
                  <a:srgbClr val="666633"/>
                </a:solidFill>
              </a:rPr>
              <a:t>	: </a:t>
            </a:r>
            <a:r>
              <a:rPr lang="en-US">
                <a:solidFill>
                  <a:srgbClr val="666633"/>
                </a:solidFill>
              </a:rPr>
              <a:t>.. .……………………………..</a:t>
            </a:r>
            <a:r>
              <a:rPr lang="en-US" b="1">
                <a:solidFill>
                  <a:srgbClr val="666633"/>
                </a:solidFill>
              </a:rPr>
              <a:t>   Dosen : </a:t>
            </a:r>
            <a:r>
              <a:rPr lang="en-US">
                <a:solidFill>
                  <a:srgbClr val="666633"/>
                </a:solidFill>
              </a:rPr>
              <a:t>………………………….    </a:t>
            </a:r>
            <a:r>
              <a:rPr lang="en-US" b="1">
                <a:solidFill>
                  <a:srgbClr val="666633"/>
                </a:solidFill>
              </a:rPr>
              <a:t>   </a:t>
            </a:r>
            <a:endParaRPr lang="en-US" b="1" smtClean="0">
              <a:solidFill>
                <a:srgbClr val="666633"/>
              </a:solidFill>
            </a:endParaRPr>
          </a:p>
          <a:p>
            <a:pPr defTabSz="688975">
              <a:spcBef>
                <a:spcPts val="1200"/>
              </a:spcBef>
              <a:tabLst>
                <a:tab pos="1603375" algn="l"/>
              </a:tabLst>
            </a:pPr>
            <a:r>
              <a:rPr lang="en-US" b="1" smtClean="0">
                <a:solidFill>
                  <a:srgbClr val="666633"/>
                </a:solidFill>
              </a:rPr>
              <a:t>KOMPETENSI	: </a:t>
            </a:r>
            <a:r>
              <a:rPr lang="en-US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mampu menganalisis masalah kesulitan belajar siswa dan 	 	  membuat  rencana program penangannya berdasarkan hasil 	 	  analisis, serta mampu menyajikannya sesuai fakta dan norma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en-US" smtClean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2830" name="WordArt 82"/>
          <p:cNvSpPr>
            <a:spLocks noChangeArrowheads="1" noChangeShapeType="1" noTextEdit="1"/>
          </p:cNvSpPr>
          <p:nvPr/>
        </p:nvSpPr>
        <p:spPr bwMode="auto">
          <a:xfrm>
            <a:off x="8610600" y="76200"/>
            <a:ext cx="228600" cy="320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32831" name="Text Box 94"/>
          <p:cNvSpPr txBox="1">
            <a:spLocks noChangeArrowheads="1"/>
          </p:cNvSpPr>
          <p:nvPr/>
        </p:nvSpPr>
        <p:spPr bwMode="auto">
          <a:xfrm>
            <a:off x="7315200" y="6527800"/>
            <a:ext cx="1752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554" tIns="42776" rIns="85554" bIns="42776">
            <a:spAutoFit/>
          </a:bodyPr>
          <a:lstStyle/>
          <a:p>
            <a:pPr algn="ctr" defTabSz="855663">
              <a:spcBef>
                <a:spcPct val="50000"/>
              </a:spcBef>
            </a:pPr>
            <a:r>
              <a:rPr lang="en-US" sz="1100" b="1"/>
              <a:t>endrop3ai@ its.ac.id</a:t>
            </a:r>
          </a:p>
        </p:txBody>
      </p:sp>
      <p:sp>
        <p:nvSpPr>
          <p:cNvPr id="32832" name="Text Box 95"/>
          <p:cNvSpPr txBox="1">
            <a:spLocks noChangeArrowheads="1"/>
          </p:cNvSpPr>
          <p:nvPr/>
        </p:nvSpPr>
        <p:spPr bwMode="auto">
          <a:xfrm>
            <a:off x="304800" y="6507163"/>
            <a:ext cx="1143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versi </a:t>
            </a:r>
            <a:r>
              <a:rPr lang="en-US" sz="1200" smtClean="0"/>
              <a:t>DIKTI</a:t>
            </a:r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762000" y="2266950"/>
            <a:ext cx="7391400" cy="4038600"/>
          </a:xfrm>
          <a:prstGeom prst="rect">
            <a:avLst/>
          </a:prstGeom>
          <a:solidFill>
            <a:srgbClr val="3F3E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 sz="2400">
              <a:latin typeface="Times New Roman" pitchFamily="18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3F3E00"/>
          </a:solidFill>
          <a:ln w="31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d-ID" sz="2400">
              <a:latin typeface="Times New Roman" pitchFamily="18" charset="0"/>
            </a:endParaRPr>
          </a:p>
        </p:txBody>
      </p:sp>
      <p:sp>
        <p:nvSpPr>
          <p:cNvPr id="247812" name="Text Box 4"/>
          <p:cNvSpPr txBox="1">
            <a:spLocks noChangeArrowheads="1"/>
          </p:cNvSpPr>
          <p:nvPr/>
        </p:nvSpPr>
        <p:spPr bwMode="auto">
          <a:xfrm>
            <a:off x="1905000" y="228600"/>
            <a:ext cx="5170488" cy="579438"/>
          </a:xfrm>
          <a:prstGeom prst="rect">
            <a:avLst/>
          </a:prstGeom>
          <a:solidFill>
            <a:srgbClr val="3F3E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FFFF00"/>
                </a:solidFill>
                <a:latin typeface="Arial Black" pitchFamily="34" charset="0"/>
              </a:rPr>
              <a:t>PENILAIAN BELAJAR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320925" y="2125663"/>
            <a:ext cx="39385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47814" name="Text Box 6"/>
          <p:cNvSpPr txBox="1">
            <a:spLocks noChangeArrowheads="1"/>
          </p:cNvSpPr>
          <p:nvPr/>
        </p:nvSpPr>
        <p:spPr bwMode="auto">
          <a:xfrm>
            <a:off x="1066800" y="2701925"/>
            <a:ext cx="4876800" cy="822325"/>
          </a:xfrm>
          <a:prstGeom prst="rect">
            <a:avLst/>
          </a:prstGeom>
          <a:solidFill>
            <a:srgbClr val="3F3E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7663" indent="-347663">
              <a:spcBef>
                <a:spcPct val="50000"/>
              </a:spcBef>
              <a:buFontTx/>
              <a:buChar char="•"/>
              <a:defRPr/>
            </a:pPr>
            <a:r>
              <a:rPr lang="en-US" sz="24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PENILAIAN   KEMAMPUAN KOGNITIF</a:t>
            </a:r>
          </a:p>
        </p:txBody>
      </p:sp>
      <p:sp>
        <p:nvSpPr>
          <p:cNvPr id="247815" name="Text Box 7"/>
          <p:cNvSpPr txBox="1">
            <a:spLocks noChangeArrowheads="1"/>
          </p:cNvSpPr>
          <p:nvPr/>
        </p:nvSpPr>
        <p:spPr bwMode="auto">
          <a:xfrm>
            <a:off x="1085850" y="5121275"/>
            <a:ext cx="4781550" cy="822325"/>
          </a:xfrm>
          <a:prstGeom prst="rect">
            <a:avLst/>
          </a:prstGeom>
          <a:solidFill>
            <a:srgbClr val="3F3E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7663" indent="-347663">
              <a:spcBef>
                <a:spcPct val="50000"/>
              </a:spcBef>
              <a:buFontTx/>
              <a:buChar char="•"/>
              <a:defRPr/>
            </a:pPr>
            <a:r>
              <a:rPr lang="en-US" sz="24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PENILAIAN  KEMAMPUAN AFEKTIF</a:t>
            </a:r>
          </a:p>
        </p:txBody>
      </p:sp>
      <p:sp>
        <p:nvSpPr>
          <p:cNvPr id="247816" name="Text Box 8"/>
          <p:cNvSpPr txBox="1">
            <a:spLocks noChangeArrowheads="1"/>
          </p:cNvSpPr>
          <p:nvPr/>
        </p:nvSpPr>
        <p:spPr bwMode="auto">
          <a:xfrm>
            <a:off x="1066800" y="3902075"/>
            <a:ext cx="5410200" cy="822325"/>
          </a:xfrm>
          <a:prstGeom prst="rect">
            <a:avLst/>
          </a:prstGeom>
          <a:solidFill>
            <a:srgbClr val="3F3E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7663" indent="-347663">
              <a:spcBef>
                <a:spcPct val="50000"/>
              </a:spcBef>
              <a:buFontTx/>
              <a:buChar char="•"/>
              <a:defRPr/>
            </a:pPr>
            <a:r>
              <a:rPr lang="en-US" sz="240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PENILAIAN        KEMAMPUAN</a:t>
            </a:r>
            <a:r>
              <a:rPr lang="en-US" sz="2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240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PSIKOMOTOR</a:t>
            </a:r>
          </a:p>
        </p:txBody>
      </p:sp>
      <p:sp>
        <p:nvSpPr>
          <p:cNvPr id="247817" name="AutoShape 9"/>
          <p:cNvSpPr>
            <a:spLocks noChangeArrowheads="1"/>
          </p:cNvSpPr>
          <p:nvPr/>
        </p:nvSpPr>
        <p:spPr bwMode="auto">
          <a:xfrm>
            <a:off x="6400800" y="3019425"/>
            <a:ext cx="609600" cy="533400"/>
          </a:xfrm>
          <a:prstGeom prst="rightArrow">
            <a:avLst>
              <a:gd name="adj1" fmla="val 50000"/>
              <a:gd name="adj2" fmla="val 41190"/>
            </a:avLst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d-ID" sz="24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247818" name="AutoShape 10"/>
          <p:cNvSpPr>
            <a:spLocks noChangeArrowheads="1"/>
          </p:cNvSpPr>
          <p:nvPr/>
        </p:nvSpPr>
        <p:spPr bwMode="auto">
          <a:xfrm>
            <a:off x="6391275" y="4191000"/>
            <a:ext cx="633413" cy="533400"/>
          </a:xfrm>
          <a:prstGeom prst="rightArrow">
            <a:avLst>
              <a:gd name="adj1" fmla="val 50000"/>
              <a:gd name="adj2" fmla="val 40062"/>
            </a:avLst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CE7B00"/>
              </a:solidFill>
            </a:endParaRPr>
          </a:p>
        </p:txBody>
      </p:sp>
      <p:sp>
        <p:nvSpPr>
          <p:cNvPr id="247819" name="AutoShape 11"/>
          <p:cNvSpPr>
            <a:spLocks noChangeArrowheads="1"/>
          </p:cNvSpPr>
          <p:nvPr/>
        </p:nvSpPr>
        <p:spPr bwMode="auto">
          <a:xfrm>
            <a:off x="6477000" y="5410200"/>
            <a:ext cx="609600" cy="533400"/>
          </a:xfrm>
          <a:prstGeom prst="rightArrow">
            <a:avLst>
              <a:gd name="adj1" fmla="val 50000"/>
              <a:gd name="adj2" fmla="val 36905"/>
            </a:avLst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d-ID" sz="2400">
              <a:latin typeface="Times New Roman" pitchFamily="18" charset="0"/>
            </a:endParaRPr>
          </a:p>
        </p:txBody>
      </p:sp>
      <p:sp>
        <p:nvSpPr>
          <p:cNvPr id="247822" name="Text Box 14"/>
          <p:cNvSpPr txBox="1">
            <a:spLocks noChangeArrowheads="1"/>
          </p:cNvSpPr>
          <p:nvPr/>
        </p:nvSpPr>
        <p:spPr bwMode="auto">
          <a:xfrm>
            <a:off x="7105650" y="2670175"/>
            <a:ext cx="742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bg1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838200" y="14478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808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BAGAIMANA CARA PENILAIANNYA :</a:t>
            </a:r>
          </a:p>
        </p:txBody>
      </p:sp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7138988" y="3856038"/>
            <a:ext cx="742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bg1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7181850" y="5029200"/>
            <a:ext cx="742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bg1"/>
                </a:solidFill>
                <a:latin typeface="Arial Black" pitchFamily="34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4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247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47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7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7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24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78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7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500"/>
                                        <p:tgtEl>
                                          <p:spTgt spid="247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4" grpId="0" animBg="1"/>
      <p:bldP spid="247815" grpId="0" animBg="1"/>
      <p:bldP spid="247816" grpId="0" animBg="1"/>
      <p:bldP spid="247817" grpId="0" animBg="1"/>
      <p:bldP spid="247818" grpId="0" animBg="1"/>
      <p:bldP spid="247819" grpId="0" animBg="1"/>
      <p:bldP spid="247822" grpId="0"/>
      <p:bldP spid="2" grpId="0"/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52400" y="5486400"/>
            <a:ext cx="6953250" cy="609600"/>
          </a:xfrm>
          <a:prstGeom prst="homePlate">
            <a:avLst>
              <a:gd name="adj" fmla="val 0"/>
            </a:avLst>
          </a:prstGeom>
          <a:solidFill>
            <a:srgbClr val="8D8B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7191375" y="2184400"/>
            <a:ext cx="990600" cy="3213100"/>
          </a:xfrm>
          <a:prstGeom prst="rightArrow">
            <a:avLst>
              <a:gd name="adj1" fmla="val 65889"/>
              <a:gd name="adj2" fmla="val 84167"/>
            </a:avLst>
          </a:prstGeom>
          <a:gradFill rotWithShape="1">
            <a:gsLst>
              <a:gs pos="0">
                <a:srgbClr val="D65700"/>
              </a:gs>
              <a:gs pos="100000">
                <a:srgbClr val="F9F54D"/>
              </a:gs>
            </a:gsLst>
            <a:lin ang="0" scaled="1"/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5100" y="2184400"/>
            <a:ext cx="7835900" cy="3213100"/>
            <a:chOff x="96" y="1392"/>
            <a:chExt cx="5152" cy="2064"/>
          </a:xfrm>
        </p:grpSpPr>
        <p:sp>
          <p:nvSpPr>
            <p:cNvPr id="40010" name="Rectangle 5"/>
            <p:cNvSpPr>
              <a:spLocks noChangeArrowheads="1"/>
            </p:cNvSpPr>
            <p:nvPr/>
          </p:nvSpPr>
          <p:spPr bwMode="auto">
            <a:xfrm>
              <a:off x="96" y="1400"/>
              <a:ext cx="4560" cy="2056"/>
            </a:xfrm>
            <a:prstGeom prst="rect">
              <a:avLst/>
            </a:prstGeom>
            <a:solidFill>
              <a:srgbClr val="2E3D0B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0011" name="AutoShape 6"/>
            <p:cNvSpPr>
              <a:spLocks noChangeArrowheads="1"/>
            </p:cNvSpPr>
            <p:nvPr/>
          </p:nvSpPr>
          <p:spPr bwMode="auto">
            <a:xfrm>
              <a:off x="4624" y="1392"/>
              <a:ext cx="624" cy="2064"/>
            </a:xfrm>
            <a:prstGeom prst="rightArrow">
              <a:avLst>
                <a:gd name="adj1" fmla="val 65889"/>
                <a:gd name="adj2" fmla="val 84167"/>
              </a:avLst>
            </a:prstGeom>
            <a:gradFill rotWithShape="1">
              <a:gsLst>
                <a:gs pos="0">
                  <a:srgbClr val="2E3D0B"/>
                </a:gs>
                <a:gs pos="100000">
                  <a:srgbClr val="FF9900"/>
                </a:gs>
              </a:gsLst>
              <a:lin ang="0" scaled="1"/>
            </a:gra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44475" y="5538788"/>
            <a:ext cx="1631950" cy="504825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lIns="91395" tIns="45699" rIns="91395" bIns="45699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TUGAS &amp; PRESENTASI</a:t>
            </a:r>
            <a:r>
              <a:rPr lang="en-US" sz="1600" b="1">
                <a:solidFill>
                  <a:srgbClr val="FFFF2D"/>
                </a:solidFill>
              </a:rPr>
              <a:t> </a:t>
            </a:r>
            <a:endParaRPr lang="id-ID" sz="1600" b="1">
              <a:solidFill>
                <a:srgbClr val="FFFF2D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867150" y="5580063"/>
            <a:ext cx="1103313" cy="30480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SEMINAR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5561013" y="5557838"/>
            <a:ext cx="1201737" cy="47625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MEMBUAT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MODEL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070100" y="5580063"/>
            <a:ext cx="1398588" cy="304800"/>
          </a:xfrm>
          <a:prstGeom prst="rect">
            <a:avLst/>
          </a:prstGeom>
          <a:solidFill>
            <a:srgbClr val="8D8B45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5" tIns="45699" rIns="91395" bIns="45699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FFFF2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PRAKTIKUM</a:t>
            </a:r>
            <a:endParaRPr lang="id-ID" sz="1400" b="1">
              <a:solidFill>
                <a:srgbClr val="FFFF2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391150" y="484505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 desain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594100" y="4864100"/>
            <a:ext cx="154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menulis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892300" y="4864100"/>
            <a:ext cx="1625600" cy="523875"/>
          </a:xfrm>
          <a:prstGeom prst="rect">
            <a:avLst/>
          </a:prstGeom>
          <a:solidFill>
            <a:srgbClr val="2E3D0B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memilah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342900" y="4692650"/>
            <a:ext cx="152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Kemampuan analisis &amp; komunikasi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418138" y="3354388"/>
            <a:ext cx="1058862" cy="1092200"/>
            <a:chOff x="3557" y="2081"/>
            <a:chExt cx="667" cy="688"/>
          </a:xfrm>
        </p:grpSpPr>
        <p:sp>
          <p:nvSpPr>
            <p:cNvPr id="40008" name="Rectangle 16"/>
            <p:cNvSpPr>
              <a:spLocks noChangeArrowheads="1"/>
            </p:cNvSpPr>
            <p:nvPr/>
          </p:nvSpPr>
          <p:spPr bwMode="auto">
            <a:xfrm rot="-296540">
              <a:off x="3557" y="2455"/>
              <a:ext cx="531" cy="314"/>
            </a:xfrm>
            <a:prstGeom prst="rect">
              <a:avLst/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37" name="Text Box 17"/>
            <p:cNvSpPr txBox="1">
              <a:spLocks noChangeArrowheads="1"/>
            </p:cNvSpPr>
            <p:nvPr/>
          </p:nvSpPr>
          <p:spPr bwMode="auto">
            <a:xfrm>
              <a:off x="3717" y="2081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D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591175" y="2630488"/>
            <a:ext cx="647700" cy="2160587"/>
            <a:chOff x="240" y="1728"/>
            <a:chExt cx="408" cy="1361"/>
          </a:xfrm>
        </p:grpSpPr>
        <p:sp>
          <p:nvSpPr>
            <p:cNvPr id="40006" name="Arc 19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0007" name="WordArt 20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3725863" y="3352800"/>
            <a:ext cx="1041400" cy="1093788"/>
            <a:chOff x="2443" y="2080"/>
            <a:chExt cx="656" cy="689"/>
          </a:xfrm>
        </p:grpSpPr>
        <p:sp>
          <p:nvSpPr>
            <p:cNvPr id="40004" name="Rectangle 22"/>
            <p:cNvSpPr>
              <a:spLocks noChangeArrowheads="1"/>
            </p:cNvSpPr>
            <p:nvPr/>
          </p:nvSpPr>
          <p:spPr bwMode="auto">
            <a:xfrm rot="-296540">
              <a:off x="2443" y="2455"/>
              <a:ext cx="531" cy="314"/>
            </a:xfrm>
            <a:prstGeom prst="rect">
              <a:avLst/>
            </a:prstGeom>
            <a:solidFill>
              <a:srgbClr val="FF9933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3" name="Text Box 23"/>
            <p:cNvSpPr txBox="1">
              <a:spLocks noChangeArrowheads="1"/>
            </p:cNvSpPr>
            <p:nvPr/>
          </p:nvSpPr>
          <p:spPr bwMode="auto">
            <a:xfrm>
              <a:off x="2592" y="2080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C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039938" y="3340100"/>
            <a:ext cx="1038225" cy="1093788"/>
            <a:chOff x="1325" y="2072"/>
            <a:chExt cx="654" cy="689"/>
          </a:xfrm>
        </p:grpSpPr>
        <p:sp>
          <p:nvSpPr>
            <p:cNvPr id="40002" name="Rectangle 25"/>
            <p:cNvSpPr>
              <a:spLocks noChangeArrowheads="1"/>
            </p:cNvSpPr>
            <p:nvPr/>
          </p:nvSpPr>
          <p:spPr bwMode="auto">
            <a:xfrm rot="-296540">
              <a:off x="1325" y="2447"/>
              <a:ext cx="531" cy="314"/>
            </a:xfrm>
            <a:prstGeom prst="rect">
              <a:avLst/>
            </a:prstGeom>
            <a:solidFill>
              <a:srgbClr val="FFB953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B95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1472" y="2072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B</a:t>
              </a:r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373063" y="3227388"/>
            <a:ext cx="1041400" cy="1104900"/>
            <a:chOff x="235" y="2072"/>
            <a:chExt cx="656" cy="696"/>
          </a:xfrm>
        </p:grpSpPr>
        <p:sp>
          <p:nvSpPr>
            <p:cNvPr id="40000" name="Rectangle 28"/>
            <p:cNvSpPr>
              <a:spLocks noChangeArrowheads="1"/>
            </p:cNvSpPr>
            <p:nvPr/>
          </p:nvSpPr>
          <p:spPr bwMode="auto">
            <a:xfrm rot="-296540">
              <a:off x="235" y="2454"/>
              <a:ext cx="531" cy="314"/>
            </a:xfrm>
            <a:prstGeom prst="rect">
              <a:avLst/>
            </a:prstGeom>
            <a:solidFill>
              <a:srgbClr val="FFFF2D"/>
            </a:solidFill>
            <a:ln w="9525">
              <a:miter lim="800000"/>
              <a:headEnd/>
              <a:tailEnd/>
            </a:ln>
            <a:scene3d>
              <a:camera prst="legacyPerspectiveFront">
                <a:rot lat="1500000" lon="600000" rev="0"/>
              </a:camera>
              <a:lightRig rig="legacyFlat2" dir="b"/>
            </a:scene3d>
            <a:sp3d extrusionH="1801800" prstMaterial="legacyMatte">
              <a:bevelT w="13500" h="13500" prst="angle"/>
              <a:bevelB w="13500" h="13500" prst="angle"/>
              <a:extrusionClr>
                <a:srgbClr val="FFFF2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384" y="2072"/>
              <a:ext cx="507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52388" indent="-52388">
                <a:spcBef>
                  <a:spcPct val="50000"/>
                </a:spcBef>
                <a:defRPr/>
              </a:pPr>
              <a:r>
                <a:rPr lang="en-US" sz="1200" b="1" i="1">
                  <a:solidFill>
                    <a:schemeClr val="bg1"/>
                  </a:solidFill>
                </a:rPr>
                <a:t>   </a:t>
              </a: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Bahan        kajian</a:t>
              </a:r>
            </a:p>
            <a:p>
              <a:pPr marL="52388" indent="-52388">
                <a:defRPr/>
              </a:pPr>
              <a:r>
                <a:rPr lang="en-US" sz="12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A</a:t>
              </a:r>
            </a:p>
          </p:txBody>
        </p: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1401763" y="2286000"/>
            <a:ext cx="500062" cy="2112963"/>
            <a:chOff x="883" y="1479"/>
            <a:chExt cx="315" cy="1331"/>
          </a:xfrm>
        </p:grpSpPr>
        <p:sp>
          <p:nvSpPr>
            <p:cNvPr id="39998" name="AutoShape 31"/>
            <p:cNvSpPr>
              <a:spLocks noChangeArrowheads="1"/>
            </p:cNvSpPr>
            <p:nvPr/>
          </p:nvSpPr>
          <p:spPr bwMode="auto">
            <a:xfrm rot="-699794">
              <a:off x="883" y="1757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FF2D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2D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39999" name="WordArt 32"/>
            <p:cNvSpPr>
              <a:spLocks noChangeArrowheads="1" noChangeShapeType="1" noTextEdit="1"/>
            </p:cNvSpPr>
            <p:nvPr/>
          </p:nvSpPr>
          <p:spPr bwMode="auto">
            <a:xfrm rot="-5400000">
              <a:off x="808" y="1679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FF00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546100" y="2552700"/>
            <a:ext cx="647700" cy="2095500"/>
            <a:chOff x="240" y="1728"/>
            <a:chExt cx="408" cy="1361"/>
          </a:xfrm>
        </p:grpSpPr>
        <p:sp>
          <p:nvSpPr>
            <p:cNvPr id="39996" name="Arc 34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9997" name="WordArt 35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4754563" y="2400300"/>
            <a:ext cx="500062" cy="2112963"/>
            <a:chOff x="3091" y="1480"/>
            <a:chExt cx="315" cy="1331"/>
          </a:xfrm>
        </p:grpSpPr>
        <p:sp>
          <p:nvSpPr>
            <p:cNvPr id="39994" name="AutoShape 37"/>
            <p:cNvSpPr>
              <a:spLocks noChangeArrowheads="1"/>
            </p:cNvSpPr>
            <p:nvPr/>
          </p:nvSpPr>
          <p:spPr bwMode="auto">
            <a:xfrm rot="-699794">
              <a:off x="3091" y="1758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9933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39995" name="WordArt 38"/>
            <p:cNvSpPr>
              <a:spLocks noChangeArrowheads="1" noChangeShapeType="1" noTextEdit="1"/>
            </p:cNvSpPr>
            <p:nvPr/>
          </p:nvSpPr>
          <p:spPr bwMode="auto">
            <a:xfrm rot="-5400000">
              <a:off x="3016" y="1680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9933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3898900" y="2630488"/>
            <a:ext cx="647700" cy="2160587"/>
            <a:chOff x="240" y="1728"/>
            <a:chExt cx="408" cy="1361"/>
          </a:xfrm>
        </p:grpSpPr>
        <p:sp>
          <p:nvSpPr>
            <p:cNvPr id="39992" name="Arc 40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9993" name="WordArt 41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6446838" y="2400300"/>
            <a:ext cx="500062" cy="2112963"/>
            <a:chOff x="4205" y="1480"/>
            <a:chExt cx="315" cy="1331"/>
          </a:xfrm>
        </p:grpSpPr>
        <p:sp>
          <p:nvSpPr>
            <p:cNvPr id="39990" name="AutoShape 43"/>
            <p:cNvSpPr>
              <a:spLocks noChangeArrowheads="1"/>
            </p:cNvSpPr>
            <p:nvPr/>
          </p:nvSpPr>
          <p:spPr bwMode="auto">
            <a:xfrm rot="-699794">
              <a:off x="4205" y="1758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39991" name="WordArt 44"/>
            <p:cNvSpPr>
              <a:spLocks noChangeArrowheads="1" noChangeShapeType="1" noTextEdit="1"/>
            </p:cNvSpPr>
            <p:nvPr/>
          </p:nvSpPr>
          <p:spPr bwMode="auto">
            <a:xfrm rot="-5400000">
              <a:off x="4130" y="1680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6600"/>
                  </a:solidFill>
                  <a:latin typeface="Arial Black"/>
                </a:rPr>
                <a:t>perbaikan</a:t>
              </a:r>
            </a:p>
          </p:txBody>
        </p:sp>
      </p:grpSp>
      <p:grpSp>
        <p:nvGrpSpPr>
          <p:cNvPr id="13" name="Group 45"/>
          <p:cNvGrpSpPr>
            <a:grpSpLocks/>
          </p:cNvGrpSpPr>
          <p:nvPr/>
        </p:nvGrpSpPr>
        <p:grpSpPr bwMode="auto">
          <a:xfrm>
            <a:off x="2212975" y="2617788"/>
            <a:ext cx="647700" cy="2160587"/>
            <a:chOff x="240" y="1728"/>
            <a:chExt cx="408" cy="1361"/>
          </a:xfrm>
        </p:grpSpPr>
        <p:sp>
          <p:nvSpPr>
            <p:cNvPr id="39988" name="Arc 46"/>
            <p:cNvSpPr>
              <a:spLocks/>
            </p:cNvSpPr>
            <p:nvPr/>
          </p:nvSpPr>
          <p:spPr bwMode="auto">
            <a:xfrm rot="11066737" flipH="1">
              <a:off x="309" y="1881"/>
              <a:ext cx="325" cy="1208"/>
            </a:xfrm>
            <a:custGeom>
              <a:avLst/>
              <a:gdLst>
                <a:gd name="T0" fmla="*/ 0 w 38392"/>
                <a:gd name="T1" fmla="*/ 0 h 43200"/>
                <a:gd name="T2" fmla="*/ 0 w 38392"/>
                <a:gd name="T3" fmla="*/ 0 h 43200"/>
                <a:gd name="T4" fmla="*/ 0 w 38392"/>
                <a:gd name="T5" fmla="*/ 0 h 43200"/>
                <a:gd name="T6" fmla="*/ 0 60000 65536"/>
                <a:gd name="T7" fmla="*/ 0 60000 65536"/>
                <a:gd name="T8" fmla="*/ 0 60000 65536"/>
                <a:gd name="T9" fmla="*/ 0 w 38392"/>
                <a:gd name="T10" fmla="*/ 0 h 43200"/>
                <a:gd name="T11" fmla="*/ 38392 w 3839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392" h="43200" fill="none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</a:path>
                <a:path w="38392" h="43200" stroke="0" extrusionOk="0">
                  <a:moveTo>
                    <a:pt x="35867" y="37816"/>
                  </a:moveTo>
                  <a:cubicBezTo>
                    <a:pt x="31924" y="41286"/>
                    <a:pt x="26852" y="43199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8119" y="-1"/>
                    <a:pt x="34290" y="2944"/>
                    <a:pt x="38391" y="8013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9989" name="WordArt 47"/>
            <p:cNvSpPr>
              <a:spLocks noChangeArrowheads="1" noChangeShapeType="1" noTextEdit="1"/>
            </p:cNvSpPr>
            <p:nvPr/>
          </p:nvSpPr>
          <p:spPr bwMode="auto">
            <a:xfrm rot="-4347653">
              <a:off x="16" y="1952"/>
              <a:ext cx="855" cy="4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334156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assessment</a:t>
              </a:r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3068638" y="2387600"/>
            <a:ext cx="500062" cy="2112963"/>
            <a:chOff x="1973" y="1472"/>
            <a:chExt cx="315" cy="1331"/>
          </a:xfrm>
        </p:grpSpPr>
        <p:sp>
          <p:nvSpPr>
            <p:cNvPr id="39986" name="AutoShape 49"/>
            <p:cNvSpPr>
              <a:spLocks noChangeArrowheads="1"/>
            </p:cNvSpPr>
            <p:nvPr/>
          </p:nvSpPr>
          <p:spPr bwMode="auto">
            <a:xfrm rot="-699794">
              <a:off x="1973" y="1750"/>
              <a:ext cx="315" cy="1053"/>
            </a:xfrm>
            <a:prstGeom prst="rightArrow">
              <a:avLst>
                <a:gd name="adj1" fmla="val 74435"/>
                <a:gd name="adj2" fmla="val 73083"/>
              </a:avLst>
            </a:prstGeom>
            <a:solidFill>
              <a:srgbClr val="FFB953"/>
            </a:solidFill>
            <a:ln w="9525">
              <a:miter lim="800000"/>
              <a:headEnd/>
              <a:tailEnd/>
            </a:ln>
            <a:scene3d>
              <a:camera prst="legacyObliqueTopRight">
                <a:rot lat="16800000" lon="21299970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B953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en-US"/>
            </a:p>
          </p:txBody>
        </p:sp>
        <p:sp>
          <p:nvSpPr>
            <p:cNvPr id="39987" name="WordArt 50"/>
            <p:cNvSpPr>
              <a:spLocks noChangeArrowheads="1" noChangeShapeType="1" noTextEdit="1"/>
            </p:cNvSpPr>
            <p:nvPr/>
          </p:nvSpPr>
          <p:spPr bwMode="auto">
            <a:xfrm rot="-5400000">
              <a:off x="1898" y="1672"/>
              <a:ext cx="495" cy="9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/>
                    <a:tailEnd/>
                  </a:ln>
                  <a:solidFill>
                    <a:srgbClr val="FFCC99"/>
                  </a:solidFill>
                  <a:latin typeface="Arial Black"/>
                </a:rPr>
                <a:t>perbaikan</a:t>
              </a:r>
            </a:p>
          </p:txBody>
        </p:sp>
      </p:grpSp>
      <p:sp>
        <p:nvSpPr>
          <p:cNvPr id="5171" name="WordArt 51"/>
          <p:cNvSpPr>
            <a:spLocks noChangeArrowheads="1" noChangeShapeType="1" noTextEdit="1"/>
          </p:cNvSpPr>
          <p:nvPr/>
        </p:nvSpPr>
        <p:spPr bwMode="auto">
          <a:xfrm>
            <a:off x="1600200" y="6257925"/>
            <a:ext cx="4343400" cy="21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777F2D"/>
                </a:solidFill>
                <a:effectLst>
                  <a:outerShdw dist="35921" dir="2700000" algn="ctr" rotWithShape="0">
                    <a:schemeClr val="tx1">
                      <a:alpha val="79999"/>
                    </a:schemeClr>
                  </a:outerShdw>
                </a:effectLst>
                <a:latin typeface="Arial Black"/>
              </a:rPr>
              <a:t>TAHAPAN PEMBELAJARAN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 rot="-5400000">
            <a:off x="6335713" y="3470275"/>
            <a:ext cx="2019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bg1"/>
                </a:solidFill>
                <a:latin typeface="Arial Black" pitchFamily="34" charset="0"/>
              </a:rPr>
              <a:t>LEARNING OUTCOME</a:t>
            </a:r>
          </a:p>
        </p:txBody>
      </p:sp>
      <p:sp>
        <p:nvSpPr>
          <p:cNvPr id="5173" name="WordArt 53"/>
          <p:cNvSpPr>
            <a:spLocks noChangeArrowheads="1" noChangeShapeType="1" noTextEdit="1"/>
          </p:cNvSpPr>
          <p:nvPr/>
        </p:nvSpPr>
        <p:spPr bwMode="auto">
          <a:xfrm>
            <a:off x="6477000" y="152400"/>
            <a:ext cx="2286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Contoh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PERENCANAAN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PEMBELAJARAN SCL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SATU MATA KULIAH</a:t>
            </a:r>
          </a:p>
          <a:p>
            <a:pPr algn="r"/>
            <a:r>
              <a:rPr lang="en-US" sz="3600" kern="10" normalizeH="1">
                <a:ln w="9525">
                  <a:noFill/>
                  <a:round/>
                  <a:headEnd/>
                  <a:tailEnd/>
                </a:ln>
                <a:solidFill>
                  <a:srgbClr val="464400"/>
                </a:solidFill>
                <a:latin typeface="Arial Black"/>
              </a:rPr>
              <a:t>DALAM 1 SEMESTER</a:t>
            </a:r>
          </a:p>
        </p:txBody>
      </p:sp>
      <p:grpSp>
        <p:nvGrpSpPr>
          <p:cNvPr id="15" name="Group 54"/>
          <p:cNvGrpSpPr>
            <a:grpSpLocks/>
          </p:cNvGrpSpPr>
          <p:nvPr/>
        </p:nvGrpSpPr>
        <p:grpSpPr bwMode="auto">
          <a:xfrm>
            <a:off x="1689100" y="1841500"/>
            <a:ext cx="3746500" cy="215900"/>
            <a:chOff x="1064" y="1024"/>
            <a:chExt cx="2360" cy="184"/>
          </a:xfrm>
        </p:grpSpPr>
        <p:sp>
          <p:nvSpPr>
            <p:cNvPr id="5175" name="AutoShape 55"/>
            <p:cNvSpPr>
              <a:spLocks noChangeArrowheads="1"/>
            </p:cNvSpPr>
            <p:nvPr/>
          </p:nvSpPr>
          <p:spPr bwMode="auto">
            <a:xfrm>
              <a:off x="1064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auto">
            <a:xfrm>
              <a:off x="1464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7" name="AutoShape 57"/>
            <p:cNvSpPr>
              <a:spLocks noChangeArrowheads="1"/>
            </p:cNvSpPr>
            <p:nvPr/>
          </p:nvSpPr>
          <p:spPr bwMode="auto">
            <a:xfrm>
              <a:off x="1872" y="1024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8" name="AutoShape 58"/>
            <p:cNvSpPr>
              <a:spLocks noChangeArrowheads="1"/>
            </p:cNvSpPr>
            <p:nvPr/>
          </p:nvSpPr>
          <p:spPr bwMode="auto">
            <a:xfrm>
              <a:off x="2272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79" name="AutoShape 59"/>
            <p:cNvSpPr>
              <a:spLocks noChangeArrowheads="1"/>
            </p:cNvSpPr>
            <p:nvPr/>
          </p:nvSpPr>
          <p:spPr bwMode="auto">
            <a:xfrm>
              <a:off x="3070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5180" name="AutoShape 60"/>
            <p:cNvSpPr>
              <a:spLocks noChangeArrowheads="1"/>
            </p:cNvSpPr>
            <p:nvPr/>
          </p:nvSpPr>
          <p:spPr bwMode="auto">
            <a:xfrm>
              <a:off x="2670" y="1025"/>
              <a:ext cx="354" cy="183"/>
            </a:xfrm>
            <a:prstGeom prst="downArrow">
              <a:avLst>
                <a:gd name="adj1" fmla="val 44630"/>
                <a:gd name="adj2" fmla="val 62843"/>
              </a:avLst>
            </a:prstGeom>
            <a:gradFill rotWithShape="1">
              <a:gsLst>
                <a:gs pos="0">
                  <a:srgbClr val="F9D749"/>
                </a:gs>
                <a:gs pos="100000">
                  <a:srgbClr val="FFFF2D"/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16" name="Group 61"/>
          <p:cNvGrpSpPr>
            <a:grpSpLocks/>
          </p:cNvGrpSpPr>
          <p:nvPr/>
        </p:nvGrpSpPr>
        <p:grpSpPr bwMode="auto">
          <a:xfrm>
            <a:off x="1854200" y="292100"/>
            <a:ext cx="3416300" cy="1470025"/>
            <a:chOff x="1168" y="184"/>
            <a:chExt cx="2152" cy="926"/>
          </a:xfrm>
        </p:grpSpPr>
        <p:grpSp>
          <p:nvGrpSpPr>
            <p:cNvPr id="39976" name="Group 62"/>
            <p:cNvGrpSpPr>
              <a:grpSpLocks/>
            </p:cNvGrpSpPr>
            <p:nvPr/>
          </p:nvGrpSpPr>
          <p:grpSpPr bwMode="auto">
            <a:xfrm>
              <a:off x="1168" y="392"/>
              <a:ext cx="2152" cy="718"/>
              <a:chOff x="1168" y="312"/>
              <a:chExt cx="2152" cy="718"/>
            </a:xfrm>
          </p:grpSpPr>
          <p:pic>
            <p:nvPicPr>
              <p:cNvPr id="5183" name="Picture 63" descr="TEACHME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68" y="312"/>
                <a:ext cx="1160" cy="718"/>
              </a:xfrm>
              <a:prstGeom prst="rect">
                <a:avLst/>
              </a:prstGeom>
              <a:noFill/>
              <a:effectLst>
                <a:outerShdw dist="35921" dir="2700000" algn="ctr" rotWithShape="0">
                  <a:srgbClr val="808080"/>
                </a:outerShdw>
              </a:effectLst>
            </p:spPr>
          </p:pic>
          <p:pic>
            <p:nvPicPr>
              <p:cNvPr id="5184" name="Picture 64" descr="2READPG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368" y="317"/>
                <a:ext cx="952" cy="703"/>
              </a:xfrm>
              <a:prstGeom prst="rect">
                <a:avLst/>
              </a:prstGeom>
              <a:noFill/>
              <a:ln w="635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</p:pic>
        </p:grpSp>
        <p:sp>
          <p:nvSpPr>
            <p:cNvPr id="5185" name="Text Box 65" descr="Recycled paper"/>
            <p:cNvSpPr txBox="1">
              <a:spLocks noChangeArrowheads="1"/>
            </p:cNvSpPr>
            <p:nvPr/>
          </p:nvSpPr>
          <p:spPr bwMode="auto">
            <a:xfrm>
              <a:off x="1400" y="184"/>
              <a:ext cx="16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400">
                  <a:solidFill>
                    <a:srgbClr val="FF99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</a:rPr>
                <a:t>KULIAH DAN TUTORIAL</a:t>
              </a:r>
            </a:p>
          </p:txBody>
        </p:sp>
      </p:grpSp>
      <p:grpSp>
        <p:nvGrpSpPr>
          <p:cNvPr id="18" name="Group 66"/>
          <p:cNvGrpSpPr>
            <a:grpSpLocks/>
          </p:cNvGrpSpPr>
          <p:nvPr/>
        </p:nvGrpSpPr>
        <p:grpSpPr bwMode="auto">
          <a:xfrm>
            <a:off x="7305675" y="5176838"/>
            <a:ext cx="1752600" cy="1295400"/>
            <a:chOff x="4608" y="3216"/>
            <a:chExt cx="1104" cy="912"/>
          </a:xfrm>
        </p:grpSpPr>
        <p:grpSp>
          <p:nvGrpSpPr>
            <p:cNvPr id="39972" name="Group 67"/>
            <p:cNvGrpSpPr>
              <a:grpSpLocks/>
            </p:cNvGrpSpPr>
            <p:nvPr/>
          </p:nvGrpSpPr>
          <p:grpSpPr bwMode="auto">
            <a:xfrm>
              <a:off x="4608" y="3216"/>
              <a:ext cx="1104" cy="912"/>
              <a:chOff x="4609" y="3184"/>
              <a:chExt cx="1151" cy="944"/>
            </a:xfrm>
          </p:grpSpPr>
          <p:sp>
            <p:nvSpPr>
              <p:cNvPr id="5188" name="Freeform 68"/>
              <p:cNvSpPr>
                <a:spLocks/>
              </p:cNvSpPr>
              <p:nvPr/>
            </p:nvSpPr>
            <p:spPr bwMode="auto">
              <a:xfrm>
                <a:off x="4609" y="3184"/>
                <a:ext cx="1151" cy="944"/>
              </a:xfrm>
              <a:custGeom>
                <a:avLst/>
                <a:gdLst/>
                <a:ahLst/>
                <a:cxnLst>
                  <a:cxn ang="0">
                    <a:pos x="202" y="36"/>
                  </a:cxn>
                  <a:cxn ang="0">
                    <a:pos x="234" y="52"/>
                  </a:cxn>
                  <a:cxn ang="0">
                    <a:pos x="274" y="20"/>
                  </a:cxn>
                  <a:cxn ang="0">
                    <a:pos x="314" y="36"/>
                  </a:cxn>
                  <a:cxn ang="0">
                    <a:pos x="378" y="20"/>
                  </a:cxn>
                  <a:cxn ang="0">
                    <a:pos x="434" y="44"/>
                  </a:cxn>
                  <a:cxn ang="0">
                    <a:pos x="498" y="116"/>
                  </a:cxn>
                  <a:cxn ang="0">
                    <a:pos x="586" y="140"/>
                  </a:cxn>
                  <a:cxn ang="0">
                    <a:pos x="634" y="124"/>
                  </a:cxn>
                  <a:cxn ang="0">
                    <a:pos x="1058" y="156"/>
                  </a:cxn>
                  <a:cxn ang="0">
                    <a:pos x="978" y="188"/>
                  </a:cxn>
                  <a:cxn ang="0">
                    <a:pos x="922" y="276"/>
                  </a:cxn>
                  <a:cxn ang="0">
                    <a:pos x="874" y="380"/>
                  </a:cxn>
                  <a:cxn ang="0">
                    <a:pos x="906" y="492"/>
                  </a:cxn>
                  <a:cxn ang="0">
                    <a:pos x="890" y="524"/>
                  </a:cxn>
                  <a:cxn ang="0">
                    <a:pos x="890" y="556"/>
                  </a:cxn>
                  <a:cxn ang="0">
                    <a:pos x="850" y="596"/>
                  </a:cxn>
                  <a:cxn ang="0">
                    <a:pos x="778" y="636"/>
                  </a:cxn>
                  <a:cxn ang="0">
                    <a:pos x="858" y="684"/>
                  </a:cxn>
                  <a:cxn ang="0">
                    <a:pos x="818" y="756"/>
                  </a:cxn>
                  <a:cxn ang="0">
                    <a:pos x="786" y="844"/>
                  </a:cxn>
                  <a:cxn ang="0">
                    <a:pos x="714" y="892"/>
                  </a:cxn>
                  <a:cxn ang="0">
                    <a:pos x="602" y="844"/>
                  </a:cxn>
                  <a:cxn ang="0">
                    <a:pos x="554" y="796"/>
                  </a:cxn>
                  <a:cxn ang="0">
                    <a:pos x="538" y="796"/>
                  </a:cxn>
                  <a:cxn ang="0">
                    <a:pos x="394" y="868"/>
                  </a:cxn>
                  <a:cxn ang="0">
                    <a:pos x="330" y="796"/>
                  </a:cxn>
                  <a:cxn ang="0">
                    <a:pos x="242" y="748"/>
                  </a:cxn>
                  <a:cxn ang="0">
                    <a:pos x="202" y="716"/>
                  </a:cxn>
                  <a:cxn ang="0">
                    <a:pos x="50" y="684"/>
                  </a:cxn>
                  <a:cxn ang="0">
                    <a:pos x="58" y="668"/>
                  </a:cxn>
                  <a:cxn ang="0">
                    <a:pos x="98" y="620"/>
                  </a:cxn>
                  <a:cxn ang="0">
                    <a:pos x="34" y="564"/>
                  </a:cxn>
                  <a:cxn ang="0">
                    <a:pos x="114" y="508"/>
                  </a:cxn>
                  <a:cxn ang="0">
                    <a:pos x="146" y="452"/>
                  </a:cxn>
                  <a:cxn ang="0">
                    <a:pos x="170" y="428"/>
                  </a:cxn>
                  <a:cxn ang="0">
                    <a:pos x="194" y="332"/>
                  </a:cxn>
                  <a:cxn ang="0">
                    <a:pos x="298" y="316"/>
                  </a:cxn>
                  <a:cxn ang="0">
                    <a:pos x="226" y="268"/>
                  </a:cxn>
                  <a:cxn ang="0">
                    <a:pos x="186" y="252"/>
                  </a:cxn>
                  <a:cxn ang="0">
                    <a:pos x="186" y="236"/>
                  </a:cxn>
                  <a:cxn ang="0">
                    <a:pos x="170" y="188"/>
                  </a:cxn>
                  <a:cxn ang="0">
                    <a:pos x="194" y="148"/>
                  </a:cxn>
                </a:cxnLst>
                <a:rect l="0" t="0" r="r" b="b"/>
                <a:pathLst>
                  <a:path w="1097" h="892">
                    <a:moveTo>
                      <a:pt x="250" y="156"/>
                    </a:moveTo>
                    <a:cubicBezTo>
                      <a:pt x="236" y="113"/>
                      <a:pt x="216" y="79"/>
                      <a:pt x="202" y="36"/>
                    </a:cubicBezTo>
                    <a:cubicBezTo>
                      <a:pt x="199" y="28"/>
                      <a:pt x="210" y="60"/>
                      <a:pt x="210" y="60"/>
                    </a:cubicBezTo>
                    <a:cubicBezTo>
                      <a:pt x="218" y="57"/>
                      <a:pt x="228" y="57"/>
                      <a:pt x="234" y="52"/>
                    </a:cubicBezTo>
                    <a:cubicBezTo>
                      <a:pt x="267" y="25"/>
                      <a:pt x="251" y="0"/>
                      <a:pt x="266" y="44"/>
                    </a:cubicBezTo>
                    <a:cubicBezTo>
                      <a:pt x="269" y="36"/>
                      <a:pt x="266" y="20"/>
                      <a:pt x="274" y="20"/>
                    </a:cubicBezTo>
                    <a:cubicBezTo>
                      <a:pt x="284" y="20"/>
                      <a:pt x="281" y="40"/>
                      <a:pt x="290" y="44"/>
                    </a:cubicBezTo>
                    <a:cubicBezTo>
                      <a:pt x="298" y="47"/>
                      <a:pt x="306" y="38"/>
                      <a:pt x="314" y="36"/>
                    </a:cubicBezTo>
                    <a:cubicBezTo>
                      <a:pt x="325" y="33"/>
                      <a:pt x="335" y="31"/>
                      <a:pt x="346" y="28"/>
                    </a:cubicBezTo>
                    <a:cubicBezTo>
                      <a:pt x="385" y="86"/>
                      <a:pt x="337" y="30"/>
                      <a:pt x="378" y="20"/>
                    </a:cubicBezTo>
                    <a:cubicBezTo>
                      <a:pt x="388" y="18"/>
                      <a:pt x="401" y="64"/>
                      <a:pt x="402" y="68"/>
                    </a:cubicBezTo>
                    <a:cubicBezTo>
                      <a:pt x="413" y="60"/>
                      <a:pt x="423" y="52"/>
                      <a:pt x="434" y="44"/>
                    </a:cubicBezTo>
                    <a:cubicBezTo>
                      <a:pt x="442" y="38"/>
                      <a:pt x="450" y="23"/>
                      <a:pt x="458" y="28"/>
                    </a:cubicBezTo>
                    <a:cubicBezTo>
                      <a:pt x="463" y="31"/>
                      <a:pt x="486" y="98"/>
                      <a:pt x="498" y="116"/>
                    </a:cubicBezTo>
                    <a:cubicBezTo>
                      <a:pt x="572" y="91"/>
                      <a:pt x="527" y="89"/>
                      <a:pt x="562" y="124"/>
                    </a:cubicBezTo>
                    <a:cubicBezTo>
                      <a:pt x="569" y="131"/>
                      <a:pt x="578" y="135"/>
                      <a:pt x="586" y="140"/>
                    </a:cubicBezTo>
                    <a:cubicBezTo>
                      <a:pt x="594" y="135"/>
                      <a:pt x="603" y="131"/>
                      <a:pt x="610" y="124"/>
                    </a:cubicBezTo>
                    <a:cubicBezTo>
                      <a:pt x="633" y="101"/>
                      <a:pt x="621" y="84"/>
                      <a:pt x="634" y="124"/>
                    </a:cubicBezTo>
                    <a:cubicBezTo>
                      <a:pt x="685" y="107"/>
                      <a:pt x="641" y="146"/>
                      <a:pt x="690" y="148"/>
                    </a:cubicBezTo>
                    <a:cubicBezTo>
                      <a:pt x="813" y="153"/>
                      <a:pt x="935" y="153"/>
                      <a:pt x="1058" y="156"/>
                    </a:cubicBezTo>
                    <a:cubicBezTo>
                      <a:pt x="966" y="218"/>
                      <a:pt x="1097" y="139"/>
                      <a:pt x="1010" y="164"/>
                    </a:cubicBezTo>
                    <a:cubicBezTo>
                      <a:pt x="997" y="168"/>
                      <a:pt x="989" y="181"/>
                      <a:pt x="978" y="188"/>
                    </a:cubicBezTo>
                    <a:cubicBezTo>
                      <a:pt x="955" y="202"/>
                      <a:pt x="945" y="204"/>
                      <a:pt x="922" y="212"/>
                    </a:cubicBezTo>
                    <a:cubicBezTo>
                      <a:pt x="898" y="247"/>
                      <a:pt x="883" y="250"/>
                      <a:pt x="922" y="276"/>
                    </a:cubicBezTo>
                    <a:cubicBezTo>
                      <a:pt x="953" y="338"/>
                      <a:pt x="939" y="284"/>
                      <a:pt x="914" y="324"/>
                    </a:cubicBezTo>
                    <a:cubicBezTo>
                      <a:pt x="875" y="387"/>
                      <a:pt x="924" y="363"/>
                      <a:pt x="874" y="380"/>
                    </a:cubicBezTo>
                    <a:cubicBezTo>
                      <a:pt x="884" y="419"/>
                      <a:pt x="893" y="424"/>
                      <a:pt x="930" y="436"/>
                    </a:cubicBezTo>
                    <a:cubicBezTo>
                      <a:pt x="863" y="447"/>
                      <a:pt x="872" y="441"/>
                      <a:pt x="906" y="492"/>
                    </a:cubicBezTo>
                    <a:cubicBezTo>
                      <a:pt x="885" y="497"/>
                      <a:pt x="863" y="503"/>
                      <a:pt x="842" y="508"/>
                    </a:cubicBezTo>
                    <a:cubicBezTo>
                      <a:pt x="826" y="512"/>
                      <a:pt x="874" y="519"/>
                      <a:pt x="890" y="524"/>
                    </a:cubicBezTo>
                    <a:cubicBezTo>
                      <a:pt x="924" y="535"/>
                      <a:pt x="906" y="530"/>
                      <a:pt x="946" y="540"/>
                    </a:cubicBezTo>
                    <a:cubicBezTo>
                      <a:pt x="944" y="541"/>
                      <a:pt x="895" y="552"/>
                      <a:pt x="890" y="556"/>
                    </a:cubicBezTo>
                    <a:cubicBezTo>
                      <a:pt x="882" y="562"/>
                      <a:pt x="881" y="573"/>
                      <a:pt x="874" y="580"/>
                    </a:cubicBezTo>
                    <a:cubicBezTo>
                      <a:pt x="867" y="587"/>
                      <a:pt x="858" y="591"/>
                      <a:pt x="850" y="596"/>
                    </a:cubicBezTo>
                    <a:cubicBezTo>
                      <a:pt x="847" y="604"/>
                      <a:pt x="842" y="620"/>
                      <a:pt x="842" y="620"/>
                    </a:cubicBezTo>
                    <a:cubicBezTo>
                      <a:pt x="821" y="627"/>
                      <a:pt x="791" y="618"/>
                      <a:pt x="778" y="636"/>
                    </a:cubicBezTo>
                    <a:cubicBezTo>
                      <a:pt x="772" y="644"/>
                      <a:pt x="787" y="654"/>
                      <a:pt x="794" y="660"/>
                    </a:cubicBezTo>
                    <a:cubicBezTo>
                      <a:pt x="812" y="675"/>
                      <a:pt x="836" y="679"/>
                      <a:pt x="858" y="684"/>
                    </a:cubicBezTo>
                    <a:cubicBezTo>
                      <a:pt x="840" y="690"/>
                      <a:pt x="812" y="683"/>
                      <a:pt x="802" y="700"/>
                    </a:cubicBezTo>
                    <a:cubicBezTo>
                      <a:pt x="800" y="704"/>
                      <a:pt x="816" y="750"/>
                      <a:pt x="818" y="756"/>
                    </a:cubicBezTo>
                    <a:cubicBezTo>
                      <a:pt x="802" y="779"/>
                      <a:pt x="801" y="778"/>
                      <a:pt x="794" y="804"/>
                    </a:cubicBezTo>
                    <a:cubicBezTo>
                      <a:pt x="791" y="817"/>
                      <a:pt x="794" y="833"/>
                      <a:pt x="786" y="844"/>
                    </a:cubicBezTo>
                    <a:cubicBezTo>
                      <a:pt x="781" y="851"/>
                      <a:pt x="770" y="849"/>
                      <a:pt x="762" y="852"/>
                    </a:cubicBezTo>
                    <a:cubicBezTo>
                      <a:pt x="720" y="838"/>
                      <a:pt x="726" y="856"/>
                      <a:pt x="714" y="892"/>
                    </a:cubicBezTo>
                    <a:cubicBezTo>
                      <a:pt x="684" y="872"/>
                      <a:pt x="663" y="867"/>
                      <a:pt x="626" y="860"/>
                    </a:cubicBezTo>
                    <a:cubicBezTo>
                      <a:pt x="618" y="855"/>
                      <a:pt x="611" y="846"/>
                      <a:pt x="602" y="844"/>
                    </a:cubicBezTo>
                    <a:cubicBezTo>
                      <a:pt x="594" y="843"/>
                      <a:pt x="585" y="856"/>
                      <a:pt x="578" y="852"/>
                    </a:cubicBezTo>
                    <a:cubicBezTo>
                      <a:pt x="570" y="847"/>
                      <a:pt x="558" y="807"/>
                      <a:pt x="554" y="796"/>
                    </a:cubicBezTo>
                    <a:cubicBezTo>
                      <a:pt x="557" y="788"/>
                      <a:pt x="570" y="772"/>
                      <a:pt x="562" y="772"/>
                    </a:cubicBezTo>
                    <a:cubicBezTo>
                      <a:pt x="551" y="772"/>
                      <a:pt x="547" y="789"/>
                      <a:pt x="538" y="796"/>
                    </a:cubicBezTo>
                    <a:cubicBezTo>
                      <a:pt x="528" y="805"/>
                      <a:pt x="518" y="814"/>
                      <a:pt x="506" y="820"/>
                    </a:cubicBezTo>
                    <a:cubicBezTo>
                      <a:pt x="473" y="838"/>
                      <a:pt x="431" y="859"/>
                      <a:pt x="394" y="868"/>
                    </a:cubicBezTo>
                    <a:cubicBezTo>
                      <a:pt x="373" y="837"/>
                      <a:pt x="369" y="809"/>
                      <a:pt x="362" y="772"/>
                    </a:cubicBezTo>
                    <a:cubicBezTo>
                      <a:pt x="354" y="795"/>
                      <a:pt x="349" y="852"/>
                      <a:pt x="330" y="796"/>
                    </a:cubicBezTo>
                    <a:cubicBezTo>
                      <a:pt x="319" y="710"/>
                      <a:pt x="335" y="725"/>
                      <a:pt x="266" y="748"/>
                    </a:cubicBezTo>
                    <a:cubicBezTo>
                      <a:pt x="246" y="688"/>
                      <a:pt x="273" y="748"/>
                      <a:pt x="242" y="748"/>
                    </a:cubicBezTo>
                    <a:cubicBezTo>
                      <a:pt x="232" y="748"/>
                      <a:pt x="234" y="730"/>
                      <a:pt x="226" y="724"/>
                    </a:cubicBezTo>
                    <a:cubicBezTo>
                      <a:pt x="219" y="719"/>
                      <a:pt x="210" y="719"/>
                      <a:pt x="202" y="716"/>
                    </a:cubicBezTo>
                    <a:cubicBezTo>
                      <a:pt x="162" y="724"/>
                      <a:pt x="145" y="734"/>
                      <a:pt x="106" y="724"/>
                    </a:cubicBezTo>
                    <a:cubicBezTo>
                      <a:pt x="86" y="645"/>
                      <a:pt x="120" y="740"/>
                      <a:pt x="50" y="684"/>
                    </a:cubicBezTo>
                    <a:cubicBezTo>
                      <a:pt x="29" y="667"/>
                      <a:pt x="82" y="648"/>
                      <a:pt x="82" y="652"/>
                    </a:cubicBezTo>
                    <a:cubicBezTo>
                      <a:pt x="82" y="662"/>
                      <a:pt x="51" y="675"/>
                      <a:pt x="58" y="668"/>
                    </a:cubicBezTo>
                    <a:cubicBezTo>
                      <a:pt x="85" y="641"/>
                      <a:pt x="88" y="644"/>
                      <a:pt x="122" y="636"/>
                    </a:cubicBezTo>
                    <a:cubicBezTo>
                      <a:pt x="29" y="621"/>
                      <a:pt x="78" y="636"/>
                      <a:pt x="98" y="620"/>
                    </a:cubicBezTo>
                    <a:cubicBezTo>
                      <a:pt x="106" y="614"/>
                      <a:pt x="109" y="604"/>
                      <a:pt x="114" y="596"/>
                    </a:cubicBezTo>
                    <a:cubicBezTo>
                      <a:pt x="85" y="586"/>
                      <a:pt x="60" y="581"/>
                      <a:pt x="34" y="564"/>
                    </a:cubicBezTo>
                    <a:cubicBezTo>
                      <a:pt x="0" y="461"/>
                      <a:pt x="238" y="566"/>
                      <a:pt x="138" y="516"/>
                    </a:cubicBezTo>
                    <a:cubicBezTo>
                      <a:pt x="130" y="512"/>
                      <a:pt x="122" y="511"/>
                      <a:pt x="114" y="508"/>
                    </a:cubicBezTo>
                    <a:cubicBezTo>
                      <a:pt x="111" y="500"/>
                      <a:pt x="99" y="488"/>
                      <a:pt x="106" y="484"/>
                    </a:cubicBezTo>
                    <a:cubicBezTo>
                      <a:pt x="160" y="453"/>
                      <a:pt x="196" y="502"/>
                      <a:pt x="146" y="452"/>
                    </a:cubicBezTo>
                    <a:cubicBezTo>
                      <a:pt x="146" y="452"/>
                      <a:pt x="125" y="404"/>
                      <a:pt x="146" y="404"/>
                    </a:cubicBezTo>
                    <a:cubicBezTo>
                      <a:pt x="157" y="404"/>
                      <a:pt x="162" y="420"/>
                      <a:pt x="170" y="428"/>
                    </a:cubicBezTo>
                    <a:cubicBezTo>
                      <a:pt x="193" y="393"/>
                      <a:pt x="184" y="373"/>
                      <a:pt x="162" y="340"/>
                    </a:cubicBezTo>
                    <a:cubicBezTo>
                      <a:pt x="173" y="337"/>
                      <a:pt x="183" y="333"/>
                      <a:pt x="194" y="332"/>
                    </a:cubicBezTo>
                    <a:cubicBezTo>
                      <a:pt x="237" y="328"/>
                      <a:pt x="280" y="331"/>
                      <a:pt x="322" y="324"/>
                    </a:cubicBezTo>
                    <a:cubicBezTo>
                      <a:pt x="330" y="323"/>
                      <a:pt x="305" y="320"/>
                      <a:pt x="298" y="316"/>
                    </a:cubicBezTo>
                    <a:cubicBezTo>
                      <a:pt x="281" y="307"/>
                      <a:pt x="266" y="295"/>
                      <a:pt x="250" y="284"/>
                    </a:cubicBezTo>
                    <a:cubicBezTo>
                      <a:pt x="242" y="279"/>
                      <a:pt x="226" y="268"/>
                      <a:pt x="226" y="268"/>
                    </a:cubicBezTo>
                    <a:cubicBezTo>
                      <a:pt x="229" y="276"/>
                      <a:pt x="242" y="289"/>
                      <a:pt x="234" y="292"/>
                    </a:cubicBezTo>
                    <a:cubicBezTo>
                      <a:pt x="206" y="301"/>
                      <a:pt x="199" y="262"/>
                      <a:pt x="186" y="252"/>
                    </a:cubicBezTo>
                    <a:cubicBezTo>
                      <a:pt x="179" y="247"/>
                      <a:pt x="170" y="247"/>
                      <a:pt x="162" y="244"/>
                    </a:cubicBezTo>
                    <a:cubicBezTo>
                      <a:pt x="170" y="241"/>
                      <a:pt x="178" y="238"/>
                      <a:pt x="186" y="236"/>
                    </a:cubicBezTo>
                    <a:cubicBezTo>
                      <a:pt x="199" y="233"/>
                      <a:pt x="223" y="241"/>
                      <a:pt x="226" y="228"/>
                    </a:cubicBezTo>
                    <a:cubicBezTo>
                      <a:pt x="231" y="204"/>
                      <a:pt x="184" y="193"/>
                      <a:pt x="170" y="188"/>
                    </a:cubicBezTo>
                    <a:cubicBezTo>
                      <a:pt x="152" y="133"/>
                      <a:pt x="162" y="184"/>
                      <a:pt x="186" y="172"/>
                    </a:cubicBezTo>
                    <a:cubicBezTo>
                      <a:pt x="194" y="168"/>
                      <a:pt x="191" y="156"/>
                      <a:pt x="194" y="148"/>
                    </a:cubicBezTo>
                    <a:cubicBezTo>
                      <a:pt x="249" y="185"/>
                      <a:pt x="236" y="198"/>
                      <a:pt x="250" y="156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rgbClr val="800080"/>
                </a:outerShdw>
              </a:effectLst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pic>
            <p:nvPicPr>
              <p:cNvPr id="39975" name="Picture 69" descr="IP2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 rot="820016">
                <a:off x="4800" y="3354"/>
                <a:ext cx="640" cy="630"/>
              </a:xfrm>
              <a:prstGeom prst="rect">
                <a:avLst/>
              </a:prstGeom>
              <a:noFill/>
              <a:ln w="28575">
                <a:noFill/>
                <a:prstDash val="sysDot"/>
                <a:miter lim="800000"/>
                <a:headEnd/>
                <a:tailEnd/>
              </a:ln>
            </p:spPr>
          </p:pic>
        </p:grpSp>
        <p:sp>
          <p:nvSpPr>
            <p:cNvPr id="39973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4897" y="3376"/>
              <a:ext cx="159" cy="15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spc="720">
                  <a:ln w="9525">
                    <a:noFill/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45791" dir="3378596" algn="ctr" rotWithShape="0">
                      <a:srgbClr val="4D4D4D">
                        <a:alpha val="79999"/>
                      </a:srgbClr>
                    </a:outerShdw>
                  </a:effectLst>
                  <a:latin typeface="Arial Black"/>
                </a:rPr>
                <a:t>D</a:t>
              </a:r>
            </a:p>
          </p:txBody>
        </p:sp>
      </p:grpSp>
      <p:sp>
        <p:nvSpPr>
          <p:cNvPr id="5191" name="WordArt 71"/>
          <p:cNvSpPr>
            <a:spLocks noChangeArrowheads="1" noChangeShapeType="1" noTextEdit="1"/>
          </p:cNvSpPr>
          <p:nvPr/>
        </p:nvSpPr>
        <p:spPr bwMode="auto">
          <a:xfrm>
            <a:off x="8037513" y="4572000"/>
            <a:ext cx="420687" cy="63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FFF901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?</a:t>
            </a:r>
          </a:p>
        </p:txBody>
      </p:sp>
      <p:sp>
        <p:nvSpPr>
          <p:cNvPr id="39968" name="Text Box 72"/>
          <p:cNvSpPr txBox="1">
            <a:spLocks noChangeArrowheads="1"/>
          </p:cNvSpPr>
          <p:nvPr/>
        </p:nvSpPr>
        <p:spPr bwMode="auto">
          <a:xfrm>
            <a:off x="7086600" y="6583363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 b="1"/>
              <a:t>endrop3ai@ its.ac.id</a:t>
            </a:r>
            <a:endParaRPr lang="en-US" sz="1000" b="1">
              <a:latin typeface="Times New Roman" pitchFamily="18" charset="0"/>
            </a:endParaRPr>
          </a:p>
        </p:txBody>
      </p:sp>
      <p:grpSp>
        <p:nvGrpSpPr>
          <p:cNvPr id="20" name="Group 73"/>
          <p:cNvGrpSpPr>
            <a:grpSpLocks/>
          </p:cNvGrpSpPr>
          <p:nvPr/>
        </p:nvGrpSpPr>
        <p:grpSpPr bwMode="auto">
          <a:xfrm>
            <a:off x="7543800" y="2438400"/>
            <a:ext cx="1514475" cy="1600200"/>
            <a:chOff x="4752" y="1296"/>
            <a:chExt cx="952" cy="1073"/>
          </a:xfrm>
        </p:grpSpPr>
        <p:sp>
          <p:nvSpPr>
            <p:cNvPr id="39970" name="Rectangle 74"/>
            <p:cNvSpPr>
              <a:spLocks noChangeArrowheads="1"/>
            </p:cNvSpPr>
            <p:nvPr/>
          </p:nvSpPr>
          <p:spPr bwMode="auto">
            <a:xfrm flipH="1">
              <a:off x="4752" y="1296"/>
              <a:ext cx="952" cy="2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lIns="91395" tIns="45699" rIns="91395" bIns="45699"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sz="1400" b="1">
                  <a:solidFill>
                    <a:schemeClr val="tx2"/>
                  </a:solidFill>
                  <a:latin typeface="Arial Black" pitchFamily="34" charset="0"/>
                </a:rPr>
                <a:t>Ketercapaian</a:t>
              </a:r>
              <a:endParaRPr lang="id-ID" sz="1400" b="1">
                <a:solidFill>
                  <a:schemeClr val="tx2"/>
                </a:solidFill>
                <a:latin typeface="Arial Black" pitchFamily="34" charset="0"/>
              </a:endParaRPr>
            </a:p>
          </p:txBody>
        </p:sp>
        <p:pic>
          <p:nvPicPr>
            <p:cNvPr id="39971" name="Picture 75" descr="THUMBSUP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040" y="1622"/>
              <a:ext cx="527" cy="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7" grpId="0" animBg="1"/>
      <p:bldP spid="5128" grpId="0" animBg="1"/>
      <p:bldP spid="5129" grpId="0" animBg="1"/>
      <p:bldP spid="5130" grpId="0" animBg="1"/>
      <p:bldP spid="5131" grpId="0"/>
      <p:bldP spid="5132" grpId="0"/>
      <p:bldP spid="5133" grpId="0" animBg="1"/>
      <p:bldP spid="5134" grpId="0"/>
      <p:bldP spid="5171" grpId="0" animBg="1"/>
      <p:bldP spid="5172" grpId="0"/>
      <p:bldP spid="5173" grpId="0" animBg="1"/>
      <p:bldP spid="519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Group 2"/>
          <p:cNvGraphicFramePr>
            <a:graphicFrameLocks noGrp="1"/>
          </p:cNvGraphicFramePr>
          <p:nvPr/>
        </p:nvGraphicFramePr>
        <p:xfrm>
          <a:off x="260350" y="1533525"/>
          <a:ext cx="8610600" cy="5019751"/>
        </p:xfrm>
        <a:graphic>
          <a:graphicData uri="http://schemas.openxmlformats.org/drawingml/2006/table">
            <a:tbl>
              <a:tblPr/>
              <a:tblGrid>
                <a:gridCol w="1066800"/>
                <a:gridCol w="1752600"/>
                <a:gridCol w="1447800"/>
                <a:gridCol w="1295400"/>
                <a:gridCol w="2133600"/>
                <a:gridCol w="914400"/>
              </a:tblGrid>
              <a:tr h="843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MINGGU  KE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KEMAMPUAN AKHIR YANG DIHARAPKAN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MATERI PEMBELA JARAN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BENTUK PEMBELA JARAN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KRITERIA                   PENILAIAN      (indikator)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BOBOT NILAI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84600"/>
                    </a:solidFill>
                  </a:tcPr>
                </a:tc>
              </a:tr>
              <a:tr h="873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1- 4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Mampu menjelaskan dan mempresentasikan 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Sistem, anatomi, dasar fisiologi, 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ceramah, diskusi tgs makalah*)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Kelengkapan dan kebenaran penjelasan, tkt komunikatif  presentasi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</a:tr>
              <a:tr h="6763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Mampu mengidentifikasi dan bekerja sama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Anatomi manusia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PBL *)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Kebenaran metode, kerjasama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</a:tr>
              <a:tr h="4790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Mampu mengidentifikasi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Anatomi manusia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tes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Kelengkapan dan kebenaran identifikasi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</a:tr>
              <a:tr h="5049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7-10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Mampu menjelaskan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Sistim syaraf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Sistem otot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ceramah, diskusi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</a:tr>
              <a:tr h="6763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11-14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Mampu analisis dan trampil memilah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Sistem jaringan, fisiologi tubuh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504F27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praktikum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Ketrampilan,       kebenaran analisis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04F27"/>
                          </a:solidFill>
                          <a:effectLst/>
                          <a:latin typeface="Comic Sans MS" pitchFamily="66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4AA"/>
                    </a:solidFill>
                  </a:tcPr>
                </a:tc>
              </a:tr>
              <a:tr h="6763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Mampu menganalisis dan berkomunikasi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Sistem manusia</a:t>
                      </a:r>
                      <a:endParaRPr kumimoji="0" lang="id-ID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6633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Tes praktek dan wawancara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Ketajaman dan kelengkapan analisis, kelancaran komunikasi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33"/>
                          </a:solidFill>
                          <a:effectLst/>
                          <a:latin typeface="Comic Sans MS" pitchFamily="66" charset="0"/>
                        </a:rPr>
                        <a:t>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6B2"/>
                    </a:solidFill>
                  </a:tcPr>
                </a:tc>
              </a:tr>
            </a:tbl>
          </a:graphicData>
        </a:graphic>
      </p:graphicFrame>
      <p:grpSp>
        <p:nvGrpSpPr>
          <p:cNvPr id="41020" name="Group 60"/>
          <p:cNvGrpSpPr>
            <a:grpSpLocks/>
          </p:cNvGrpSpPr>
          <p:nvPr/>
        </p:nvGrpSpPr>
        <p:grpSpPr bwMode="auto">
          <a:xfrm>
            <a:off x="228600" y="733425"/>
            <a:ext cx="8645525" cy="609600"/>
            <a:chOff x="240" y="432"/>
            <a:chExt cx="5380" cy="336"/>
          </a:xfrm>
        </p:grpSpPr>
        <p:sp>
          <p:nvSpPr>
            <p:cNvPr id="41025" name="Rectangle 61"/>
            <p:cNvSpPr>
              <a:spLocks noChangeArrowheads="1"/>
            </p:cNvSpPr>
            <p:nvPr/>
          </p:nvSpPr>
          <p:spPr bwMode="auto">
            <a:xfrm>
              <a:off x="240" y="432"/>
              <a:ext cx="5380" cy="336"/>
            </a:xfrm>
            <a:prstGeom prst="rect">
              <a:avLst/>
            </a:prstGeom>
            <a:solidFill>
              <a:srgbClr val="D9D8B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63550" name="Text Box 62"/>
            <p:cNvSpPr txBox="1">
              <a:spLocks noChangeArrowheads="1"/>
            </p:cNvSpPr>
            <p:nvPr/>
          </p:nvSpPr>
          <p:spPr bwMode="auto">
            <a:xfrm>
              <a:off x="336" y="488"/>
              <a:ext cx="1488" cy="219"/>
            </a:xfrm>
            <a:prstGeom prst="rect">
              <a:avLst/>
            </a:prstGeom>
            <a:solidFill>
              <a:srgbClr val="D9D8B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en-US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KOMPETENSI :</a:t>
              </a:r>
            </a:p>
          </p:txBody>
        </p:sp>
      </p:grpSp>
      <p:sp>
        <p:nvSpPr>
          <p:cNvPr id="41021" name="Rectangle 63"/>
          <p:cNvSpPr>
            <a:spLocks noChangeArrowheads="1"/>
          </p:cNvSpPr>
          <p:nvPr/>
        </p:nvSpPr>
        <p:spPr bwMode="auto">
          <a:xfrm>
            <a:off x="133350" y="125413"/>
            <a:ext cx="48196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C00000"/>
                </a:solidFill>
                <a:latin typeface="Arial Black" pitchFamily="34" charset="0"/>
              </a:rPr>
              <a:t>CONTOH PENERAPAN RUBRIK PADA RANCANGAN PEMBELAJARAN </a:t>
            </a:r>
          </a:p>
        </p:txBody>
      </p:sp>
      <p:sp>
        <p:nvSpPr>
          <p:cNvPr id="41022" name="Text Box 64"/>
          <p:cNvSpPr txBox="1">
            <a:spLocks noChangeArrowheads="1"/>
          </p:cNvSpPr>
          <p:nvPr/>
        </p:nvSpPr>
        <p:spPr bwMode="auto">
          <a:xfrm>
            <a:off x="7315200" y="6575425"/>
            <a:ext cx="1752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554" tIns="42776" rIns="85554" bIns="42776">
            <a:spAutoFit/>
          </a:bodyPr>
          <a:lstStyle/>
          <a:p>
            <a:pPr algn="ctr" defTabSz="855663" eaLnBrk="0" hangingPunct="0">
              <a:spcBef>
                <a:spcPct val="50000"/>
              </a:spcBef>
            </a:pPr>
            <a:r>
              <a:rPr lang="en-US" sz="1100" b="1"/>
              <a:t>endrop3ai@ its.ac.id</a:t>
            </a:r>
          </a:p>
        </p:txBody>
      </p:sp>
      <p:sp>
        <p:nvSpPr>
          <p:cNvPr id="41023" name="AutoShape 65"/>
          <p:cNvSpPr>
            <a:spLocks noChangeArrowheads="1"/>
          </p:cNvSpPr>
          <p:nvPr/>
        </p:nvSpPr>
        <p:spPr bwMode="auto">
          <a:xfrm>
            <a:off x="6400800" y="1100138"/>
            <a:ext cx="1019175" cy="442912"/>
          </a:xfrm>
          <a:prstGeom prst="downArrow">
            <a:avLst>
              <a:gd name="adj1" fmla="val 49537"/>
              <a:gd name="adj2" fmla="val 70250"/>
            </a:avLst>
          </a:prstGeom>
          <a:solidFill>
            <a:srgbClr val="FF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hangingPunct="0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622796" y="95250"/>
            <a:ext cx="2606804" cy="101566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000" b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Cek terhadap</a:t>
            </a:r>
          </a:p>
          <a:p>
            <a:pPr algn="ctr">
              <a:defRPr/>
            </a:pPr>
            <a:r>
              <a:rPr lang="en-US" sz="2000" b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standar kompetensi</a:t>
            </a:r>
          </a:p>
          <a:p>
            <a:pPr algn="ctr">
              <a:defRPr/>
            </a:pPr>
            <a:r>
              <a:rPr lang="en-US" sz="2000" b="1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 dunia profesi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981200" y="1143000"/>
            <a:ext cx="51054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>
              <a:cs typeface="Arial" pitchFamily="34" charset="0"/>
            </a:endParaRPr>
          </a:p>
        </p:txBody>
      </p:sp>
      <p:sp>
        <p:nvSpPr>
          <p:cNvPr id="44035" name="Text Box 7"/>
          <p:cNvSpPr txBox="1">
            <a:spLocks noChangeArrowheads="1"/>
          </p:cNvSpPr>
          <p:nvPr/>
        </p:nvSpPr>
        <p:spPr bwMode="auto">
          <a:xfrm>
            <a:off x="6362700" y="6491288"/>
            <a:ext cx="278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/>
              <a:t>endrop3ai @ its.ac.id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752600" y="552450"/>
            <a:ext cx="5638800" cy="5181600"/>
            <a:chOff x="960" y="240"/>
            <a:chExt cx="3792" cy="3504"/>
          </a:xfrm>
        </p:grpSpPr>
        <p:sp>
          <p:nvSpPr>
            <p:cNvPr id="44038" name="Rectangle 5"/>
            <p:cNvSpPr>
              <a:spLocks noChangeArrowheads="1"/>
            </p:cNvSpPr>
            <p:nvPr/>
          </p:nvSpPr>
          <p:spPr bwMode="auto">
            <a:xfrm>
              <a:off x="960" y="240"/>
              <a:ext cx="3792" cy="3504"/>
            </a:xfrm>
            <a:prstGeom prst="rect">
              <a:avLst/>
            </a:prstGeom>
            <a:solidFill>
              <a:srgbClr val="BEC13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44039" name="Picture 3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03" y="367"/>
              <a:ext cx="3504" cy="3233"/>
            </a:xfrm>
            <a:prstGeom prst="rect">
              <a:avLst/>
            </a:prstGeom>
            <a:noFill/>
            <a:ln w="76200">
              <a:solidFill>
                <a:srgbClr val="FFFF00"/>
              </a:solidFill>
              <a:miter lim="800000"/>
              <a:headEnd/>
              <a:tailEnd/>
            </a:ln>
          </p:spPr>
        </p:pic>
      </p:grpSp>
      <p:sp>
        <p:nvSpPr>
          <p:cNvPr id="10" name="Rectangle 8"/>
          <p:cNvSpPr txBox="1">
            <a:spLocks noChangeArrowheads="1"/>
          </p:cNvSpPr>
          <p:nvPr/>
        </p:nvSpPr>
        <p:spPr>
          <a:xfrm>
            <a:off x="1752600" y="5791200"/>
            <a:ext cx="5638800" cy="457200"/>
          </a:xfrm>
          <a:prstGeom prst="rect">
            <a:avLst/>
          </a:prstGeom>
          <a:solidFill>
            <a:srgbClr val="CF5B13"/>
          </a:solidFill>
        </p:spPr>
        <p:txBody>
          <a:bodyPr rIns="0"/>
          <a:lstStyle/>
          <a:p>
            <a:pPr algn="ctr">
              <a:defRPr/>
            </a:pPr>
            <a:r>
              <a:rPr lang="en-US" b="1" ker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Betulkah dosen berat tugasnya ?</a:t>
            </a:r>
            <a:endParaRPr lang="en-US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447800" y="1143000"/>
            <a:ext cx="6248400" cy="4343400"/>
          </a:xfrm>
          <a:prstGeom prst="rect">
            <a:avLst/>
          </a:prstGeom>
          <a:solidFill>
            <a:srgbClr val="C0D57D">
              <a:alpha val="70195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3076" name="WordArt 3"/>
          <p:cNvSpPr>
            <a:spLocks noChangeArrowheads="1" noChangeShapeType="1" noTextEdit="1"/>
          </p:cNvSpPr>
          <p:nvPr/>
        </p:nvSpPr>
        <p:spPr bwMode="auto">
          <a:xfrm>
            <a:off x="2395538" y="1871663"/>
            <a:ext cx="4191000" cy="167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624948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444321"/>
                  </a:solidFill>
                  <a:round/>
                  <a:headEnd/>
                  <a:tailEnd/>
                </a:ln>
                <a:solidFill>
                  <a:srgbClr val="444321"/>
                </a:solidFill>
                <a:latin typeface="Comic Sans MS"/>
              </a:rPr>
              <a:t>Terima kasih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057400" y="2703513"/>
          <a:ext cx="5029200" cy="2935287"/>
        </p:xfrm>
        <a:graphic>
          <a:graphicData uri="http://schemas.openxmlformats.org/presentationml/2006/ole">
            <p:oleObj spid="_x0000_s3074" name="Clip" r:id="rId3" imgW="3657600" imgH="2437560" progId="">
              <p:embed/>
            </p:oleObj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086600" y="6553200"/>
            <a:ext cx="1905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 b="1"/>
              <a:t>endrop3ai@ its.ac.id</a:t>
            </a:r>
            <a:endParaRPr lang="en-US" sz="10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7562850" y="2076450"/>
            <a:ext cx="1352550" cy="3192463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CREATE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Mencipta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Mendesain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b="1" dirty="0">
              <a:solidFill>
                <a:srgbClr val="C200C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47" name="Text Box 20"/>
          <p:cNvSpPr txBox="1">
            <a:spLocks noChangeArrowheads="1"/>
          </p:cNvSpPr>
          <p:nvPr/>
        </p:nvSpPr>
        <p:spPr bwMode="auto">
          <a:xfrm>
            <a:off x="381000" y="533400"/>
            <a:ext cx="647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RANAH KOGNITIF BLOOM                     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(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Revisi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oleh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ANDERSON 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dkk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, 2001)</a:t>
            </a:r>
          </a:p>
        </p:txBody>
      </p:sp>
      <p:sp>
        <p:nvSpPr>
          <p:cNvPr id="69655" name="Rectangle 23"/>
          <p:cNvSpPr>
            <a:spLocks noChangeArrowheads="1"/>
          </p:cNvSpPr>
          <p:nvPr/>
        </p:nvSpPr>
        <p:spPr bwMode="auto">
          <a:xfrm>
            <a:off x="6172200" y="2514600"/>
            <a:ext cx="1371600" cy="2767013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EVALUATE</a:t>
            </a:r>
          </a:p>
          <a:p>
            <a:pPr eaLnBrk="0" hangingPunct="0">
              <a:spcBef>
                <a:spcPct val="30000"/>
              </a:spcBef>
              <a:defRPr/>
            </a:pPr>
            <a:endParaRPr kumimoji="1" lang="en-US" sz="1600" b="1" dirty="0">
              <a:latin typeface="Arial" charset="0"/>
            </a:endParaRPr>
          </a:p>
          <a:p>
            <a:pPr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Mereview</a:t>
            </a:r>
            <a:endParaRPr kumimoji="1" lang="en-US" sz="1600" b="1" dirty="0">
              <a:latin typeface="Arial" charset="0"/>
            </a:endParaRPr>
          </a:p>
          <a:p>
            <a:pPr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Mengkritisi</a:t>
            </a:r>
            <a:endParaRPr kumimoji="1" lang="en-US" sz="1600" b="1" dirty="0">
              <a:latin typeface="Arial" charset="0"/>
            </a:endParaRPr>
          </a:p>
          <a:p>
            <a:pPr eaLnBrk="0" hangingPunct="0">
              <a:spcBef>
                <a:spcPct val="30000"/>
              </a:spcBef>
              <a:defRPr/>
            </a:pPr>
            <a:endParaRPr kumimoji="1" lang="en-US" sz="1600" b="1" dirty="0">
              <a:latin typeface="Arial" charset="0"/>
            </a:endParaRPr>
          </a:p>
          <a:p>
            <a:pPr eaLnBrk="0" hangingPunct="0">
              <a:spcBef>
                <a:spcPct val="30000"/>
              </a:spcBef>
              <a:defRPr/>
            </a:pPr>
            <a:endParaRPr kumimoji="1" lang="en-US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9656" name="Rectangle 24"/>
          <p:cNvSpPr>
            <a:spLocks noChangeArrowheads="1"/>
          </p:cNvSpPr>
          <p:nvPr/>
        </p:nvSpPr>
        <p:spPr bwMode="auto">
          <a:xfrm>
            <a:off x="4876800" y="2895600"/>
            <a:ext cx="1276350" cy="2381250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ANALYZE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Memilah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Mengurai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latin typeface="Arial" charset="0"/>
            </a:endParaRPr>
          </a:p>
          <a:p>
            <a:pPr algn="ctr" eaLnBrk="0" hangingPunct="0">
              <a:defRPr/>
            </a:pPr>
            <a:endParaRPr lang="en-US" sz="16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3429000" y="3219450"/>
            <a:ext cx="1447800" cy="2057400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APPLY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Menghitung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Menggunakan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latin typeface="Arial" charset="0"/>
              </a:rPr>
              <a:t>Menuliskan</a:t>
            </a:r>
            <a:endParaRPr kumimoji="1" lang="en-US" sz="1600" b="1" dirty="0"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3300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latin typeface="Arial" charset="0"/>
            </a:endParaRPr>
          </a:p>
        </p:txBody>
      </p:sp>
      <p:sp>
        <p:nvSpPr>
          <p:cNvPr id="69659" name="Rectangle 27"/>
          <p:cNvSpPr>
            <a:spLocks noChangeArrowheads="1"/>
          </p:cNvSpPr>
          <p:nvPr/>
        </p:nvSpPr>
        <p:spPr bwMode="auto">
          <a:xfrm>
            <a:off x="1809750" y="3581400"/>
            <a:ext cx="1600200" cy="1703388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eaLnBrk="0" hangingPunct="0">
              <a:defRPr/>
            </a:pPr>
            <a:r>
              <a:rPr kumimoji="1"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UNDERSTAND</a:t>
            </a:r>
          </a:p>
          <a:p>
            <a:pPr eaLnBrk="0" hangingPunct="0">
              <a:defRPr/>
            </a:pPr>
            <a:endParaRPr kumimoji="1" lang="en-US" sz="1600" b="1" dirty="0">
              <a:latin typeface="Arial" charset="0"/>
            </a:endParaRPr>
          </a:p>
          <a:p>
            <a:pPr eaLnBrk="0" hangingPunct="0">
              <a:defRPr/>
            </a:pPr>
            <a:r>
              <a:rPr kumimoji="1" lang="en-US" sz="1600" b="1" dirty="0" err="1">
                <a:latin typeface="Arial" charset="0"/>
              </a:rPr>
              <a:t>Menjelaskan</a:t>
            </a:r>
            <a:endParaRPr kumimoji="1" lang="en-US" sz="1600" b="1" dirty="0">
              <a:latin typeface="Arial" charset="0"/>
            </a:endParaRPr>
          </a:p>
          <a:p>
            <a:pPr eaLnBrk="0" hangingPunct="0">
              <a:defRPr/>
            </a:pPr>
            <a:r>
              <a:rPr kumimoji="1" lang="en-US" sz="1600" b="1" dirty="0" err="1">
                <a:latin typeface="Arial" charset="0"/>
              </a:rPr>
              <a:t>Menerangkan</a:t>
            </a:r>
            <a:endParaRPr kumimoji="1" lang="en-US" sz="1600" b="1" dirty="0">
              <a:latin typeface="Arial" charset="0"/>
            </a:endParaRPr>
          </a:p>
          <a:p>
            <a:pPr eaLnBrk="0" hangingPunct="0">
              <a:defRPr/>
            </a:pPr>
            <a:r>
              <a:rPr kumimoji="1" lang="en-US" sz="1600" b="1" dirty="0" err="1">
                <a:latin typeface="Arial" charset="0"/>
              </a:rPr>
              <a:t>merangkum</a:t>
            </a:r>
            <a:endParaRPr lang="en-US" sz="1600" dirty="0">
              <a:latin typeface="Arial" charset="0"/>
            </a:endParaRPr>
          </a:p>
          <a:p>
            <a:pPr eaLnBrk="0" hangingPunct="0">
              <a:defRPr/>
            </a:pPr>
            <a:endParaRPr lang="en-US" sz="1600" b="1" dirty="0">
              <a:solidFill>
                <a:srgbClr val="EEE8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0" hangingPunct="0">
              <a:defRPr/>
            </a:pPr>
            <a:endParaRPr lang="en-US" sz="1600" b="1" dirty="0">
              <a:latin typeface="Arial" charset="0"/>
            </a:endParaRPr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>
            <a:off x="304800" y="3905250"/>
            <a:ext cx="1485900" cy="1371600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REMEMBER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/>
              <a:t>Mengingat</a:t>
            </a:r>
            <a:endParaRPr kumimoji="1" lang="en-US" sz="1600" b="1" dirty="0"/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/>
              <a:t>menyebutkan</a:t>
            </a:r>
            <a:endParaRPr kumimoji="1" lang="en-US" sz="1600" b="1" dirty="0"/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EEE8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5638800"/>
            <a:ext cx="822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00000"/>
                </a:solidFill>
              </a:rPr>
              <a:t>Apakah tingkat kesulitan soal tes/ ujian, atau tugas sudah sesuai dengan tingkat kemampuan mahasiswa yang dicanangkan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257800" cy="1554163"/>
          </a:xfrm>
        </p:spPr>
        <p:txBody>
          <a:bodyPr lIns="92075" tIns="46038" rIns="92075" bIns="46038"/>
          <a:lstStyle/>
          <a:p>
            <a:pPr algn="l" eaLnBrk="1" hangingPunct="1">
              <a:defRPr/>
            </a:pPr>
            <a:r>
              <a:rPr lang="en-GB" sz="2400" b="1" dirty="0" smtClean="0">
                <a:solidFill>
                  <a:schemeClr val="tx1"/>
                </a:solidFill>
              </a:rPr>
              <a:t>TINGKATAN KEMAMPUAN  </a:t>
            </a:r>
            <a:r>
              <a:rPr lang="en-GB" sz="24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GB" sz="28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Ranah</a:t>
            </a:r>
            <a:r>
              <a:rPr lang="en-GB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GB" sz="2800" b="1" dirty="0" err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Psikomotor</a:t>
            </a:r>
            <a:r>
              <a:rPr lang="en-GB" sz="28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solidFill>
                  <a:srgbClr val="764600"/>
                </a:solidFill>
              </a:rPr>
              <a:t>(HARROW)</a:t>
            </a:r>
            <a:endParaRPr lang="en-GB" sz="2800" b="1" dirty="0" smtClean="0">
              <a:solidFill>
                <a:srgbClr val="764600"/>
              </a:solidFill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6896100" y="2057400"/>
            <a:ext cx="2019300" cy="3392488"/>
          </a:xfrm>
          <a:prstGeom prst="rect">
            <a:avLst/>
          </a:prstGeom>
          <a:solidFill>
            <a:srgbClr val="A7C284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NATURALIZATION</a:t>
            </a:r>
            <a:endParaRPr kumimoji="1" lang="id-ID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16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Spontan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dan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otomatis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200650" y="2609850"/>
            <a:ext cx="1676400" cy="2838450"/>
          </a:xfrm>
          <a:prstGeom prst="rect">
            <a:avLst/>
          </a:prstGeom>
          <a:solidFill>
            <a:srgbClr val="A7C284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ARTICULATION</a:t>
            </a:r>
            <a:endParaRPr kumimoji="1" lang="id-ID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1600" b="1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Akurat</a:t>
            </a:r>
            <a:r>
              <a:rPr lang="en-US" sz="1600" b="1" dirty="0">
                <a:latin typeface="Arial" charset="0"/>
              </a:rPr>
              <a:t> </a:t>
            </a: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dan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cepat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3581400" y="3067050"/>
            <a:ext cx="1600200" cy="2382838"/>
          </a:xfrm>
          <a:prstGeom prst="rect">
            <a:avLst/>
          </a:prstGeom>
          <a:solidFill>
            <a:srgbClr val="A7C284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PRECISION</a:t>
            </a:r>
            <a:endParaRPr kumimoji="1" lang="id-ID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Lancar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dan</a:t>
            </a:r>
            <a:r>
              <a:rPr lang="en-US" sz="1600" b="1" dirty="0">
                <a:latin typeface="Arial" charset="0"/>
              </a:rPr>
              <a:t> </a:t>
            </a: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tepat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1866900" y="3581400"/>
            <a:ext cx="1676400" cy="1876425"/>
          </a:xfrm>
          <a:prstGeom prst="rect">
            <a:avLst/>
          </a:prstGeom>
          <a:solidFill>
            <a:srgbClr val="A7C284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MANIPULATION</a:t>
            </a:r>
            <a:endParaRPr kumimoji="1" lang="id-ID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Tanpa</a:t>
            </a:r>
            <a:r>
              <a:rPr lang="en-US" sz="1600" b="1" dirty="0">
                <a:latin typeface="Arial" charset="0"/>
              </a:rPr>
              <a:t> </a:t>
            </a:r>
            <a:r>
              <a:rPr lang="en-US" sz="1600" b="1" dirty="0" err="1">
                <a:latin typeface="Arial" charset="0"/>
              </a:rPr>
              <a:t>contoh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>
                <a:latin typeface="Arial" charset="0"/>
              </a:rPr>
              <a:t>Visual</a:t>
            </a: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dapat</a:t>
            </a:r>
            <a:r>
              <a:rPr lang="en-US" sz="1600" b="1" dirty="0">
                <a:latin typeface="Arial" charset="0"/>
              </a:rPr>
              <a:t> </a:t>
            </a:r>
            <a:r>
              <a:rPr lang="en-US" sz="1600" b="1" dirty="0" err="1">
                <a:latin typeface="Arial" charset="0"/>
              </a:rPr>
              <a:t>meniru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57200" y="4076700"/>
            <a:ext cx="1371600" cy="1371600"/>
          </a:xfrm>
          <a:prstGeom prst="rect">
            <a:avLst/>
          </a:prstGeom>
          <a:solidFill>
            <a:srgbClr val="A7C284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defRPr/>
            </a:pPr>
            <a:r>
              <a:rPr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IMITATION</a:t>
            </a:r>
          </a:p>
          <a:p>
            <a:pPr algn="ctr" eaLnBrk="0" hangingPunct="0">
              <a:defRPr/>
            </a:pPr>
            <a:endParaRPr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Meniru</a:t>
            </a:r>
            <a:endParaRPr lang="en-US" sz="1600" b="1" dirty="0"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dengan</a:t>
            </a:r>
            <a:r>
              <a:rPr lang="en-US" sz="1600" b="1" dirty="0">
                <a:latin typeface="Arial" charset="0"/>
              </a:rPr>
              <a:t> </a:t>
            </a:r>
          </a:p>
          <a:p>
            <a:pPr algn="ctr" eaLnBrk="0" hangingPunct="0">
              <a:defRPr/>
            </a:pPr>
            <a:r>
              <a:rPr lang="en-US" sz="1600" b="1" dirty="0" err="1">
                <a:latin typeface="Arial" charset="0"/>
              </a:rPr>
              <a:t>contoh</a:t>
            </a:r>
            <a:endParaRPr lang="en-US" sz="1600" b="1" dirty="0">
              <a:latin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5638800"/>
            <a:ext cx="7848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666633"/>
                </a:solidFill>
              </a:rPr>
              <a:t>Apakah tingkat kesulitan soal tes/ujian, atau tugas sudah sesuai dengan tingkat ketrampilan yang diharapkan 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animBg="1"/>
      <p:bldP spid="40967" grpId="0" animBg="1"/>
      <p:bldP spid="40968" grpId="0" animBg="1"/>
      <p:bldP spid="40969" grpId="0" animBg="1"/>
      <p:bldP spid="40970" grpId="0" animBg="1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477000" y="2667000"/>
            <a:ext cx="2209800" cy="2655888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CHARACTERIZATION</a:t>
            </a:r>
          </a:p>
          <a:p>
            <a:pPr algn="ctr" eaLnBrk="0" hangingPunct="0">
              <a:defRPr/>
            </a:pPr>
            <a:endParaRPr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solidFill>
                <a:srgbClr val="A3C303"/>
              </a:solidFill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 err="1">
                <a:solidFill>
                  <a:schemeClr val="bg1"/>
                </a:solidFill>
                <a:latin typeface="Arial" charset="0"/>
              </a:rPr>
              <a:t>Menjadikan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</a:rPr>
              <a:t>pola</a:t>
            </a: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</a:rPr>
              <a:t>hidup</a:t>
            </a:r>
            <a:endParaRPr lang="en-US" sz="16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4724400" y="2990850"/>
            <a:ext cx="1733550" cy="2332038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ORGANIZATION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solidFill>
                  <a:schemeClr val="bg1"/>
                </a:solidFill>
                <a:latin typeface="Arial" charset="0"/>
              </a:rPr>
              <a:t>Mengatur</a:t>
            </a:r>
            <a:r>
              <a:rPr kumimoji="1" lang="en-US" sz="16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1" lang="en-US" sz="1600" b="1" dirty="0" err="1">
                <a:solidFill>
                  <a:schemeClr val="bg1"/>
                </a:solidFill>
                <a:latin typeface="Arial" charset="0"/>
              </a:rPr>
              <a:t>diri</a:t>
            </a:r>
            <a:endParaRPr kumimoji="1" lang="en-US" sz="1600" b="1" dirty="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en-US" sz="1600" b="1" dirty="0">
              <a:latin typeface="Arial" charset="0"/>
            </a:endParaRP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3409950" y="3314700"/>
            <a:ext cx="1295400" cy="2008188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VALUING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solidFill>
                  <a:schemeClr val="bg1"/>
                </a:solidFill>
                <a:latin typeface="Arial" charset="0"/>
              </a:rPr>
              <a:t>menghargai</a:t>
            </a:r>
            <a:endParaRPr kumimoji="1" lang="en-US" sz="1600" b="1" dirty="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latin typeface="Arial" charset="0"/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1866900" y="3638550"/>
            <a:ext cx="1524000" cy="1684338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RESPONDING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solidFill>
                  <a:schemeClr val="bg1"/>
                </a:solidFill>
                <a:latin typeface="Arial" charset="0"/>
              </a:rPr>
              <a:t>menanggapi</a:t>
            </a:r>
            <a:endParaRPr kumimoji="1" lang="en-US" sz="1600" b="1" dirty="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latin typeface="Arial" charset="0"/>
            </a:endParaRP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552450" y="4019550"/>
            <a:ext cx="1295400" cy="1295400"/>
          </a:xfrm>
          <a:prstGeom prst="rect">
            <a:avLst/>
          </a:prstGeom>
          <a:solidFill>
            <a:srgbClr val="D6C792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>
            <a:flatTx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RECEIVING</a:t>
            </a:r>
          </a:p>
          <a:p>
            <a:pPr algn="ctr" eaLnBrk="0" hangingPunct="0">
              <a:spcBef>
                <a:spcPct val="30000"/>
              </a:spcBef>
              <a:defRPr/>
            </a:pPr>
            <a:endParaRPr kumimoji="1" lang="en-US" sz="1600" b="1" dirty="0">
              <a:solidFill>
                <a:srgbClr val="FFFF00"/>
              </a:solidFill>
              <a:latin typeface="Arial" charset="0"/>
            </a:endParaRPr>
          </a:p>
          <a:p>
            <a:pPr algn="ctr" eaLnBrk="0" hangingPunct="0">
              <a:spcBef>
                <a:spcPct val="30000"/>
              </a:spcBef>
              <a:defRPr/>
            </a:pPr>
            <a:r>
              <a:rPr kumimoji="1" lang="en-US" sz="1600" b="1" dirty="0" err="1">
                <a:solidFill>
                  <a:schemeClr val="bg1"/>
                </a:solidFill>
                <a:latin typeface="Arial" charset="0"/>
              </a:rPr>
              <a:t>menerima</a:t>
            </a:r>
            <a:endParaRPr kumimoji="1" lang="en-US" sz="1600" b="1" dirty="0">
              <a:solidFill>
                <a:schemeClr val="bg1"/>
              </a:solidFill>
              <a:latin typeface="Arial" charset="0"/>
            </a:endParaRPr>
          </a:p>
          <a:p>
            <a:pPr algn="ctr" eaLnBrk="0" hangingPunct="0">
              <a:defRPr/>
            </a:pPr>
            <a:endParaRPr lang="en-US" sz="1600" dirty="0">
              <a:latin typeface="Arial" charset="0"/>
            </a:endParaRP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304800" y="381000"/>
            <a:ext cx="6019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dirty="0"/>
              <a:t>TINGKATAN KEMAMPUAN                       </a:t>
            </a:r>
            <a:r>
              <a:rPr lang="en-US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RANAH AFEKTIF </a:t>
            </a:r>
            <a:r>
              <a:rPr lang="en-US" sz="2400" b="1" dirty="0">
                <a:solidFill>
                  <a:srgbClr val="FF6600"/>
                </a:solidFill>
              </a:rPr>
              <a:t>( </a:t>
            </a:r>
            <a:r>
              <a:rPr lang="en-US" sz="2400" b="1" dirty="0" err="1">
                <a:solidFill>
                  <a:srgbClr val="FF6600"/>
                </a:solidFill>
              </a:rPr>
              <a:t>sikap</a:t>
            </a:r>
            <a:r>
              <a:rPr lang="en-US" sz="2400" b="1" dirty="0">
                <a:solidFill>
                  <a:srgbClr val="FF6600"/>
                </a:solidFill>
              </a:rPr>
              <a:t> </a:t>
            </a:r>
            <a:r>
              <a:rPr lang="en-US" sz="2400" b="1" dirty="0" err="1">
                <a:solidFill>
                  <a:srgbClr val="FF6600"/>
                </a:solidFill>
              </a:rPr>
              <a:t>dan</a:t>
            </a:r>
            <a:r>
              <a:rPr lang="en-US" sz="2400" b="1" dirty="0">
                <a:solidFill>
                  <a:srgbClr val="FF6600"/>
                </a:solidFill>
              </a:rPr>
              <a:t> </a:t>
            </a:r>
            <a:r>
              <a:rPr lang="en-US" sz="2400" b="1" dirty="0" err="1">
                <a:solidFill>
                  <a:srgbClr val="FF6600"/>
                </a:solidFill>
              </a:rPr>
              <a:t>nilai</a:t>
            </a:r>
            <a:r>
              <a:rPr lang="en-US" sz="2400" b="1" dirty="0">
                <a:solidFill>
                  <a:srgbClr val="FF6600"/>
                </a:solidFill>
              </a:rPr>
              <a:t> ) </a:t>
            </a:r>
            <a:r>
              <a:rPr lang="en-US" sz="2400" b="1" dirty="0"/>
              <a:t>(KRATHWOHL)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47800" y="5638800"/>
            <a:ext cx="6553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/>
              <a:t>Apakah sikap tertentu dituntut untuk dapat ditunjukkan oleh mahasiswa pada tahap tertentu?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5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nimBg="1"/>
      <p:bldP spid="95237" grpId="0" animBg="1"/>
      <p:bldP spid="95238" grpId="0" animBg="1"/>
      <p:bldP spid="95239" grpId="0" animBg="1"/>
      <p:bldP spid="95240" grpId="0" animBg="1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solidFill>
            <a:srgbClr val="BDDA9A"/>
          </a:solidFill>
        </p:spPr>
        <p:txBody>
          <a:bodyPr anchor="ctr"/>
          <a:lstStyle/>
          <a:p>
            <a:pPr marL="571500" eaLnBrk="1" hangingPunct="1"/>
            <a:r>
              <a:rPr lang="en-US" sz="2800" b="1" smtClean="0"/>
              <a:t>DOSEN = MANAGER PEMBELAJARAN</a:t>
            </a:r>
          </a:p>
          <a:p>
            <a:pPr marL="571500" eaLnBrk="1" hangingPunct="1">
              <a:buFontTx/>
              <a:buNone/>
            </a:pPr>
            <a:r>
              <a:rPr lang="en-US" smtClean="0"/>
              <a:t>	(membuat rancangan, menjalankannya, mengevaluasi pelaksanaan, dan memperbaiki-mengembangkan)</a:t>
            </a:r>
          </a:p>
          <a:p>
            <a:pPr marL="571500" eaLnBrk="1" hangingPunct="1"/>
            <a:r>
              <a:rPr lang="en-US" sz="2800" b="1" smtClean="0"/>
              <a:t>Dalam pembelajaran = proses dan hasil sama pentingnya</a:t>
            </a:r>
          </a:p>
          <a:p>
            <a:pPr marL="571500" eaLnBrk="1" hangingPunct="1"/>
            <a:r>
              <a:rPr lang="en-US" sz="2800" b="1" smtClean="0"/>
              <a:t>Penilaian/assesment lebih banyak dalam proses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1143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5981700" y="1447800"/>
            <a:ext cx="2895600" cy="1200150"/>
          </a:xfrm>
          <a:prstGeom prst="rect">
            <a:avLst/>
          </a:prstGeom>
          <a:solidFill>
            <a:srgbClr val="50591D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2514600" y="1447800"/>
            <a:ext cx="3321050" cy="1200150"/>
          </a:xfrm>
          <a:prstGeom prst="rect">
            <a:avLst/>
          </a:prstGeom>
          <a:solidFill>
            <a:srgbClr val="50591D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14325" y="1447800"/>
            <a:ext cx="2057400" cy="1200150"/>
          </a:xfrm>
          <a:prstGeom prst="rect">
            <a:avLst/>
          </a:prstGeom>
          <a:solidFill>
            <a:srgbClr val="50591D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5981700" y="2705100"/>
            <a:ext cx="2895600" cy="3581400"/>
          </a:xfrm>
          <a:prstGeom prst="rect">
            <a:avLst/>
          </a:prstGeom>
          <a:solidFill>
            <a:srgbClr val="CED98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2527300" y="2705100"/>
            <a:ext cx="3321050" cy="3581400"/>
          </a:xfrm>
          <a:prstGeom prst="rect">
            <a:avLst/>
          </a:prstGeom>
          <a:solidFill>
            <a:srgbClr val="CED98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323850" y="2705100"/>
            <a:ext cx="2057400" cy="3581400"/>
          </a:xfrm>
          <a:prstGeom prst="rect">
            <a:avLst/>
          </a:prstGeom>
          <a:solidFill>
            <a:srgbClr val="C7D37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95325" y="1825625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TES</a:t>
            </a:r>
            <a:endParaRPr lang="id-ID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04800" y="3268663"/>
            <a:ext cx="2057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 Black" pitchFamily="34" charset="0"/>
              </a:rPr>
              <a:t>MENCARI INFORMASI KEMAMPUAN</a:t>
            </a:r>
            <a:endParaRPr lang="id-ID">
              <a:latin typeface="Arial Black" pitchFamily="34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667000" y="1822450"/>
            <a:ext cx="312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chemeClr val="bg1"/>
                </a:solidFill>
                <a:latin typeface="Arial Black" pitchFamily="34" charset="0"/>
              </a:rPr>
              <a:t>PENGUKURAN</a:t>
            </a:r>
            <a:endParaRPr lang="id-ID" sz="2400" b="1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670175" y="3236913"/>
            <a:ext cx="30067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>
                <a:latin typeface="Arial Black" pitchFamily="34" charset="0"/>
              </a:rPr>
              <a:t>PEMBERIAN ANGKA FORMULA TERTENTU (NOMINAL/ SKALA)</a:t>
            </a:r>
            <a:endParaRPr lang="id-ID">
              <a:latin typeface="Arial Black" pitchFamily="34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210300" y="184785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PENILAIAN</a:t>
            </a:r>
            <a:endParaRPr lang="id-ID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057900" y="3235325"/>
            <a:ext cx="27432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PENGAMBILAN KEPUTUSAN</a:t>
            </a:r>
          </a:p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PEMBERIAN NILAI ATAU KUALITAS SESUATU</a:t>
            </a:r>
            <a:endParaRPr lang="id-ID">
              <a:latin typeface="Arial Black" pitchFamily="34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57200" y="5067300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Pasien tes  jantung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6405563" y="5051425"/>
            <a:ext cx="1890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gawat,</a:t>
            </a:r>
          </a:p>
          <a:p>
            <a:pPr algn="ctr" eaLnBrk="0" hangingPunct="0"/>
            <a:r>
              <a:rPr lang="en-US" sz="200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masuk ICCU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2876550" y="5064125"/>
            <a:ext cx="233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tekanan darah 190 – 100</a:t>
            </a:r>
          </a:p>
        </p:txBody>
      </p:sp>
      <p:sp>
        <p:nvSpPr>
          <p:cNvPr id="15378" name="WordArt 17"/>
          <p:cNvSpPr>
            <a:spLocks noChangeArrowheads="1" noChangeShapeType="1" noTextEdit="1"/>
          </p:cNvSpPr>
          <p:nvPr/>
        </p:nvSpPr>
        <p:spPr bwMode="auto">
          <a:xfrm>
            <a:off x="1066800" y="433386"/>
            <a:ext cx="7010400" cy="3095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normalizeH="1">
                <a:ln w="1905"/>
                <a:solidFill>
                  <a:srgbClr val="FF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/>
              </a:rPr>
              <a:t>PERBEDAAN PENILAIAN DAN PENGUKURAN</a:t>
            </a:r>
          </a:p>
        </p:txBody>
      </p:sp>
      <p:sp>
        <p:nvSpPr>
          <p:cNvPr id="19" name="Subtitle 3"/>
          <p:cNvSpPr txBox="1">
            <a:spLocks/>
          </p:cNvSpPr>
          <p:nvPr/>
        </p:nvSpPr>
        <p:spPr>
          <a:xfrm>
            <a:off x="6191250" y="6419850"/>
            <a:ext cx="2743200" cy="381000"/>
          </a:xfrm>
          <a:prstGeom prst="rect">
            <a:avLst/>
          </a:prstGeom>
        </p:spPr>
        <p:txBody>
          <a:bodyPr anchor="ctr"/>
          <a:lstStyle/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4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endrotomoits @ yahoo.com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1" grpId="0"/>
      <p:bldP spid="10252" grpId="0"/>
      <p:bldP spid="10253" grpId="0"/>
      <p:bldP spid="10254" grpId="0"/>
      <p:bldP spid="10255" grpId="0"/>
      <p:bldP spid="102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3F3E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12994" name="Text Box 2"/>
          <p:cNvSpPr txBox="1">
            <a:spLocks noChangeArrowheads="1"/>
          </p:cNvSpPr>
          <p:nvPr/>
        </p:nvSpPr>
        <p:spPr bwMode="auto">
          <a:xfrm>
            <a:off x="895350" y="32385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FF00"/>
                </a:solidFill>
                <a:latin typeface="Arial Black" pitchFamily="34" charset="0"/>
              </a:rPr>
              <a:t>PERSOALAN PENILAIAN BELAJAR</a:t>
            </a:r>
            <a:endParaRPr lang="id-ID" sz="2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12995" name="Text Box 3"/>
          <p:cNvSpPr txBox="1">
            <a:spLocks noChangeArrowheads="1"/>
          </p:cNvSpPr>
          <p:nvPr/>
        </p:nvSpPr>
        <p:spPr bwMode="auto">
          <a:xfrm>
            <a:off x="685800" y="5181600"/>
            <a:ext cx="7620000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06413" indent="-506413" eaLnBrk="0" hangingPunct="0">
              <a:lnSpc>
                <a:spcPct val="9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>
                <a:solidFill>
                  <a:srgbClr val="808000"/>
                </a:solidFill>
              </a:rPr>
              <a:t>Apakah pemberian angka pada hasil belajar  mahasiswa sama dengan penilaian ?</a:t>
            </a:r>
            <a:endParaRPr lang="id-ID" sz="2400" b="1">
              <a:solidFill>
                <a:srgbClr val="808000"/>
              </a:solidFill>
            </a:endParaRPr>
          </a:p>
        </p:txBody>
      </p:sp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704850" y="2971800"/>
            <a:ext cx="7848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6725" indent="-466725" eaLnBrk="0" hangingPunct="0">
              <a:lnSpc>
                <a:spcPct val="90000"/>
              </a:lnSpc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>
                <a:solidFill>
                  <a:srgbClr val="FF9900"/>
                </a:solidFill>
              </a:rPr>
              <a:t>Bagaimana membuat soal tes/ tugas untuk kemampuan kognitif, psikomotor, atau afektif dan bagaimana cara menilainya? Bagaimana dengan kompetensi yang merangkum ketiganya ?</a:t>
            </a:r>
            <a:endParaRPr lang="id-ID" sz="2800" b="1">
              <a:solidFill>
                <a:srgbClr val="FF9900"/>
              </a:solidFill>
            </a:endParaRPr>
          </a:p>
        </p:txBody>
      </p:sp>
      <p:sp>
        <p:nvSpPr>
          <p:cNvPr id="212997" name="Text Box 5"/>
          <p:cNvSpPr txBox="1">
            <a:spLocks noChangeArrowheads="1"/>
          </p:cNvSpPr>
          <p:nvPr/>
        </p:nvSpPr>
        <p:spPr bwMode="auto">
          <a:xfrm>
            <a:off x="704850" y="1358900"/>
            <a:ext cx="784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06413" indent="-506413" eaLnBrk="0" hangingPunct="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b="1">
                <a:solidFill>
                  <a:srgbClr val="808000"/>
                </a:solidFill>
              </a:rPr>
              <a:t>Apakah teknik penilaian yang kita jalankan sudah tepat sesuai kemampuan mahasiswa secara nyata dan benar?</a:t>
            </a:r>
            <a:endParaRPr lang="id-ID" sz="2800" b="1">
              <a:solidFill>
                <a:srgbClr val="8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2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12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/>
      <p:bldP spid="212996" grpId="0"/>
      <p:bldP spid="2129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762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76400" y="3492500"/>
            <a:ext cx="971550" cy="771525"/>
            <a:chOff x="1008" y="1968"/>
            <a:chExt cx="612" cy="486"/>
          </a:xfrm>
        </p:grpSpPr>
        <p:sp>
          <p:nvSpPr>
            <p:cNvPr id="16445" name="Rectangle 4"/>
            <p:cNvSpPr>
              <a:spLocks noChangeArrowheads="1"/>
            </p:cNvSpPr>
            <p:nvPr/>
          </p:nvSpPr>
          <p:spPr bwMode="auto">
            <a:xfrm>
              <a:off x="1008" y="1968"/>
              <a:ext cx="612" cy="486"/>
            </a:xfrm>
            <a:prstGeom prst="rect">
              <a:avLst/>
            </a:prstGeom>
            <a:solidFill>
              <a:srgbClr val="DED4AA"/>
            </a:solidFill>
            <a:ln w="38100" cmpd="dbl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1076" y="2052"/>
              <a:ext cx="472" cy="308"/>
            </a:xfrm>
            <a:prstGeom prst="rect">
              <a:avLst/>
            </a:prstGeom>
            <a:solidFill>
              <a:srgbClr val="DED4AA"/>
            </a:solidFill>
            <a:ln w="2857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>
                <a:defRPr/>
              </a:pPr>
              <a:r>
                <a:rPr lang="en-U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cs typeface="Arial" pitchFamily="34" charset="0"/>
                </a:rPr>
                <a:t>GBPP SAP</a:t>
              </a:r>
              <a:r>
                <a:rPr lang="en-US" sz="1600" b="1">
                  <a:solidFill>
                    <a:srgbClr val="FF9900"/>
                  </a:solidFill>
                  <a:latin typeface="Arial Black" pitchFamily="34" charset="0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809625" y="1206500"/>
            <a:ext cx="7572375" cy="244475"/>
            <a:chOff x="510" y="760"/>
            <a:chExt cx="4770" cy="154"/>
          </a:xfrm>
        </p:grpSpPr>
        <p:sp>
          <p:nvSpPr>
            <p:cNvPr id="16442" name="Rectangle 7"/>
            <p:cNvSpPr>
              <a:spLocks noChangeArrowheads="1"/>
            </p:cNvSpPr>
            <p:nvPr/>
          </p:nvSpPr>
          <p:spPr bwMode="auto">
            <a:xfrm>
              <a:off x="510" y="760"/>
              <a:ext cx="121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PERENCANAAN</a:t>
              </a:r>
              <a:endParaRPr lang="en-US" sz="1600">
                <a:solidFill>
                  <a:srgbClr val="33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6443" name="Rectangle 8"/>
            <p:cNvSpPr>
              <a:spLocks noChangeArrowheads="1"/>
            </p:cNvSpPr>
            <p:nvPr/>
          </p:nvSpPr>
          <p:spPr bwMode="auto">
            <a:xfrm>
              <a:off x="2304" y="760"/>
              <a:ext cx="12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PELAKSANAAN</a:t>
              </a:r>
            </a:p>
          </p:txBody>
        </p:sp>
        <p:sp>
          <p:nvSpPr>
            <p:cNvPr id="16444" name="Rectangle 9"/>
            <p:cNvSpPr>
              <a:spLocks noChangeArrowheads="1"/>
            </p:cNvSpPr>
            <p:nvPr/>
          </p:nvSpPr>
          <p:spPr bwMode="auto">
            <a:xfrm>
              <a:off x="4032" y="760"/>
              <a:ext cx="124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PENGEMBANGAN</a:t>
              </a:r>
              <a:endParaRPr lang="en-US" sz="1600">
                <a:solidFill>
                  <a:srgbClr val="33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33375" y="2778125"/>
            <a:ext cx="749300" cy="2136775"/>
            <a:chOff x="252" y="1745"/>
            <a:chExt cx="472" cy="1346"/>
          </a:xfrm>
        </p:grpSpPr>
        <p:sp>
          <p:nvSpPr>
            <p:cNvPr id="16440" name="Arc 11"/>
            <p:cNvSpPr>
              <a:spLocks/>
            </p:cNvSpPr>
            <p:nvPr/>
          </p:nvSpPr>
          <p:spPr bwMode="auto">
            <a:xfrm>
              <a:off x="439" y="1745"/>
              <a:ext cx="285" cy="1346"/>
            </a:xfrm>
            <a:custGeom>
              <a:avLst/>
              <a:gdLst>
                <a:gd name="T0" fmla="*/ 0 w 34934"/>
                <a:gd name="T1" fmla="*/ 0 h 43200"/>
                <a:gd name="T2" fmla="*/ 0 w 34934"/>
                <a:gd name="T3" fmla="*/ 0 h 43200"/>
                <a:gd name="T4" fmla="*/ 0 w 34934"/>
                <a:gd name="T5" fmla="*/ 0 h 43200"/>
                <a:gd name="T6" fmla="*/ 0 60000 65536"/>
                <a:gd name="T7" fmla="*/ 0 60000 65536"/>
                <a:gd name="T8" fmla="*/ 0 60000 65536"/>
                <a:gd name="T9" fmla="*/ 0 w 34934"/>
                <a:gd name="T10" fmla="*/ 0 h 43200"/>
                <a:gd name="T11" fmla="*/ 34934 w 34934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934" h="43200" fill="none" extrusionOk="0">
                  <a:moveTo>
                    <a:pt x="1240" y="3703"/>
                  </a:moveTo>
                  <a:cubicBezTo>
                    <a:pt x="4811" y="1289"/>
                    <a:pt x="9023" y="-1"/>
                    <a:pt x="13334" y="0"/>
                  </a:cubicBezTo>
                  <a:cubicBezTo>
                    <a:pt x="25263" y="0"/>
                    <a:pt x="34934" y="9670"/>
                    <a:pt x="34934" y="21600"/>
                  </a:cubicBezTo>
                  <a:cubicBezTo>
                    <a:pt x="34934" y="33529"/>
                    <a:pt x="25263" y="43200"/>
                    <a:pt x="13334" y="43200"/>
                  </a:cubicBezTo>
                  <a:cubicBezTo>
                    <a:pt x="8498" y="43200"/>
                    <a:pt x="3803" y="41577"/>
                    <a:pt x="-1" y="38593"/>
                  </a:cubicBezTo>
                </a:path>
                <a:path w="34934" h="43200" stroke="0" extrusionOk="0">
                  <a:moveTo>
                    <a:pt x="1240" y="3703"/>
                  </a:moveTo>
                  <a:cubicBezTo>
                    <a:pt x="4811" y="1289"/>
                    <a:pt x="9023" y="-1"/>
                    <a:pt x="13334" y="0"/>
                  </a:cubicBezTo>
                  <a:cubicBezTo>
                    <a:pt x="25263" y="0"/>
                    <a:pt x="34934" y="9670"/>
                    <a:pt x="34934" y="21600"/>
                  </a:cubicBezTo>
                  <a:cubicBezTo>
                    <a:pt x="34934" y="33529"/>
                    <a:pt x="25263" y="43200"/>
                    <a:pt x="13334" y="43200"/>
                  </a:cubicBezTo>
                  <a:cubicBezTo>
                    <a:pt x="8498" y="43200"/>
                    <a:pt x="3803" y="41577"/>
                    <a:pt x="-1" y="38593"/>
                  </a:cubicBezTo>
                  <a:lnTo>
                    <a:pt x="13334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DED4AA"/>
                </a:gs>
              </a:gsLst>
              <a:lin ang="0" scaled="1"/>
            </a:gradFill>
            <a:ln w="57150">
              <a:solidFill>
                <a:srgbClr val="666633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auto">
            <a:xfrm rot="16200000">
              <a:off x="-188" y="2234"/>
              <a:ext cx="124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30000"/>
                </a:spcBef>
                <a:defRPr/>
              </a:pPr>
              <a:r>
                <a:rPr lang="en-US" sz="1600">
                  <a:solidFill>
                    <a:srgbClr val="6666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cs typeface="Arial" pitchFamily="34" charset="0"/>
                </a:rPr>
                <a:t>DOKUMEN KURIKULUM</a:t>
              </a:r>
              <a:endParaRPr lang="id-ID" sz="1600">
                <a:solidFill>
                  <a:srgbClr val="6666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1219200" y="3524250"/>
            <a:ext cx="381000" cy="685800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D3C6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5854" name="Oval 14"/>
          <p:cNvSpPr>
            <a:spLocks noChangeArrowheads="1"/>
          </p:cNvSpPr>
          <p:nvPr/>
        </p:nvSpPr>
        <p:spPr bwMode="auto">
          <a:xfrm>
            <a:off x="3124200" y="2587625"/>
            <a:ext cx="2743200" cy="2516188"/>
          </a:xfrm>
          <a:prstGeom prst="ellipse">
            <a:avLst/>
          </a:prstGeom>
          <a:solidFill>
            <a:srgbClr val="FF9900"/>
          </a:solidFill>
          <a:ln w="28575">
            <a:noFill/>
            <a:prstDash val="sysDot"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>
            <a:off x="2724150" y="3524250"/>
            <a:ext cx="342900" cy="685800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D3C6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FFFF99"/>
              </a:solidFill>
            </a:endParaRPr>
          </a:p>
        </p:txBody>
      </p:sp>
      <p:sp>
        <p:nvSpPr>
          <p:cNvPr id="35856" name="AutoShape 16"/>
          <p:cNvSpPr>
            <a:spLocks noChangeArrowheads="1"/>
          </p:cNvSpPr>
          <p:nvPr/>
        </p:nvSpPr>
        <p:spPr bwMode="auto">
          <a:xfrm>
            <a:off x="5943600" y="3505200"/>
            <a:ext cx="342900" cy="685800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D3C6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6362700" y="3467100"/>
            <a:ext cx="1181100" cy="771525"/>
            <a:chOff x="4008" y="2104"/>
            <a:chExt cx="744" cy="486"/>
          </a:xfrm>
        </p:grpSpPr>
        <p:sp>
          <p:nvSpPr>
            <p:cNvPr id="16438" name="Rectangle 18"/>
            <p:cNvSpPr>
              <a:spLocks noChangeArrowheads="1"/>
            </p:cNvSpPr>
            <p:nvPr/>
          </p:nvSpPr>
          <p:spPr bwMode="auto">
            <a:xfrm>
              <a:off x="4008" y="2104"/>
              <a:ext cx="744" cy="486"/>
            </a:xfrm>
            <a:prstGeom prst="rect">
              <a:avLst/>
            </a:prstGeom>
            <a:solidFill>
              <a:srgbClr val="DED4AA"/>
            </a:solidFill>
            <a:ln w="38100" cmpd="dbl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5859" name="Rectangle 19"/>
            <p:cNvSpPr>
              <a:spLocks noChangeArrowheads="1"/>
            </p:cNvSpPr>
            <p:nvPr/>
          </p:nvSpPr>
          <p:spPr bwMode="auto">
            <a:xfrm>
              <a:off x="4020" y="2206"/>
              <a:ext cx="724" cy="26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>
                <a:defRPr/>
              </a:pPr>
              <a:r>
                <a:rPr lang="en-US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  <a:cs typeface="Arial" pitchFamily="34" charset="0"/>
                </a:rPr>
                <a:t>HASIL BELAJAR</a:t>
              </a:r>
            </a:p>
          </p:txBody>
        </p:sp>
      </p:grpSp>
      <p:sp>
        <p:nvSpPr>
          <p:cNvPr id="35860" name="AutoShape 20"/>
          <p:cNvSpPr>
            <a:spLocks noChangeArrowheads="1"/>
          </p:cNvSpPr>
          <p:nvPr/>
        </p:nvSpPr>
        <p:spPr bwMode="auto">
          <a:xfrm>
            <a:off x="7629525" y="3486150"/>
            <a:ext cx="342900" cy="685800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D3C6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6396" name="WordArt 21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3152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3600" b="1" kern="10">
                <a:ln w="50800"/>
                <a:solidFill>
                  <a:srgbClr val="FF6600"/>
                </a:solidFill>
                <a:latin typeface="Arial Black"/>
              </a:rPr>
              <a:t>SISTEM PEMBELAJARAN YANG BANYAK DILAKUKAN</a:t>
            </a:r>
          </a:p>
        </p:txBody>
      </p:sp>
      <p:sp>
        <p:nvSpPr>
          <p:cNvPr id="35862" name="WordArt 22"/>
          <p:cNvSpPr>
            <a:spLocks noChangeArrowheads="1" noChangeShapeType="1" noTextEdit="1"/>
          </p:cNvSpPr>
          <p:nvPr/>
        </p:nvSpPr>
        <p:spPr bwMode="auto">
          <a:xfrm>
            <a:off x="3014663" y="2328863"/>
            <a:ext cx="2928937" cy="2438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1122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595717"/>
                </a:solidFill>
                <a:latin typeface="Arial Black"/>
              </a:rPr>
              <a:t>Proses pembelajaran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454025" y="1419225"/>
            <a:ext cx="8153400" cy="333375"/>
            <a:chOff x="286" y="912"/>
            <a:chExt cx="5136" cy="210"/>
          </a:xfrm>
        </p:grpSpPr>
        <p:grpSp>
          <p:nvGrpSpPr>
            <p:cNvPr id="16428" name="Group 24"/>
            <p:cNvGrpSpPr>
              <a:grpSpLocks/>
            </p:cNvGrpSpPr>
            <p:nvPr/>
          </p:nvGrpSpPr>
          <p:grpSpPr bwMode="auto">
            <a:xfrm>
              <a:off x="286" y="912"/>
              <a:ext cx="5136" cy="210"/>
              <a:chOff x="286" y="912"/>
              <a:chExt cx="5136" cy="210"/>
            </a:xfrm>
          </p:grpSpPr>
          <p:sp>
            <p:nvSpPr>
              <p:cNvPr id="16433" name="Line 25"/>
              <p:cNvSpPr>
                <a:spLocks noChangeShapeType="1"/>
              </p:cNvSpPr>
              <p:nvPr/>
            </p:nvSpPr>
            <p:spPr bwMode="auto">
              <a:xfrm>
                <a:off x="1776" y="912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4" name="Line 26"/>
              <p:cNvSpPr>
                <a:spLocks noChangeShapeType="1"/>
              </p:cNvSpPr>
              <p:nvPr/>
            </p:nvSpPr>
            <p:spPr bwMode="auto">
              <a:xfrm>
                <a:off x="336" y="912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5" name="Line 27"/>
              <p:cNvSpPr>
                <a:spLocks noChangeShapeType="1"/>
              </p:cNvSpPr>
              <p:nvPr/>
            </p:nvSpPr>
            <p:spPr bwMode="auto">
              <a:xfrm>
                <a:off x="3888" y="912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6" name="Line 28"/>
              <p:cNvSpPr>
                <a:spLocks noChangeShapeType="1"/>
              </p:cNvSpPr>
              <p:nvPr/>
            </p:nvSpPr>
            <p:spPr bwMode="auto">
              <a:xfrm>
                <a:off x="5376" y="912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37" name="Line 29"/>
              <p:cNvSpPr>
                <a:spLocks noChangeShapeType="1"/>
              </p:cNvSpPr>
              <p:nvPr/>
            </p:nvSpPr>
            <p:spPr bwMode="auto">
              <a:xfrm>
                <a:off x="286" y="1016"/>
                <a:ext cx="5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29" name="Oval 30"/>
            <p:cNvSpPr>
              <a:spLocks noChangeArrowheads="1"/>
            </p:cNvSpPr>
            <p:nvPr/>
          </p:nvSpPr>
          <p:spPr bwMode="auto">
            <a:xfrm>
              <a:off x="1758" y="99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6430" name="Oval 31"/>
            <p:cNvSpPr>
              <a:spLocks noChangeArrowheads="1"/>
            </p:cNvSpPr>
            <p:nvPr/>
          </p:nvSpPr>
          <p:spPr bwMode="auto">
            <a:xfrm>
              <a:off x="3876" y="99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6431" name="Oval 32"/>
            <p:cNvSpPr>
              <a:spLocks noChangeArrowheads="1"/>
            </p:cNvSpPr>
            <p:nvPr/>
          </p:nvSpPr>
          <p:spPr bwMode="auto">
            <a:xfrm>
              <a:off x="5356" y="99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6432" name="Oval 33"/>
            <p:cNvSpPr>
              <a:spLocks noChangeArrowheads="1"/>
            </p:cNvSpPr>
            <p:nvPr/>
          </p:nvSpPr>
          <p:spPr bwMode="auto">
            <a:xfrm>
              <a:off x="318" y="98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8043863" y="2609850"/>
            <a:ext cx="719137" cy="2393950"/>
            <a:chOff x="5067" y="1644"/>
            <a:chExt cx="453" cy="1508"/>
          </a:xfrm>
        </p:grpSpPr>
        <p:sp>
          <p:nvSpPr>
            <p:cNvPr id="16426" name="Arc 35"/>
            <p:cNvSpPr>
              <a:spLocks/>
            </p:cNvSpPr>
            <p:nvPr/>
          </p:nvSpPr>
          <p:spPr bwMode="auto">
            <a:xfrm>
              <a:off x="5157" y="1644"/>
              <a:ext cx="363" cy="1508"/>
            </a:xfrm>
            <a:custGeom>
              <a:avLst/>
              <a:gdLst>
                <a:gd name="T0" fmla="*/ 0 w 37062"/>
                <a:gd name="T1" fmla="*/ 0 h 43200"/>
                <a:gd name="T2" fmla="*/ 0 w 37062"/>
                <a:gd name="T3" fmla="*/ 0 h 43200"/>
                <a:gd name="T4" fmla="*/ 0 w 37062"/>
                <a:gd name="T5" fmla="*/ 0 h 43200"/>
                <a:gd name="T6" fmla="*/ 0 60000 65536"/>
                <a:gd name="T7" fmla="*/ 0 60000 65536"/>
                <a:gd name="T8" fmla="*/ 0 60000 65536"/>
                <a:gd name="T9" fmla="*/ 0 w 37062"/>
                <a:gd name="T10" fmla="*/ 0 h 43200"/>
                <a:gd name="T11" fmla="*/ 37062 w 37062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062" h="43200" fill="none" extrusionOk="0">
                  <a:moveTo>
                    <a:pt x="0" y="6517"/>
                  </a:moveTo>
                  <a:cubicBezTo>
                    <a:pt x="4065" y="2349"/>
                    <a:pt x="9640" y="-1"/>
                    <a:pt x="15462" y="0"/>
                  </a:cubicBezTo>
                  <a:cubicBezTo>
                    <a:pt x="27391" y="0"/>
                    <a:pt x="37062" y="9670"/>
                    <a:pt x="37062" y="21600"/>
                  </a:cubicBezTo>
                  <a:cubicBezTo>
                    <a:pt x="37062" y="33529"/>
                    <a:pt x="27391" y="43200"/>
                    <a:pt x="15462" y="43200"/>
                  </a:cubicBezTo>
                  <a:cubicBezTo>
                    <a:pt x="10635" y="43200"/>
                    <a:pt x="5948" y="41583"/>
                    <a:pt x="2147" y="38608"/>
                  </a:cubicBezTo>
                </a:path>
                <a:path w="37062" h="43200" stroke="0" extrusionOk="0">
                  <a:moveTo>
                    <a:pt x="0" y="6517"/>
                  </a:moveTo>
                  <a:cubicBezTo>
                    <a:pt x="4065" y="2349"/>
                    <a:pt x="9640" y="-1"/>
                    <a:pt x="15462" y="0"/>
                  </a:cubicBezTo>
                  <a:cubicBezTo>
                    <a:pt x="27391" y="0"/>
                    <a:pt x="37062" y="9670"/>
                    <a:pt x="37062" y="21600"/>
                  </a:cubicBezTo>
                  <a:cubicBezTo>
                    <a:pt x="37062" y="33529"/>
                    <a:pt x="27391" y="43200"/>
                    <a:pt x="15462" y="43200"/>
                  </a:cubicBezTo>
                  <a:cubicBezTo>
                    <a:pt x="10635" y="43200"/>
                    <a:pt x="5948" y="41583"/>
                    <a:pt x="2147" y="38608"/>
                  </a:cubicBezTo>
                  <a:lnTo>
                    <a:pt x="15462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FFF99"/>
                </a:gs>
                <a:gs pos="100000">
                  <a:srgbClr val="DED4AA">
                    <a:alpha val="53998"/>
                  </a:srgbClr>
                </a:gs>
              </a:gsLst>
              <a:lin ang="0" scaled="1"/>
            </a:gradFill>
            <a:ln w="57150">
              <a:solidFill>
                <a:srgbClr val="848A36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6427" name="Rectangle 36"/>
            <p:cNvSpPr>
              <a:spLocks noChangeArrowheads="1"/>
            </p:cNvSpPr>
            <p:nvPr/>
          </p:nvSpPr>
          <p:spPr bwMode="auto">
            <a:xfrm rot="-5400000">
              <a:off x="4671" y="2273"/>
              <a:ext cx="109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1600" b="1">
                  <a:solidFill>
                    <a:srgbClr val="666633"/>
                  </a:solidFill>
                  <a:latin typeface="Comic Sans MS" pitchFamily="66" charset="0"/>
                  <a:cs typeface="Arial" pitchFamily="34" charset="0"/>
                </a:rPr>
                <a:t>REKONSTRUKSI MATA KULIAH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1447800" y="5486400"/>
            <a:ext cx="6210300" cy="787400"/>
            <a:chOff x="912" y="3456"/>
            <a:chExt cx="3912" cy="496"/>
          </a:xfrm>
        </p:grpSpPr>
        <p:grpSp>
          <p:nvGrpSpPr>
            <p:cNvPr id="16415" name="Group 38"/>
            <p:cNvGrpSpPr>
              <a:grpSpLocks/>
            </p:cNvGrpSpPr>
            <p:nvPr/>
          </p:nvGrpSpPr>
          <p:grpSpPr bwMode="auto">
            <a:xfrm>
              <a:off x="982" y="3644"/>
              <a:ext cx="3770" cy="308"/>
              <a:chOff x="982" y="3644"/>
              <a:chExt cx="3770" cy="308"/>
            </a:xfrm>
          </p:grpSpPr>
          <p:sp>
            <p:nvSpPr>
              <p:cNvPr id="16424" name="Rectangle 39"/>
              <p:cNvSpPr>
                <a:spLocks noChangeArrowheads="1"/>
              </p:cNvSpPr>
              <p:nvPr/>
            </p:nvSpPr>
            <p:spPr bwMode="auto">
              <a:xfrm>
                <a:off x="982" y="3644"/>
                <a:ext cx="3770" cy="308"/>
              </a:xfrm>
              <a:prstGeom prst="rect">
                <a:avLst/>
              </a:prstGeom>
              <a:solidFill>
                <a:srgbClr val="666633"/>
              </a:solidFill>
              <a:ln w="7938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35880" name="Rectangle 40"/>
              <p:cNvSpPr>
                <a:spLocks noChangeArrowheads="1"/>
              </p:cNvSpPr>
              <p:nvPr/>
            </p:nvSpPr>
            <p:spPr bwMode="auto">
              <a:xfrm>
                <a:off x="1489" y="3719"/>
                <a:ext cx="2831" cy="154"/>
              </a:xfrm>
              <a:prstGeom prst="rect">
                <a:avLst/>
              </a:prstGeom>
              <a:solidFill>
                <a:srgbClr val="6666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 defTabSz="806450" eaLnBrk="0" hangingPunct="0">
                  <a:defRPr/>
                </a:pPr>
                <a:r>
                  <a:rPr lang="en-US" sz="16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Black" pitchFamily="34" charset="0"/>
                    <a:cs typeface="Arial" pitchFamily="34" charset="0"/>
                  </a:rPr>
                  <a:t>EVALUASI PROGRAM PEMBELAJARAN</a:t>
                </a:r>
                <a:r>
                  <a:rPr lang="en-US" sz="1600" b="1">
                    <a:solidFill>
                      <a:srgbClr val="A5002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pitchFamily="34" charset="0"/>
                  </a:rPr>
                  <a:t> </a:t>
                </a:r>
                <a:endParaRPr lang="en-US" sz="1600" b="1">
                  <a:solidFill>
                    <a:srgbClr val="A5002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pitchFamily="34" charset="0"/>
                </a:endParaRPr>
              </a:p>
            </p:txBody>
          </p:sp>
        </p:grpSp>
        <p:grpSp>
          <p:nvGrpSpPr>
            <p:cNvPr id="16416" name="Group 41"/>
            <p:cNvGrpSpPr>
              <a:grpSpLocks/>
            </p:cNvGrpSpPr>
            <p:nvPr/>
          </p:nvGrpSpPr>
          <p:grpSpPr bwMode="auto">
            <a:xfrm>
              <a:off x="912" y="3456"/>
              <a:ext cx="3912" cy="144"/>
              <a:chOff x="912" y="3456"/>
              <a:chExt cx="3912" cy="144"/>
            </a:xfrm>
          </p:grpSpPr>
          <p:sp>
            <p:nvSpPr>
              <p:cNvPr id="16417" name="AutoShape 42"/>
              <p:cNvSpPr>
                <a:spLocks noChangeArrowheads="1"/>
              </p:cNvSpPr>
              <p:nvPr/>
            </p:nvSpPr>
            <p:spPr bwMode="auto">
              <a:xfrm>
                <a:off x="4530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18" name="AutoShape 43"/>
              <p:cNvSpPr>
                <a:spLocks noChangeArrowheads="1"/>
              </p:cNvSpPr>
              <p:nvPr/>
            </p:nvSpPr>
            <p:spPr bwMode="auto">
              <a:xfrm>
                <a:off x="912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19" name="AutoShape 44"/>
              <p:cNvSpPr>
                <a:spLocks noChangeArrowheads="1"/>
              </p:cNvSpPr>
              <p:nvPr/>
            </p:nvSpPr>
            <p:spPr bwMode="auto">
              <a:xfrm>
                <a:off x="3316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20" name="AutoShape 45"/>
              <p:cNvSpPr>
                <a:spLocks noChangeArrowheads="1"/>
              </p:cNvSpPr>
              <p:nvPr/>
            </p:nvSpPr>
            <p:spPr bwMode="auto">
              <a:xfrm>
                <a:off x="1518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21" name="AutoShape 46"/>
              <p:cNvSpPr>
                <a:spLocks noChangeArrowheads="1"/>
              </p:cNvSpPr>
              <p:nvPr/>
            </p:nvSpPr>
            <p:spPr bwMode="auto">
              <a:xfrm>
                <a:off x="3932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22" name="AutoShape 47"/>
              <p:cNvSpPr>
                <a:spLocks noChangeArrowheads="1"/>
              </p:cNvSpPr>
              <p:nvPr/>
            </p:nvSpPr>
            <p:spPr bwMode="auto">
              <a:xfrm>
                <a:off x="2698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23" name="AutoShape 48"/>
              <p:cNvSpPr>
                <a:spLocks noChangeArrowheads="1"/>
              </p:cNvSpPr>
              <p:nvPr/>
            </p:nvSpPr>
            <p:spPr bwMode="auto">
              <a:xfrm>
                <a:off x="2106" y="3456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666633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3505200" y="2890838"/>
            <a:ext cx="2052638" cy="1955800"/>
            <a:chOff x="2208" y="1821"/>
            <a:chExt cx="1293" cy="1232"/>
          </a:xfrm>
        </p:grpSpPr>
        <p:grpSp>
          <p:nvGrpSpPr>
            <p:cNvPr id="16403" name="Group 50"/>
            <p:cNvGrpSpPr>
              <a:grpSpLocks/>
            </p:cNvGrpSpPr>
            <p:nvPr/>
          </p:nvGrpSpPr>
          <p:grpSpPr bwMode="auto">
            <a:xfrm>
              <a:off x="2673" y="1847"/>
              <a:ext cx="828" cy="800"/>
              <a:chOff x="2673" y="1847"/>
              <a:chExt cx="828" cy="800"/>
            </a:xfrm>
          </p:grpSpPr>
          <p:sp>
            <p:nvSpPr>
              <p:cNvPr id="16413" name="Oval 51"/>
              <p:cNvSpPr>
                <a:spLocks noChangeArrowheads="1"/>
              </p:cNvSpPr>
              <p:nvPr/>
            </p:nvSpPr>
            <p:spPr bwMode="auto">
              <a:xfrm>
                <a:off x="2673" y="1847"/>
                <a:ext cx="828" cy="800"/>
              </a:xfrm>
              <a:prstGeom prst="ellipse">
                <a:avLst/>
              </a:prstGeom>
              <a:solidFill>
                <a:srgbClr val="A7B96F">
                  <a:alpha val="50195"/>
                </a:srgbClr>
              </a:solidFill>
              <a:ln w="19050">
                <a:solidFill>
                  <a:schemeClr val="bg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14" name="WordArt 52"/>
              <p:cNvSpPr>
                <a:spLocks noChangeArrowheads="1" noChangeShapeType="1" noTextEdit="1"/>
              </p:cNvSpPr>
              <p:nvPr/>
            </p:nvSpPr>
            <p:spPr bwMode="auto">
              <a:xfrm rot="2375886">
                <a:off x="2833" y="1977"/>
                <a:ext cx="570" cy="480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215718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chemeClr val="bg1"/>
                    </a:solidFill>
                    <a:latin typeface="Arial Black"/>
                  </a:rPr>
                  <a:t>bahan ajar</a:t>
                </a:r>
              </a:p>
            </p:txBody>
          </p:sp>
        </p:grpSp>
        <p:grpSp>
          <p:nvGrpSpPr>
            <p:cNvPr id="16404" name="Group 53"/>
            <p:cNvGrpSpPr>
              <a:grpSpLocks/>
            </p:cNvGrpSpPr>
            <p:nvPr/>
          </p:nvGrpSpPr>
          <p:grpSpPr bwMode="auto">
            <a:xfrm>
              <a:off x="2208" y="1821"/>
              <a:ext cx="828" cy="800"/>
              <a:chOff x="2208" y="1821"/>
              <a:chExt cx="828" cy="800"/>
            </a:xfrm>
          </p:grpSpPr>
          <p:sp>
            <p:nvSpPr>
              <p:cNvPr id="16411" name="Oval 54"/>
              <p:cNvSpPr>
                <a:spLocks noChangeArrowheads="1"/>
              </p:cNvSpPr>
              <p:nvPr/>
            </p:nvSpPr>
            <p:spPr bwMode="auto">
              <a:xfrm>
                <a:off x="2208" y="1821"/>
                <a:ext cx="828" cy="800"/>
              </a:xfrm>
              <a:prstGeom prst="ellipse">
                <a:avLst/>
              </a:prstGeom>
              <a:solidFill>
                <a:schemeClr val="bg2">
                  <a:alpha val="50195"/>
                </a:schemeClr>
              </a:solidFill>
              <a:ln w="19050">
                <a:solidFill>
                  <a:schemeClr val="bg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6412" name="WordArt 55"/>
              <p:cNvSpPr>
                <a:spLocks noChangeArrowheads="1" noChangeShapeType="1" noTextEdit="1"/>
              </p:cNvSpPr>
              <p:nvPr/>
            </p:nvSpPr>
            <p:spPr bwMode="auto">
              <a:xfrm rot="-2050646">
                <a:off x="2352" y="1930"/>
                <a:ext cx="570" cy="614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4100428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chemeClr val="bg1"/>
                    </a:solidFill>
                    <a:latin typeface="Arial Black"/>
                  </a:rPr>
                  <a:t>Dosen</a:t>
                </a:r>
              </a:p>
            </p:txBody>
          </p:sp>
        </p:grpSp>
        <p:grpSp>
          <p:nvGrpSpPr>
            <p:cNvPr id="16405" name="Group 56"/>
            <p:cNvGrpSpPr>
              <a:grpSpLocks/>
            </p:cNvGrpSpPr>
            <p:nvPr/>
          </p:nvGrpSpPr>
          <p:grpSpPr bwMode="auto">
            <a:xfrm>
              <a:off x="2634" y="2235"/>
              <a:ext cx="828" cy="800"/>
              <a:chOff x="2634" y="2235"/>
              <a:chExt cx="828" cy="800"/>
            </a:xfrm>
          </p:grpSpPr>
          <p:sp>
            <p:nvSpPr>
              <p:cNvPr id="16409" name="Oval 57"/>
              <p:cNvSpPr>
                <a:spLocks noChangeArrowheads="1"/>
              </p:cNvSpPr>
              <p:nvPr/>
            </p:nvSpPr>
            <p:spPr bwMode="auto">
              <a:xfrm>
                <a:off x="2634" y="2235"/>
                <a:ext cx="828" cy="800"/>
              </a:xfrm>
              <a:prstGeom prst="ellipse">
                <a:avLst/>
              </a:prstGeom>
              <a:solidFill>
                <a:schemeClr val="folHlink">
                  <a:alpha val="50195"/>
                </a:schemeClr>
              </a:solidFill>
              <a:ln w="19050">
                <a:solidFill>
                  <a:schemeClr val="bg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10" name="WordArt 58"/>
              <p:cNvSpPr>
                <a:spLocks noChangeArrowheads="1" noChangeShapeType="1" noTextEdit="1"/>
              </p:cNvSpPr>
              <p:nvPr/>
            </p:nvSpPr>
            <p:spPr bwMode="auto">
              <a:xfrm rot="-3220404">
                <a:off x="2748" y="2364"/>
                <a:ext cx="666" cy="576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Down">
                  <a:avLst>
                    <a:gd name="adj" fmla="val 448622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chemeClr val="bg1"/>
                    </a:solidFill>
                    <a:latin typeface="Arial Black"/>
                  </a:rPr>
                  <a:t>sarana &amp; media</a:t>
                </a:r>
              </a:p>
            </p:txBody>
          </p:sp>
        </p:grpSp>
        <p:grpSp>
          <p:nvGrpSpPr>
            <p:cNvPr id="16406" name="Group 59"/>
            <p:cNvGrpSpPr>
              <a:grpSpLocks/>
            </p:cNvGrpSpPr>
            <p:nvPr/>
          </p:nvGrpSpPr>
          <p:grpSpPr bwMode="auto">
            <a:xfrm>
              <a:off x="2226" y="2253"/>
              <a:ext cx="828" cy="800"/>
              <a:chOff x="2235" y="2128"/>
              <a:chExt cx="828" cy="800"/>
            </a:xfrm>
          </p:grpSpPr>
          <p:sp>
            <p:nvSpPr>
              <p:cNvPr id="16407" name="Oval 60"/>
              <p:cNvSpPr>
                <a:spLocks noChangeArrowheads="1"/>
              </p:cNvSpPr>
              <p:nvPr/>
            </p:nvSpPr>
            <p:spPr bwMode="auto">
              <a:xfrm>
                <a:off x="2235" y="2128"/>
                <a:ext cx="828" cy="800"/>
              </a:xfrm>
              <a:prstGeom prst="ellipse">
                <a:avLst/>
              </a:prstGeom>
              <a:solidFill>
                <a:srgbClr val="FFFF00">
                  <a:alpha val="50195"/>
                </a:srgbClr>
              </a:solidFill>
              <a:ln w="19050">
                <a:solidFill>
                  <a:schemeClr val="bg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6408" name="WordArt 61"/>
              <p:cNvSpPr>
                <a:spLocks noChangeArrowheads="1" noChangeShapeType="1" noTextEdit="1"/>
              </p:cNvSpPr>
              <p:nvPr/>
            </p:nvSpPr>
            <p:spPr bwMode="auto">
              <a:xfrm rot="2176334">
                <a:off x="2304" y="2357"/>
                <a:ext cx="570" cy="475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Down">
                  <a:avLst>
                    <a:gd name="adj" fmla="val 432441"/>
                  </a:avLst>
                </a:prstTxWarp>
              </a:bodyPr>
              <a:lstStyle/>
              <a:p>
                <a:pPr algn="ctr"/>
                <a:r>
                  <a:rPr lang="en-US" sz="3600" kern="10">
                    <a:ln w="9525">
                      <a:noFill/>
                      <a:round/>
                      <a:headEnd/>
                      <a:tailEnd/>
                    </a:ln>
                    <a:solidFill>
                      <a:schemeClr val="bg1"/>
                    </a:solidFill>
                    <a:latin typeface="Arial Black"/>
                  </a:rPr>
                  <a:t>mahasiswa</a:t>
                </a:r>
              </a:p>
            </p:txBody>
          </p:sp>
        </p:grpSp>
      </p:grpSp>
      <p:sp>
        <p:nvSpPr>
          <p:cNvPr id="16402" name="Text Box 62"/>
          <p:cNvSpPr txBox="1">
            <a:spLocks noChangeArrowheads="1"/>
          </p:cNvSpPr>
          <p:nvPr/>
        </p:nvSpPr>
        <p:spPr bwMode="auto">
          <a:xfrm>
            <a:off x="7162800" y="6507163"/>
            <a:ext cx="1905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/>
              <a:t>endrop3ai@ its.ac.id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3" grpId="0" animBg="1"/>
      <p:bldP spid="35854" grpId="0" animBg="1"/>
      <p:bldP spid="35855" grpId="0" animBg="1"/>
      <p:bldP spid="35856" grpId="0" animBg="1"/>
      <p:bldP spid="35860" grpId="0" animBg="1"/>
      <p:bldP spid="358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E5D9AD"/>
          </a:solidFill>
        </p:spPr>
        <p:txBody>
          <a:bodyPr/>
          <a:lstStyle/>
          <a:p>
            <a:r>
              <a:rPr lang="en-US" sz="2800" b="1" smtClean="0"/>
              <a:t>RINCIAN KEGIATAN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  <a:solidFill>
            <a:srgbClr val="ECE3C2"/>
          </a:solidFill>
        </p:spPr>
        <p:txBody>
          <a:bodyPr anchor="ctr"/>
          <a:lstStyle/>
          <a:p>
            <a:pPr marL="514350" indent="-514350">
              <a:buFontTx/>
              <a:buAutoNum type="arabicPeriod"/>
            </a:pPr>
            <a:r>
              <a:rPr lang="en-US" sz="2000" smtClean="0"/>
              <a:t>Penggunaan istilah dokumen GBPP (Garis Besar Program Pengajaran) dan SAP (Satuan Acara Pengajaran) memiliki arti :</a:t>
            </a:r>
          </a:p>
          <a:p>
            <a:pPr marL="914400" lvl="1" indent="-400050">
              <a:buFont typeface="Wingdings" pitchFamily="2" charset="2"/>
              <a:buChar char="§"/>
            </a:pPr>
            <a:r>
              <a:rPr lang="en-US" sz="2000" smtClean="0"/>
              <a:t>Menitik beratkan pada proses pengajaran (teaching)</a:t>
            </a:r>
          </a:p>
          <a:p>
            <a:pPr marL="914400" lvl="1" indent="-400050">
              <a:buFont typeface="Wingdings" pitchFamily="2" charset="2"/>
              <a:buChar char="§"/>
            </a:pPr>
            <a:r>
              <a:rPr lang="en-US" sz="2000" smtClean="0"/>
              <a:t>Dokumen tersebut lebih ditekankan pada kepentingan dosen dalam mengajar.</a:t>
            </a:r>
          </a:p>
          <a:p>
            <a:pPr marL="514350" indent="-514350">
              <a:buFontTx/>
              <a:buAutoNum type="arabicPeriod"/>
            </a:pPr>
            <a:r>
              <a:rPr lang="en-US" sz="2000" smtClean="0"/>
              <a:t>Pemisahan antara proses pengajaran dengan proses evaluasi hasil belajar dengan dilakukan ujian.</a:t>
            </a:r>
          </a:p>
          <a:p>
            <a:pPr marL="514350" indent="-514350">
              <a:buFontTx/>
              <a:buAutoNum type="arabicPeriod"/>
            </a:pPr>
            <a:r>
              <a:rPr lang="en-US" sz="2000" b="1" smtClean="0">
                <a:solidFill>
                  <a:srgbClr val="C00000"/>
                </a:solidFill>
              </a:rPr>
              <a:t>Bentuk ujian tulis banyak digunakan dan soal maupun penilaiannya menggunakan marking scheme.</a:t>
            </a:r>
          </a:p>
          <a:p>
            <a:pPr marL="514350" indent="-514350">
              <a:buFontTx/>
              <a:buAutoNum type="arabicPeriod"/>
            </a:pPr>
            <a:r>
              <a:rPr lang="en-US" sz="2000" b="1" smtClean="0">
                <a:solidFill>
                  <a:srgbClr val="FF0000"/>
                </a:solidFill>
              </a:rPr>
              <a:t>Mahasiswa yang gagal dalam ujian harus mengulang dari awal atau dilakukan ujian ulangan atau remidial atau semester pendek (?).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71450" y="100013"/>
            <a:ext cx="8763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95" tIns="45699" rIns="91395" bIns="45699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PROSES PENGUKURAN DAN PENILAIAN BELAJAR</a:t>
            </a:r>
            <a:r>
              <a:rPr lang="en-US" sz="20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n-US" sz="2400">
                <a:solidFill>
                  <a:srgbClr val="FF6600"/>
                </a:solidFill>
              </a:rPr>
              <a:t>          </a:t>
            </a:r>
            <a:r>
              <a:rPr lang="en-US" sz="2400">
                <a:solidFill>
                  <a:srgbClr val="EEE8B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2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proses dan hasil dipisah</a:t>
            </a:r>
            <a:r>
              <a:rPr lang="en-US" sz="2400">
                <a:solidFill>
                  <a:srgbClr val="EEE8B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id-ID" sz="2400">
              <a:solidFill>
                <a:srgbClr val="EEE8B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467600" y="5299075"/>
            <a:ext cx="1143000" cy="990600"/>
            <a:chOff x="4704" y="3456"/>
            <a:chExt cx="720" cy="624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4704" y="3456"/>
              <a:ext cx="720" cy="624"/>
            </a:xfrm>
            <a:prstGeom prst="rect">
              <a:avLst/>
            </a:prstGeom>
            <a:solidFill>
              <a:srgbClr val="FFE07D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4728" y="3552"/>
              <a:ext cx="67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 smtClean="0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</a:rPr>
                <a:t>TIDAK LULUS</a:t>
              </a:r>
              <a:endParaRPr lang="id-ID" sz="16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086350" y="3163888"/>
            <a:ext cx="1638300" cy="1524000"/>
            <a:chOff x="3240" y="1968"/>
            <a:chExt cx="1032" cy="960"/>
          </a:xfrm>
          <a:solidFill>
            <a:srgbClr val="FFC000"/>
          </a:solidFill>
        </p:grpSpPr>
        <p:sp>
          <p:nvSpPr>
            <p:cNvPr id="17416" name="Oval 8"/>
            <p:cNvSpPr>
              <a:spLocks noChangeArrowheads="1"/>
            </p:cNvSpPr>
            <p:nvPr/>
          </p:nvSpPr>
          <p:spPr bwMode="auto">
            <a:xfrm>
              <a:off x="3240" y="1968"/>
              <a:ext cx="1008" cy="960"/>
            </a:xfrm>
            <a:prstGeom prst="ellipse">
              <a:avLst/>
            </a:prstGeom>
            <a:grpFill/>
            <a:ln w="12700">
              <a:noFill/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3340" name="Text Box 9"/>
            <p:cNvSpPr txBox="1">
              <a:spLocks noChangeArrowheads="1"/>
            </p:cNvSpPr>
            <p:nvPr/>
          </p:nvSpPr>
          <p:spPr bwMode="auto">
            <a:xfrm>
              <a:off x="3264" y="2208"/>
              <a:ext cx="1008" cy="40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HASIL BELAJAR</a:t>
              </a:r>
              <a:endParaRPr lang="id-ID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endParaRPr>
            </a:p>
          </p:txBody>
        </p:sp>
      </p:grp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6762750" y="3497263"/>
            <a:ext cx="457200" cy="866775"/>
          </a:xfrm>
          <a:prstGeom prst="rightArrow">
            <a:avLst>
              <a:gd name="adj1" fmla="val 45417"/>
              <a:gd name="adj2" fmla="val 68750"/>
            </a:avLst>
          </a:prstGeom>
          <a:solidFill>
            <a:srgbClr val="D6C792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4543425" y="3497263"/>
            <a:ext cx="457200" cy="866775"/>
          </a:xfrm>
          <a:prstGeom prst="rightArrow">
            <a:avLst>
              <a:gd name="adj1" fmla="val 45417"/>
              <a:gd name="adj2" fmla="val 68750"/>
            </a:avLst>
          </a:prstGeom>
          <a:solidFill>
            <a:srgbClr val="D6C792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457200" y="3106738"/>
            <a:ext cx="2595563" cy="1600200"/>
            <a:chOff x="457200" y="3200400"/>
            <a:chExt cx="2595563" cy="1600200"/>
          </a:xfrm>
        </p:grpSpPr>
        <p:sp>
          <p:nvSpPr>
            <p:cNvPr id="17421" name="AutoShape 13"/>
            <p:cNvSpPr>
              <a:spLocks noChangeArrowheads="1"/>
            </p:cNvSpPr>
            <p:nvPr/>
          </p:nvSpPr>
          <p:spPr bwMode="auto">
            <a:xfrm>
              <a:off x="457200" y="3200400"/>
              <a:ext cx="2595563" cy="1600200"/>
            </a:xfrm>
            <a:prstGeom prst="rightArrow">
              <a:avLst>
                <a:gd name="adj1" fmla="val 50000"/>
                <a:gd name="adj2" fmla="val 38170"/>
              </a:avLst>
            </a:prstGeom>
            <a:solidFill>
              <a:srgbClr val="D6C792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533400" y="3657600"/>
              <a:ext cx="228600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395" tIns="45699" rIns="91395" bIns="45699">
              <a:spAutoFit/>
            </a:bodyPr>
            <a:lstStyle/>
            <a:p>
              <a:pPr>
                <a:spcBef>
                  <a:spcPct val="10000"/>
                </a:spcBef>
                <a:defRPr/>
              </a:pPr>
              <a:r>
                <a:rPr lang="en-US" sz="20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itchFamily="34" charset="0"/>
                </a:rPr>
                <a:t>PROSES PENGAJARAN     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533900" y="1754188"/>
            <a:ext cx="2743200" cy="1314450"/>
            <a:chOff x="2856" y="1164"/>
            <a:chExt cx="1728" cy="828"/>
          </a:xfrm>
        </p:grpSpPr>
        <p:sp>
          <p:nvSpPr>
            <p:cNvPr id="18455" name="Text Box 16"/>
            <p:cNvSpPr txBox="1">
              <a:spLocks noChangeArrowheads="1"/>
            </p:cNvSpPr>
            <p:nvPr/>
          </p:nvSpPr>
          <p:spPr bwMode="auto">
            <a:xfrm>
              <a:off x="2856" y="1164"/>
              <a:ext cx="172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solidFill>
                    <a:srgbClr val="3F3E00"/>
                  </a:solidFill>
                  <a:latin typeface="Arial Black" pitchFamily="34" charset="0"/>
                </a:rPr>
                <a:t>(marking scheme) PENILAIAN</a:t>
              </a:r>
            </a:p>
          </p:txBody>
        </p:sp>
        <p:sp>
          <p:nvSpPr>
            <p:cNvPr id="17425" name="AutoShape 17"/>
            <p:cNvSpPr>
              <a:spLocks noChangeArrowheads="1"/>
            </p:cNvSpPr>
            <p:nvPr/>
          </p:nvSpPr>
          <p:spPr bwMode="auto">
            <a:xfrm>
              <a:off x="3456" y="1665"/>
              <a:ext cx="498" cy="327"/>
            </a:xfrm>
            <a:prstGeom prst="downArrow">
              <a:avLst>
                <a:gd name="adj1" fmla="val 57426"/>
                <a:gd name="adj2" fmla="val 59329"/>
              </a:avLst>
            </a:prstGeom>
            <a:solidFill>
              <a:srgbClr val="FFE07D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vert="eaVert"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847975" y="3182938"/>
            <a:ext cx="1962150" cy="1920875"/>
            <a:chOff x="1824" y="2064"/>
            <a:chExt cx="1236" cy="1210"/>
          </a:xfrm>
        </p:grpSpPr>
        <p:sp>
          <p:nvSpPr>
            <p:cNvPr id="18453" name="Text Box 19"/>
            <p:cNvSpPr txBox="1">
              <a:spLocks noChangeArrowheads="1"/>
            </p:cNvSpPr>
            <p:nvPr/>
          </p:nvSpPr>
          <p:spPr bwMode="auto">
            <a:xfrm>
              <a:off x="1824" y="3024"/>
              <a:ext cx="1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3F3E00"/>
                  </a:solidFill>
                  <a:latin typeface="Arial Black" pitchFamily="34" charset="0"/>
                </a:rPr>
                <a:t>TES / UJIAN</a:t>
              </a:r>
              <a:endParaRPr lang="id-ID" sz="2000">
                <a:solidFill>
                  <a:srgbClr val="3F3E00"/>
                </a:solidFill>
                <a:latin typeface="Arial Black" pitchFamily="34" charset="0"/>
              </a:endParaRPr>
            </a:p>
          </p:txBody>
        </p:sp>
        <p:pic>
          <p:nvPicPr>
            <p:cNvPr id="17428" name="Picture 20" descr="studnt9A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2018" y="2064"/>
              <a:ext cx="820" cy="888"/>
            </a:xfrm>
            <a:prstGeom prst="rect">
              <a:avLst/>
            </a:prstGeom>
            <a:noFill/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</p:pic>
      </p:grpSp>
      <p:pic>
        <p:nvPicPr>
          <p:cNvPr id="17429" name="Picture 21" descr="Rotation of Picture1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9588" y="4554538"/>
            <a:ext cx="1493837" cy="1381125"/>
          </a:xfrm>
          <a:prstGeom prst="rect">
            <a:avLst/>
          </a:prstGeom>
          <a:noFill/>
          <a:effectLst/>
        </p:spPr>
      </p:pic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7332663" y="3162300"/>
            <a:ext cx="1354137" cy="2019300"/>
            <a:chOff x="4619" y="1992"/>
            <a:chExt cx="853" cy="1272"/>
          </a:xfrm>
        </p:grpSpPr>
        <p:sp>
          <p:nvSpPr>
            <p:cNvPr id="18451" name="Text Box 23"/>
            <p:cNvSpPr txBox="1">
              <a:spLocks noChangeArrowheads="1"/>
            </p:cNvSpPr>
            <p:nvPr/>
          </p:nvSpPr>
          <p:spPr bwMode="auto">
            <a:xfrm>
              <a:off x="4668" y="3014"/>
              <a:ext cx="7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395" tIns="45699" rIns="91395" bIns="45699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Black" pitchFamily="34" charset="0"/>
                </a:rPr>
                <a:t>LULUS</a:t>
              </a:r>
              <a:endParaRPr lang="id-ID" sz="2000">
                <a:latin typeface="Arial Black" pitchFamily="34" charset="0"/>
              </a:endParaRPr>
            </a:p>
          </p:txBody>
        </p:sp>
        <p:pic>
          <p:nvPicPr>
            <p:cNvPr id="17432" name="Picture 24" descr="GRAD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19" y="1992"/>
              <a:ext cx="853" cy="96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808080">
                  <a:alpha val="50000"/>
                </a:srgbClr>
              </a:outerShdw>
            </a:effectLst>
          </p:spPr>
        </p:pic>
      </p:grp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514600" y="5832475"/>
            <a:ext cx="4724400" cy="0"/>
          </a:xfrm>
          <a:prstGeom prst="line">
            <a:avLst/>
          </a:prstGeom>
          <a:noFill/>
          <a:ln w="57150">
            <a:solidFill>
              <a:srgbClr val="FFC000"/>
            </a:solidFill>
            <a:prstDash val="sysDot"/>
            <a:round/>
            <a:headEnd type="triangle" w="med" len="med"/>
            <a:tailEnd type="oval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7435" name="Picture 27" descr="Rotation of Picture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1962150"/>
            <a:ext cx="1447800" cy="1373188"/>
          </a:xfrm>
          <a:prstGeom prst="rect">
            <a:avLst/>
          </a:prstGeom>
          <a:noFill/>
          <a:effectLst/>
        </p:spPr>
      </p:pic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52438" y="6002338"/>
            <a:ext cx="2190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5" tIns="45699" rIns="91395" bIns="4569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00"/>
                </a:solidFill>
                <a:latin typeface="Arial Black" pitchFamily="34" charset="0"/>
              </a:rPr>
              <a:t>DIHARAPKAN BELAJAR</a:t>
            </a:r>
            <a:endParaRPr lang="id-ID" sz="2000">
              <a:solidFill>
                <a:srgbClr val="333300"/>
              </a:solidFill>
              <a:latin typeface="Arial Black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62200" y="4908902"/>
            <a:ext cx="607859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en-US" sz="5400" b="1">
                <a:ln w="11430">
                  <a:noFill/>
                </a:ln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311150" y="1454150"/>
            <a:ext cx="196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5" tIns="45699" rIns="91395" bIns="4569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333300"/>
                </a:solidFill>
                <a:latin typeface="Arial Black" pitchFamily="34" charset="0"/>
              </a:rPr>
              <a:t>MENGAJAR</a:t>
            </a:r>
            <a:endParaRPr lang="id-ID" sz="2000">
              <a:solidFill>
                <a:srgbClr val="333300"/>
              </a:solidFill>
              <a:latin typeface="Arial Black" pitchFamily="34" charset="0"/>
            </a:endParaRPr>
          </a:p>
        </p:txBody>
      </p:sp>
      <p:sp>
        <p:nvSpPr>
          <p:cNvPr id="18450" name="Text Box 56"/>
          <p:cNvSpPr txBox="1">
            <a:spLocks noChangeArrowheads="1"/>
          </p:cNvSpPr>
          <p:nvPr/>
        </p:nvSpPr>
        <p:spPr bwMode="auto">
          <a:xfrm>
            <a:off x="7016750" y="6559550"/>
            <a:ext cx="20431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 b="1"/>
              <a:t>endrotomoits@ yahoo.com</a:t>
            </a:r>
            <a:endParaRPr lang="en-US" sz="10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 animBg="1"/>
      <p:bldP spid="17419" grpId="0" animBg="1"/>
      <p:bldP spid="17433" grpId="0" animBg="1"/>
      <p:bldP spid="28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42863"/>
            <a:ext cx="9144000" cy="762000"/>
          </a:xfrm>
          <a:prstGeom prst="rect">
            <a:avLst/>
          </a:prstGeom>
          <a:solidFill>
            <a:srgbClr val="4644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66888" y="3333750"/>
            <a:ext cx="1143000" cy="1143000"/>
            <a:chOff x="1056" y="2439"/>
            <a:chExt cx="665" cy="672"/>
          </a:xfrm>
        </p:grpSpPr>
        <p:sp>
          <p:nvSpPr>
            <p:cNvPr id="19512" name="Rectangle 4"/>
            <p:cNvSpPr>
              <a:spLocks noChangeArrowheads="1"/>
            </p:cNvSpPr>
            <p:nvPr/>
          </p:nvSpPr>
          <p:spPr bwMode="auto">
            <a:xfrm>
              <a:off x="1056" y="2439"/>
              <a:ext cx="665" cy="672"/>
            </a:xfrm>
            <a:prstGeom prst="rect">
              <a:avLst/>
            </a:prstGeom>
            <a:solidFill>
              <a:srgbClr val="FFFF99"/>
            </a:solidFill>
            <a:ln w="57150" cmpd="thinThick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513" name="Rectangle 5"/>
            <p:cNvSpPr>
              <a:spLocks noChangeArrowheads="1"/>
            </p:cNvSpPr>
            <p:nvPr/>
          </p:nvSpPr>
          <p:spPr bwMode="auto">
            <a:xfrm>
              <a:off x="1090" y="2532"/>
              <a:ext cx="582" cy="452"/>
            </a:xfrm>
            <a:prstGeom prst="rect">
              <a:avLst/>
            </a:prstGeom>
            <a:solidFill>
              <a:srgbClr val="FFFF99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>
                <a:lnSpc>
                  <a:spcPct val="90000"/>
                </a:lnSpc>
              </a:pPr>
              <a:r>
                <a:rPr lang="en-US" sz="1400" b="1">
                  <a:solidFill>
                    <a:srgbClr val="333300"/>
                  </a:solidFill>
                  <a:latin typeface="Comic Sans MS" pitchFamily="66" charset="0"/>
                  <a:cs typeface="Arial" pitchFamily="34" charset="0"/>
                </a:rPr>
                <a:t>Garis Besar Rencana Pembljrn</a:t>
              </a:r>
              <a:r>
                <a:rPr lang="en-US" sz="1400" b="1">
                  <a:solidFill>
                    <a:schemeClr val="bg1"/>
                  </a:solidFill>
                  <a:latin typeface="Comic Sans MS" pitchFamily="66" charset="0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55588" y="2895600"/>
            <a:ext cx="858837" cy="2136775"/>
            <a:chOff x="264" y="1745"/>
            <a:chExt cx="460" cy="1346"/>
          </a:xfrm>
        </p:grpSpPr>
        <p:sp>
          <p:nvSpPr>
            <p:cNvPr id="19510" name="Arc 7"/>
            <p:cNvSpPr>
              <a:spLocks/>
            </p:cNvSpPr>
            <p:nvPr/>
          </p:nvSpPr>
          <p:spPr bwMode="auto">
            <a:xfrm>
              <a:off x="439" y="1745"/>
              <a:ext cx="285" cy="1346"/>
            </a:xfrm>
            <a:custGeom>
              <a:avLst/>
              <a:gdLst>
                <a:gd name="T0" fmla="*/ 0 w 34934"/>
                <a:gd name="T1" fmla="*/ 0 h 43200"/>
                <a:gd name="T2" fmla="*/ 0 w 34934"/>
                <a:gd name="T3" fmla="*/ 0 h 43200"/>
                <a:gd name="T4" fmla="*/ 0 w 34934"/>
                <a:gd name="T5" fmla="*/ 0 h 43200"/>
                <a:gd name="T6" fmla="*/ 0 60000 65536"/>
                <a:gd name="T7" fmla="*/ 0 60000 65536"/>
                <a:gd name="T8" fmla="*/ 0 60000 65536"/>
                <a:gd name="T9" fmla="*/ 0 w 34934"/>
                <a:gd name="T10" fmla="*/ 0 h 43200"/>
                <a:gd name="T11" fmla="*/ 34934 w 34934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934" h="43200" fill="none" extrusionOk="0">
                  <a:moveTo>
                    <a:pt x="1240" y="3703"/>
                  </a:moveTo>
                  <a:cubicBezTo>
                    <a:pt x="4811" y="1289"/>
                    <a:pt x="9023" y="-1"/>
                    <a:pt x="13334" y="0"/>
                  </a:cubicBezTo>
                  <a:cubicBezTo>
                    <a:pt x="25263" y="0"/>
                    <a:pt x="34934" y="9670"/>
                    <a:pt x="34934" y="21600"/>
                  </a:cubicBezTo>
                  <a:cubicBezTo>
                    <a:pt x="34934" y="33529"/>
                    <a:pt x="25263" y="43200"/>
                    <a:pt x="13334" y="43200"/>
                  </a:cubicBezTo>
                  <a:cubicBezTo>
                    <a:pt x="8498" y="43200"/>
                    <a:pt x="3803" y="41577"/>
                    <a:pt x="-1" y="38593"/>
                  </a:cubicBezTo>
                </a:path>
                <a:path w="34934" h="43200" stroke="0" extrusionOk="0">
                  <a:moveTo>
                    <a:pt x="1240" y="3703"/>
                  </a:moveTo>
                  <a:cubicBezTo>
                    <a:pt x="4811" y="1289"/>
                    <a:pt x="9023" y="-1"/>
                    <a:pt x="13334" y="0"/>
                  </a:cubicBezTo>
                  <a:cubicBezTo>
                    <a:pt x="25263" y="0"/>
                    <a:pt x="34934" y="9670"/>
                    <a:pt x="34934" y="21600"/>
                  </a:cubicBezTo>
                  <a:cubicBezTo>
                    <a:pt x="34934" y="33529"/>
                    <a:pt x="25263" y="43200"/>
                    <a:pt x="13334" y="43200"/>
                  </a:cubicBezTo>
                  <a:cubicBezTo>
                    <a:pt x="8498" y="43200"/>
                    <a:pt x="3803" y="41577"/>
                    <a:pt x="-1" y="38593"/>
                  </a:cubicBezTo>
                  <a:lnTo>
                    <a:pt x="13334" y="21600"/>
                  </a:lnTo>
                  <a:close/>
                </a:path>
              </a:pathLst>
            </a:custGeom>
            <a:gradFill rotWithShape="1">
              <a:gsLst>
                <a:gs pos="0">
                  <a:srgbClr val="FFFFCC"/>
                </a:gs>
                <a:gs pos="100000">
                  <a:srgbClr val="C1D54B"/>
                </a:gs>
              </a:gsLst>
              <a:lin ang="0" scaled="1"/>
            </a:gradFill>
            <a:ln w="57150">
              <a:solidFill>
                <a:srgbClr val="869A44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rgbClr val="54547E"/>
                </a:solidFill>
              </a:endParaRPr>
            </a:p>
          </p:txBody>
        </p:sp>
        <p:sp>
          <p:nvSpPr>
            <p:cNvPr id="19511" name="Rectangle 8"/>
            <p:cNvSpPr>
              <a:spLocks noChangeArrowheads="1"/>
            </p:cNvSpPr>
            <p:nvPr/>
          </p:nvSpPr>
          <p:spPr bwMode="auto">
            <a:xfrm rot="-5400000">
              <a:off x="-203" y="2261"/>
              <a:ext cx="1248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30000"/>
                </a:spcBef>
              </a:pPr>
              <a:r>
                <a:rPr lang="en-US" sz="1600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Dokumen Kurikulum</a:t>
              </a:r>
              <a:endParaRPr lang="id-ID" sz="1600">
                <a:solidFill>
                  <a:srgbClr val="33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76250" y="1054100"/>
            <a:ext cx="8362950" cy="558800"/>
            <a:chOff x="300" y="644"/>
            <a:chExt cx="5268" cy="352"/>
          </a:xfrm>
        </p:grpSpPr>
        <p:sp>
          <p:nvSpPr>
            <p:cNvPr id="19499" name="Rectangle 10"/>
            <p:cNvSpPr>
              <a:spLocks noChangeArrowheads="1"/>
            </p:cNvSpPr>
            <p:nvPr/>
          </p:nvSpPr>
          <p:spPr bwMode="auto">
            <a:xfrm>
              <a:off x="513" y="652"/>
              <a:ext cx="121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PERENCANAAN</a:t>
              </a:r>
              <a:endParaRPr lang="en-US" sz="1600">
                <a:solidFill>
                  <a:srgbClr val="333300"/>
                </a:solidFill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19500" name="Rectangle 11"/>
            <p:cNvSpPr>
              <a:spLocks noChangeArrowheads="1"/>
            </p:cNvSpPr>
            <p:nvPr/>
          </p:nvSpPr>
          <p:spPr bwMode="auto">
            <a:xfrm>
              <a:off x="2517" y="644"/>
              <a:ext cx="12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PELAKSANAAN</a:t>
              </a:r>
            </a:p>
          </p:txBody>
        </p:sp>
        <p:sp>
          <p:nvSpPr>
            <p:cNvPr id="19501" name="Rectangle 12"/>
            <p:cNvSpPr>
              <a:spLocks noChangeArrowheads="1"/>
            </p:cNvSpPr>
            <p:nvPr/>
          </p:nvSpPr>
          <p:spPr bwMode="auto">
            <a:xfrm>
              <a:off x="4272" y="644"/>
              <a:ext cx="124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806450" eaLnBrk="0" hangingPunct="0"/>
              <a:r>
                <a:rPr lang="en-US" sz="1600" b="1">
                  <a:solidFill>
                    <a:srgbClr val="333300"/>
                  </a:solidFill>
                  <a:latin typeface="Arial Black" pitchFamily="34" charset="0"/>
                  <a:cs typeface="Arial" pitchFamily="34" charset="0"/>
                </a:rPr>
                <a:t>PENGEMBANGAN</a:t>
              </a:r>
            </a:p>
          </p:txBody>
        </p:sp>
        <p:grpSp>
          <p:nvGrpSpPr>
            <p:cNvPr id="19502" name="Group 13"/>
            <p:cNvGrpSpPr>
              <a:grpSpLocks/>
            </p:cNvGrpSpPr>
            <p:nvPr/>
          </p:nvGrpSpPr>
          <p:grpSpPr bwMode="auto">
            <a:xfrm>
              <a:off x="300" y="778"/>
              <a:ext cx="5268" cy="218"/>
              <a:chOff x="300" y="748"/>
              <a:chExt cx="5268" cy="218"/>
            </a:xfrm>
          </p:grpSpPr>
          <p:sp>
            <p:nvSpPr>
              <p:cNvPr id="19503" name="Line 14"/>
              <p:cNvSpPr>
                <a:spLocks noChangeShapeType="1"/>
              </p:cNvSpPr>
              <p:nvPr/>
            </p:nvSpPr>
            <p:spPr bwMode="auto">
              <a:xfrm>
                <a:off x="1986" y="756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bg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4" name="Line 15"/>
              <p:cNvSpPr>
                <a:spLocks noChangeShapeType="1"/>
              </p:cNvSpPr>
              <p:nvPr/>
            </p:nvSpPr>
            <p:spPr bwMode="auto">
              <a:xfrm flipH="1">
                <a:off x="300" y="825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5" name="Line 16"/>
              <p:cNvSpPr>
                <a:spLocks noChangeShapeType="1"/>
              </p:cNvSpPr>
              <p:nvPr/>
            </p:nvSpPr>
            <p:spPr bwMode="auto">
              <a:xfrm>
                <a:off x="4224" y="825"/>
                <a:ext cx="134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6" name="Line 17"/>
              <p:cNvSpPr>
                <a:spLocks noChangeShapeType="1"/>
              </p:cNvSpPr>
              <p:nvPr/>
            </p:nvSpPr>
            <p:spPr bwMode="auto">
              <a:xfrm>
                <a:off x="300" y="750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bg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7" name="Line 18"/>
              <p:cNvSpPr>
                <a:spLocks noChangeShapeType="1"/>
              </p:cNvSpPr>
              <p:nvPr/>
            </p:nvSpPr>
            <p:spPr bwMode="auto">
              <a:xfrm>
                <a:off x="4230" y="748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bg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8" name="Line 19"/>
              <p:cNvSpPr>
                <a:spLocks noChangeShapeType="1"/>
              </p:cNvSpPr>
              <p:nvPr/>
            </p:nvSpPr>
            <p:spPr bwMode="auto">
              <a:xfrm>
                <a:off x="5564" y="750"/>
                <a:ext cx="0" cy="210"/>
              </a:xfrm>
              <a:prstGeom prst="line">
                <a:avLst/>
              </a:prstGeom>
              <a:noFill/>
              <a:ln w="9525" cap="rnd">
                <a:solidFill>
                  <a:schemeClr val="bg2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09" name="Line 20"/>
              <p:cNvSpPr>
                <a:spLocks noChangeShapeType="1"/>
              </p:cNvSpPr>
              <p:nvPr/>
            </p:nvSpPr>
            <p:spPr bwMode="auto">
              <a:xfrm flipV="1">
                <a:off x="1977" y="825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oval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1390650" y="1412875"/>
            <a:ext cx="971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9900"/>
                </a:solidFill>
                <a:cs typeface="Arial" pitchFamily="34" charset="0"/>
              </a:rPr>
              <a:t>(PLAN)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4495800" y="1425575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9900"/>
                </a:solidFill>
                <a:cs typeface="Arial" pitchFamily="34" charset="0"/>
              </a:rPr>
              <a:t>(DO)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7458075" y="14033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9900"/>
                </a:solidFill>
                <a:cs typeface="Arial" pitchFamily="34" charset="0"/>
              </a:rPr>
              <a:t>(ACT)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7478713" y="3352800"/>
            <a:ext cx="1143000" cy="1143000"/>
            <a:chOff x="4711" y="2112"/>
            <a:chExt cx="720" cy="720"/>
          </a:xfrm>
        </p:grpSpPr>
        <p:sp>
          <p:nvSpPr>
            <p:cNvPr id="19497" name="Rectangle 25"/>
            <p:cNvSpPr>
              <a:spLocks noChangeArrowheads="1"/>
            </p:cNvSpPr>
            <p:nvPr/>
          </p:nvSpPr>
          <p:spPr bwMode="auto">
            <a:xfrm>
              <a:off x="4711" y="2112"/>
              <a:ext cx="720" cy="720"/>
            </a:xfrm>
            <a:prstGeom prst="rect">
              <a:avLst/>
            </a:prstGeom>
            <a:solidFill>
              <a:srgbClr val="FFFF99"/>
            </a:solidFill>
            <a:ln w="57150" cmpd="thinThick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98" name="Rectangle 26"/>
            <p:cNvSpPr>
              <a:spLocks noChangeArrowheads="1"/>
            </p:cNvSpPr>
            <p:nvPr/>
          </p:nvSpPr>
          <p:spPr bwMode="auto">
            <a:xfrm>
              <a:off x="4748" y="2200"/>
              <a:ext cx="628" cy="536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1400" b="1">
                  <a:solidFill>
                    <a:srgbClr val="333300"/>
                  </a:solidFill>
                  <a:latin typeface="Comic Sans MS" pitchFamily="66" charset="0"/>
                  <a:cs typeface="Arial" pitchFamily="34" charset="0"/>
                </a:rPr>
                <a:t>Pengem bangan Pembela jaran</a:t>
              </a:r>
            </a:p>
          </p:txBody>
        </p:sp>
      </p:grpSp>
      <p:sp>
        <p:nvSpPr>
          <p:cNvPr id="19466" name="WordArt 27"/>
          <p:cNvSpPr>
            <a:spLocks noChangeArrowheads="1" noChangeShapeType="1" noTextEdit="1"/>
          </p:cNvSpPr>
          <p:nvPr/>
        </p:nvSpPr>
        <p:spPr bwMode="auto">
          <a:xfrm>
            <a:off x="1419225" y="322263"/>
            <a:ext cx="6296025" cy="211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333300"/>
                  </a:outerShdw>
                </a:effectLst>
                <a:latin typeface="Arial Black"/>
              </a:rPr>
              <a:t>SISTEM PEMBELAJARAN YANG DIKEMBANGKAN</a:t>
            </a:r>
          </a:p>
        </p:txBody>
      </p: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3489325" y="2190750"/>
            <a:ext cx="3232150" cy="3194050"/>
            <a:chOff x="2180" y="1380"/>
            <a:chExt cx="2036" cy="2012"/>
          </a:xfrm>
        </p:grpSpPr>
        <p:sp>
          <p:nvSpPr>
            <p:cNvPr id="19495" name="Oval 29"/>
            <p:cNvSpPr>
              <a:spLocks noChangeArrowheads="1"/>
            </p:cNvSpPr>
            <p:nvPr/>
          </p:nvSpPr>
          <p:spPr bwMode="auto">
            <a:xfrm>
              <a:off x="2230" y="1520"/>
              <a:ext cx="1968" cy="1872"/>
            </a:xfrm>
            <a:prstGeom prst="ellipse">
              <a:avLst/>
            </a:prstGeom>
            <a:solidFill>
              <a:srgbClr val="FFCC00"/>
            </a:solidFill>
            <a:ln w="57150">
              <a:solidFill>
                <a:srgbClr val="808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1949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180" y="1380"/>
              <a:ext cx="2036" cy="158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1599996"/>
                </a:avLst>
              </a:prstTxWarp>
            </a:bodyPr>
            <a:lstStyle/>
            <a:p>
              <a:pPr algn="ctr"/>
              <a:r>
                <a:rPr lang="en-US" sz="3600" kern="10" spc="720" normalizeH="1">
                  <a:ln w="9525">
                    <a:solidFill>
                      <a:srgbClr val="808000"/>
                    </a:solidFill>
                    <a:round/>
                    <a:headEnd/>
                    <a:tailEnd/>
                  </a:ln>
                  <a:solidFill>
                    <a:srgbClr val="808000"/>
                  </a:solidFill>
                  <a:latin typeface="Arial Black"/>
                </a:rPr>
                <a:t>Proses &amp; hasil pembelajaran</a:t>
              </a:r>
            </a:p>
          </p:txBody>
        </p:sp>
      </p:grpSp>
      <p:sp>
        <p:nvSpPr>
          <p:cNvPr id="8223" name="AutoShape 31"/>
          <p:cNvSpPr>
            <a:spLocks noChangeArrowheads="1"/>
          </p:cNvSpPr>
          <p:nvPr/>
        </p:nvSpPr>
        <p:spPr bwMode="auto">
          <a:xfrm>
            <a:off x="6858000" y="3524250"/>
            <a:ext cx="457200" cy="822325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E7F1AD"/>
          </a:soli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4389438" y="3787775"/>
            <a:ext cx="1522412" cy="1447800"/>
            <a:chOff x="2607" y="2176"/>
            <a:chExt cx="959" cy="912"/>
          </a:xfrm>
        </p:grpSpPr>
        <p:sp>
          <p:nvSpPr>
            <p:cNvPr id="19493" name="Oval 33"/>
            <p:cNvSpPr>
              <a:spLocks noChangeArrowheads="1"/>
            </p:cNvSpPr>
            <p:nvPr/>
          </p:nvSpPr>
          <p:spPr bwMode="auto">
            <a:xfrm>
              <a:off x="2607" y="2176"/>
              <a:ext cx="959" cy="912"/>
            </a:xfrm>
            <a:prstGeom prst="ellipse">
              <a:avLst/>
            </a:prstGeom>
            <a:solidFill>
              <a:srgbClr val="808000">
                <a:alpha val="70195"/>
              </a:srgbClr>
            </a:solidFill>
            <a:ln w="19050">
              <a:noFill/>
              <a:round/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19494" name="Rectangle 34"/>
            <p:cNvSpPr>
              <a:spLocks noChangeArrowheads="1"/>
            </p:cNvSpPr>
            <p:nvPr/>
          </p:nvSpPr>
          <p:spPr bwMode="auto">
            <a:xfrm>
              <a:off x="2640" y="2544"/>
              <a:ext cx="896" cy="192"/>
            </a:xfrm>
            <a:prstGeom prst="rect">
              <a:avLst/>
            </a:prstGeom>
            <a:solidFill>
              <a:srgbClr val="808000">
                <a:alpha val="1019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2000" b="1">
                  <a:latin typeface="Comic Sans MS" pitchFamily="66" charset="0"/>
                  <a:cs typeface="Arial" pitchFamily="34" charset="0"/>
                </a:rPr>
                <a:t>Mahasisw</a:t>
              </a:r>
              <a:r>
                <a:rPr lang="en-US" sz="2000" b="1"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3827463" y="2873375"/>
            <a:ext cx="1522412" cy="1447800"/>
            <a:chOff x="2271" y="1600"/>
            <a:chExt cx="959" cy="912"/>
          </a:xfrm>
        </p:grpSpPr>
        <p:sp>
          <p:nvSpPr>
            <p:cNvPr id="19491" name="Oval 36"/>
            <p:cNvSpPr>
              <a:spLocks noChangeArrowheads="1"/>
            </p:cNvSpPr>
            <p:nvPr/>
          </p:nvSpPr>
          <p:spPr bwMode="auto">
            <a:xfrm>
              <a:off x="2271" y="1600"/>
              <a:ext cx="959" cy="912"/>
            </a:xfrm>
            <a:prstGeom prst="ellipse">
              <a:avLst/>
            </a:prstGeom>
            <a:solidFill>
              <a:srgbClr val="99CC00">
                <a:alpha val="70195"/>
              </a:srgbClr>
            </a:solidFill>
            <a:ln w="19050">
              <a:noFill/>
              <a:round/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19492" name="Rectangle 37"/>
            <p:cNvSpPr>
              <a:spLocks noChangeArrowheads="1"/>
            </p:cNvSpPr>
            <p:nvPr/>
          </p:nvSpPr>
          <p:spPr bwMode="auto">
            <a:xfrm>
              <a:off x="2430" y="1948"/>
              <a:ext cx="544" cy="192"/>
            </a:xfrm>
            <a:prstGeom prst="rect">
              <a:avLst/>
            </a:prstGeom>
            <a:solidFill>
              <a:srgbClr val="99CC00">
                <a:alpha val="1019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2000" b="1">
                  <a:latin typeface="Comic Sans MS" pitchFamily="66" charset="0"/>
                  <a:cs typeface="Arial" pitchFamily="34" charset="0"/>
                </a:rPr>
                <a:t>Dosen</a:t>
              </a:r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4924425" y="2886075"/>
            <a:ext cx="1522413" cy="1447800"/>
            <a:chOff x="2935" y="1590"/>
            <a:chExt cx="959" cy="912"/>
          </a:xfrm>
        </p:grpSpPr>
        <p:sp>
          <p:nvSpPr>
            <p:cNvPr id="19489" name="Oval 39"/>
            <p:cNvSpPr>
              <a:spLocks noChangeArrowheads="1"/>
            </p:cNvSpPr>
            <p:nvPr/>
          </p:nvSpPr>
          <p:spPr bwMode="auto">
            <a:xfrm>
              <a:off x="2935" y="1590"/>
              <a:ext cx="959" cy="912"/>
            </a:xfrm>
            <a:prstGeom prst="ellipse">
              <a:avLst/>
            </a:prstGeom>
            <a:solidFill>
              <a:srgbClr val="FFFF66">
                <a:alpha val="50195"/>
              </a:srgbClr>
            </a:solidFill>
            <a:ln w="19050">
              <a:noFill/>
              <a:round/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19490" name="Rectangle 40"/>
            <p:cNvSpPr>
              <a:spLocks noChangeArrowheads="1"/>
            </p:cNvSpPr>
            <p:nvPr/>
          </p:nvSpPr>
          <p:spPr bwMode="auto">
            <a:xfrm>
              <a:off x="3072" y="1872"/>
              <a:ext cx="720" cy="384"/>
            </a:xfrm>
            <a:prstGeom prst="rect">
              <a:avLst/>
            </a:prstGeom>
            <a:solidFill>
              <a:srgbClr val="FFFF00">
                <a:alpha val="1019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806450" eaLnBrk="0" hangingPunct="0"/>
              <a:r>
                <a:rPr lang="en-US" sz="2000" b="1">
                  <a:latin typeface="Comic Sans MS" pitchFamily="66" charset="0"/>
                  <a:cs typeface="Arial" pitchFamily="34" charset="0"/>
                </a:rPr>
                <a:t>Sumber belajar</a:t>
              </a:r>
            </a:p>
          </p:txBody>
        </p:sp>
      </p:grpSp>
      <p:grpSp>
        <p:nvGrpSpPr>
          <p:cNvPr id="11" name="Group 41"/>
          <p:cNvGrpSpPr>
            <a:grpSpLocks/>
          </p:cNvGrpSpPr>
          <p:nvPr/>
        </p:nvGrpSpPr>
        <p:grpSpPr bwMode="auto">
          <a:xfrm>
            <a:off x="1943100" y="5683250"/>
            <a:ext cx="6172200" cy="793750"/>
            <a:chOff x="1224" y="3580"/>
            <a:chExt cx="3888" cy="500"/>
          </a:xfrm>
        </p:grpSpPr>
        <p:grpSp>
          <p:nvGrpSpPr>
            <p:cNvPr id="19478" name="Group 42"/>
            <p:cNvGrpSpPr>
              <a:grpSpLocks/>
            </p:cNvGrpSpPr>
            <p:nvPr/>
          </p:nvGrpSpPr>
          <p:grpSpPr bwMode="auto">
            <a:xfrm>
              <a:off x="1294" y="3772"/>
              <a:ext cx="3770" cy="308"/>
              <a:chOff x="982" y="3644"/>
              <a:chExt cx="3770" cy="308"/>
            </a:xfrm>
          </p:grpSpPr>
          <p:sp>
            <p:nvSpPr>
              <p:cNvPr id="19487" name="Rectangle 43"/>
              <p:cNvSpPr>
                <a:spLocks noChangeArrowheads="1"/>
              </p:cNvSpPr>
              <p:nvPr/>
            </p:nvSpPr>
            <p:spPr bwMode="auto">
              <a:xfrm>
                <a:off x="982" y="3644"/>
                <a:ext cx="3770" cy="308"/>
              </a:xfrm>
              <a:prstGeom prst="rect">
                <a:avLst/>
              </a:prstGeom>
              <a:solidFill>
                <a:srgbClr val="A5BA62"/>
              </a:solidFill>
              <a:ln w="7938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8236" name="Rectangle 44"/>
              <p:cNvSpPr>
                <a:spLocks noChangeArrowheads="1"/>
              </p:cNvSpPr>
              <p:nvPr/>
            </p:nvSpPr>
            <p:spPr bwMode="auto">
              <a:xfrm>
                <a:off x="1489" y="3731"/>
                <a:ext cx="2831" cy="154"/>
              </a:xfrm>
              <a:prstGeom prst="rect">
                <a:avLst/>
              </a:prstGeom>
              <a:solidFill>
                <a:srgbClr val="A5BA6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 defTabSz="806450" eaLnBrk="0" hangingPunct="0">
                  <a:defRPr/>
                </a:pPr>
                <a:r>
                  <a:rPr lang="en-US" sz="16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 Black" pitchFamily="34" charset="0"/>
                    <a:cs typeface="Arial" pitchFamily="34" charset="0"/>
                  </a:rPr>
                  <a:t>EVALUASI PROGRAM PEMBELAJARAN</a:t>
                </a:r>
                <a:r>
                  <a:rPr lang="en-US" sz="16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cs typeface="Arial" pitchFamily="34" charset="0"/>
                  </a:rPr>
                  <a:t> </a:t>
                </a:r>
                <a:endParaRPr lang="en-U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pitchFamily="34" charset="0"/>
                </a:endParaRPr>
              </a:p>
            </p:txBody>
          </p:sp>
        </p:grpSp>
        <p:grpSp>
          <p:nvGrpSpPr>
            <p:cNvPr id="19479" name="Group 45"/>
            <p:cNvGrpSpPr>
              <a:grpSpLocks/>
            </p:cNvGrpSpPr>
            <p:nvPr/>
          </p:nvGrpSpPr>
          <p:grpSpPr bwMode="auto">
            <a:xfrm>
              <a:off x="1224" y="3580"/>
              <a:ext cx="3888" cy="144"/>
              <a:chOff x="912" y="3432"/>
              <a:chExt cx="3888" cy="144"/>
            </a:xfrm>
          </p:grpSpPr>
          <p:sp>
            <p:nvSpPr>
              <p:cNvPr id="19480" name="AutoShape 46"/>
              <p:cNvSpPr>
                <a:spLocks noChangeArrowheads="1"/>
              </p:cNvSpPr>
              <p:nvPr/>
            </p:nvSpPr>
            <p:spPr bwMode="auto">
              <a:xfrm>
                <a:off x="4506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1" name="AutoShape 47"/>
              <p:cNvSpPr>
                <a:spLocks noChangeArrowheads="1"/>
              </p:cNvSpPr>
              <p:nvPr/>
            </p:nvSpPr>
            <p:spPr bwMode="auto">
              <a:xfrm>
                <a:off x="912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2" name="AutoShape 48"/>
              <p:cNvSpPr>
                <a:spLocks noChangeArrowheads="1"/>
              </p:cNvSpPr>
              <p:nvPr/>
            </p:nvSpPr>
            <p:spPr bwMode="auto">
              <a:xfrm>
                <a:off x="3340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3" name="AutoShape 49"/>
              <p:cNvSpPr>
                <a:spLocks noChangeArrowheads="1"/>
              </p:cNvSpPr>
              <p:nvPr/>
            </p:nvSpPr>
            <p:spPr bwMode="auto">
              <a:xfrm>
                <a:off x="1506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4" name="AutoShape 50"/>
              <p:cNvSpPr>
                <a:spLocks noChangeArrowheads="1"/>
              </p:cNvSpPr>
              <p:nvPr/>
            </p:nvSpPr>
            <p:spPr bwMode="auto">
              <a:xfrm>
                <a:off x="3944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5" name="AutoShape 51"/>
              <p:cNvSpPr>
                <a:spLocks noChangeArrowheads="1"/>
              </p:cNvSpPr>
              <p:nvPr/>
            </p:nvSpPr>
            <p:spPr bwMode="auto">
              <a:xfrm>
                <a:off x="2710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486" name="AutoShape 52"/>
              <p:cNvSpPr>
                <a:spLocks noChangeArrowheads="1"/>
              </p:cNvSpPr>
              <p:nvPr/>
            </p:nvSpPr>
            <p:spPr bwMode="auto">
              <a:xfrm>
                <a:off x="2106" y="3432"/>
                <a:ext cx="294" cy="144"/>
              </a:xfrm>
              <a:prstGeom prst="upArrow">
                <a:avLst>
                  <a:gd name="adj1" fmla="val 53741"/>
                  <a:gd name="adj2" fmla="val 68056"/>
                </a:avLst>
              </a:prstGeom>
              <a:gradFill rotWithShape="1">
                <a:gsLst>
                  <a:gs pos="0">
                    <a:srgbClr val="FFFF99"/>
                  </a:gs>
                  <a:gs pos="100000">
                    <a:srgbClr val="A5BA62"/>
                  </a:gs>
                </a:gsLst>
                <a:lin ang="5400000" scaled="1"/>
              </a:gradFill>
              <a:ln w="9525">
                <a:solidFill>
                  <a:srgbClr val="CED98F"/>
                </a:solidFill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</p:spPr>
            <p:txBody>
              <a:bodyPr vert="eaVert"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sp>
        <p:nvSpPr>
          <p:cNvPr id="8245" name="Text Box 53"/>
          <p:cNvSpPr txBox="1">
            <a:spLocks noChangeArrowheads="1"/>
          </p:cNvSpPr>
          <p:nvPr/>
        </p:nvSpPr>
        <p:spPr bwMode="auto">
          <a:xfrm>
            <a:off x="990600" y="6048375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FF9900"/>
                </a:solidFill>
                <a:cs typeface="Arial" pitchFamily="34" charset="0"/>
              </a:rPr>
              <a:t>(CHECK)</a:t>
            </a:r>
          </a:p>
        </p:txBody>
      </p:sp>
      <p:sp>
        <p:nvSpPr>
          <p:cNvPr id="8246" name="AutoShape 54"/>
          <p:cNvSpPr>
            <a:spLocks noChangeArrowheads="1"/>
          </p:cNvSpPr>
          <p:nvPr/>
        </p:nvSpPr>
        <p:spPr bwMode="auto">
          <a:xfrm>
            <a:off x="3014663" y="3519488"/>
            <a:ext cx="457200" cy="822325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E7F1AD"/>
          </a:soli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8247" name="AutoShape 55"/>
          <p:cNvSpPr>
            <a:spLocks noChangeArrowheads="1"/>
          </p:cNvSpPr>
          <p:nvPr/>
        </p:nvSpPr>
        <p:spPr bwMode="auto">
          <a:xfrm>
            <a:off x="1219200" y="3521075"/>
            <a:ext cx="457200" cy="822325"/>
          </a:xfrm>
          <a:prstGeom prst="rightArrow">
            <a:avLst>
              <a:gd name="adj1" fmla="val 50000"/>
              <a:gd name="adj2" fmla="val 65194"/>
            </a:avLst>
          </a:prstGeom>
          <a:solidFill>
            <a:srgbClr val="E7F1AD"/>
          </a:soli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8249" name="Picture 57" descr="AG00050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878316" flipV="1">
            <a:off x="6540500" y="2254250"/>
            <a:ext cx="762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7" name="Text Box 56"/>
          <p:cNvSpPr txBox="1">
            <a:spLocks noChangeArrowheads="1"/>
          </p:cNvSpPr>
          <p:nvPr/>
        </p:nvSpPr>
        <p:spPr bwMode="auto">
          <a:xfrm>
            <a:off x="7016750" y="6559550"/>
            <a:ext cx="20431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000" b="1"/>
              <a:t>endrotomoits@ yahoo.com</a:t>
            </a:r>
            <a:endParaRPr lang="en-US" sz="10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1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500"/>
                                        <p:tgtEl>
                                          <p:spTgt spid="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/>
      <p:bldP spid="8214" grpId="0"/>
      <p:bldP spid="8215" grpId="0"/>
      <p:bldP spid="8223" grpId="0" animBg="1"/>
      <p:bldP spid="8245" grpId="0"/>
      <p:bldP spid="8246" grpId="0" animBg="1"/>
      <p:bldP spid="824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</TotalTime>
  <Words>2175</Words>
  <Application>Microsoft PowerPoint</Application>
  <PresentationFormat>On-screen Show (4:3)</PresentationFormat>
  <Paragraphs>682</Paragraphs>
  <Slides>37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Default Design</vt:lpstr>
      <vt:lpstr>Clip</vt:lpstr>
      <vt:lpstr>Slide 1</vt:lpstr>
      <vt:lpstr>…… apa persoalan penilaian</vt:lpstr>
      <vt:lpstr>Slide 3</vt:lpstr>
      <vt:lpstr>Slide 4</vt:lpstr>
      <vt:lpstr>Slide 5</vt:lpstr>
      <vt:lpstr>Slide 6</vt:lpstr>
      <vt:lpstr>RINCIAN KEGIATAN</vt:lpstr>
      <vt:lpstr>Slide 8</vt:lpstr>
      <vt:lpstr>Slide 9</vt:lpstr>
      <vt:lpstr>RINCIAN KEGIATAN</vt:lpstr>
      <vt:lpstr>Slide 11</vt:lpstr>
      <vt:lpstr>Slide 12</vt:lpstr>
      <vt:lpstr>Slide 13</vt:lpstr>
      <vt:lpstr>Slide 14</vt:lpstr>
      <vt:lpstr>MENILAI DENGAN RUBRIK  Menilai secara Objektif </vt:lpstr>
      <vt:lpstr>Jenis-Jenis Rubrik</vt:lpstr>
      <vt:lpstr>Slide 17</vt:lpstr>
      <vt:lpstr>Slide 18</vt:lpstr>
      <vt:lpstr>Slide 19</vt:lpstr>
      <vt:lpstr>Slide 20</vt:lpstr>
      <vt:lpstr>Contoh: KEMAMPUAN MENULIS ESSAY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TINGKATAN KEMAMPUAN   Ranah Psikomotor (HARROW)</vt:lpstr>
      <vt:lpstr>Slide 36</vt:lpstr>
      <vt:lpstr>Slide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Lenovo User</cp:lastModifiedBy>
  <cp:revision>75</cp:revision>
  <cp:lastPrinted>1601-01-01T00:00:00Z</cp:lastPrinted>
  <dcterms:created xsi:type="dcterms:W3CDTF">1601-01-01T00:00:00Z</dcterms:created>
  <dcterms:modified xsi:type="dcterms:W3CDTF">2012-03-22T01:47:52Z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