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612" r:id="rId2"/>
    <p:sldId id="591" r:id="rId3"/>
    <p:sldId id="535" r:id="rId4"/>
    <p:sldId id="548" r:id="rId5"/>
    <p:sldId id="581" r:id="rId6"/>
    <p:sldId id="592" r:id="rId7"/>
    <p:sldId id="642" r:id="rId8"/>
    <p:sldId id="573" r:id="rId9"/>
    <p:sldId id="549" r:id="rId10"/>
    <p:sldId id="598" r:id="rId11"/>
    <p:sldId id="564" r:id="rId12"/>
    <p:sldId id="560" r:id="rId13"/>
    <p:sldId id="641" r:id="rId14"/>
    <p:sldId id="599" r:id="rId15"/>
    <p:sldId id="640" r:id="rId16"/>
    <p:sldId id="527" r:id="rId17"/>
    <p:sldId id="648" r:id="rId18"/>
    <p:sldId id="600" r:id="rId19"/>
    <p:sldId id="554" r:id="rId20"/>
    <p:sldId id="603" r:id="rId21"/>
    <p:sldId id="605" r:id="rId22"/>
    <p:sldId id="562" r:id="rId23"/>
    <p:sldId id="607" r:id="rId24"/>
    <p:sldId id="503" r:id="rId25"/>
    <p:sldId id="502" r:id="rId26"/>
    <p:sldId id="609" r:id="rId27"/>
    <p:sldId id="505" r:id="rId28"/>
    <p:sldId id="643" r:id="rId29"/>
    <p:sldId id="644" r:id="rId30"/>
    <p:sldId id="611" r:id="rId31"/>
    <p:sldId id="617" r:id="rId32"/>
    <p:sldId id="646" r:id="rId33"/>
    <p:sldId id="623" r:id="rId34"/>
    <p:sldId id="645" r:id="rId35"/>
    <p:sldId id="551" r:id="rId36"/>
    <p:sldId id="446" r:id="rId37"/>
    <p:sldId id="587" r:id="rId38"/>
    <p:sldId id="588" r:id="rId39"/>
    <p:sldId id="606" r:id="rId40"/>
    <p:sldId id="590" r:id="rId41"/>
    <p:sldId id="579" r:id="rId42"/>
    <p:sldId id="647" r:id="rId43"/>
  </p:sldIdLst>
  <p:sldSz cx="9144000" cy="6858000" type="screen4x3"/>
  <p:notesSz cx="7099300" cy="102235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LOSIfB2gHTjhviNwCDfhw" hashData="EGfz0OPASwq4qDR9A+Zr0Z1wkkk" cryptProvider="" algIdExt="0" algIdExtSource="" cryptProviderTypeExt="0" cryptProviderTypeExtSourc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08E"/>
    <a:srgbClr val="F5F3A5"/>
    <a:srgbClr val="FFC000"/>
    <a:srgbClr val="F8F8BA"/>
    <a:srgbClr val="F7F2AF"/>
    <a:srgbClr val="909B25"/>
    <a:srgbClr val="C5D345"/>
    <a:srgbClr val="B1A777"/>
    <a:srgbClr val="B5AC7D"/>
    <a:srgbClr val="9FB45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43" autoAdjust="0"/>
    <p:restoredTop sz="95696" autoAdjust="0"/>
  </p:normalViewPr>
  <p:slideViewPr>
    <p:cSldViewPr>
      <p:cViewPr>
        <p:scale>
          <a:sx n="50" d="100"/>
          <a:sy n="50" d="100"/>
        </p:scale>
        <p:origin x="-432"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89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1" Type="http://schemas.openxmlformats.org/officeDocument/2006/relationships/image" Target="../media/image3.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23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179493-8C54-42E3-8557-C50BA9133BB0}"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70B7B1B4-8AA5-4426-AAFC-8080A677AF42}">
      <dgm:prSet phldrT="[Text]" custT="1"/>
      <dgm:spPr>
        <a:solidFill>
          <a:srgbClr val="F2F49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a:spcAft>
              <a:spcPts val="0"/>
            </a:spcAft>
          </a:pPr>
          <a:r>
            <a:rPr lang="en-US" sz="2000" b="0" dirty="0" err="1" smtClean="0">
              <a:solidFill>
                <a:schemeClr val="tx1"/>
              </a:solidFill>
            </a:rPr>
            <a:t>Jabatan</a:t>
          </a:r>
          <a:r>
            <a:rPr lang="en-US" sz="2000" b="0" dirty="0" smtClean="0">
              <a:solidFill>
                <a:schemeClr val="tx1"/>
              </a:solidFill>
            </a:rPr>
            <a:t>   </a:t>
          </a:r>
        </a:p>
        <a:p>
          <a:pPr>
            <a:spcAft>
              <a:spcPts val="0"/>
            </a:spcAft>
          </a:pPr>
          <a:r>
            <a:rPr lang="en-US" sz="2000" b="0" dirty="0" err="1" smtClean="0">
              <a:solidFill>
                <a:schemeClr val="tx1"/>
              </a:solidFill>
            </a:rPr>
            <a:t>pada</a:t>
          </a:r>
          <a:r>
            <a:rPr lang="en-US" sz="2000" b="0" dirty="0" smtClean="0">
              <a:solidFill>
                <a:schemeClr val="tx1"/>
              </a:solidFill>
            </a:rPr>
            <a:t> </a:t>
          </a:r>
          <a:r>
            <a:rPr lang="en-US" sz="2000" b="1" dirty="0" err="1" smtClean="0">
              <a:solidFill>
                <a:schemeClr val="tx1"/>
              </a:solidFill>
            </a:rPr>
            <a:t>perusahan</a:t>
          </a:r>
          <a:r>
            <a:rPr lang="en-US" sz="2000" b="1" dirty="0" smtClean="0">
              <a:solidFill>
                <a:schemeClr val="tx1"/>
              </a:solidFill>
            </a:rPr>
            <a:t>/</a:t>
          </a:r>
          <a:r>
            <a:rPr lang="en-US" sz="2000" b="0" dirty="0" smtClean="0">
              <a:solidFill>
                <a:schemeClr val="tx1"/>
              </a:solidFill>
            </a:rPr>
            <a:t>  </a:t>
          </a:r>
        </a:p>
        <a:p>
          <a:pPr>
            <a:spcAft>
              <a:spcPts val="0"/>
            </a:spcAft>
          </a:pPr>
          <a:r>
            <a:rPr lang="en-US" sz="2000" b="1" dirty="0" err="1" smtClean="0">
              <a:solidFill>
                <a:schemeClr val="tx1"/>
              </a:solidFill>
            </a:rPr>
            <a:t>industri</a:t>
          </a:r>
          <a:r>
            <a:rPr lang="en-US" sz="2000" b="1" dirty="0" smtClean="0">
              <a:solidFill>
                <a:schemeClr val="tx1"/>
              </a:solidFill>
            </a:rPr>
            <a:t>, </a:t>
          </a:r>
          <a:r>
            <a:rPr lang="en-US" sz="2000" b="1" dirty="0" err="1" smtClean="0">
              <a:solidFill>
                <a:schemeClr val="tx1"/>
              </a:solidFill>
            </a:rPr>
            <a:t>kepegawaian</a:t>
          </a:r>
          <a:endParaRPr lang="en-US" sz="2000" b="1" dirty="0">
            <a:solidFill>
              <a:schemeClr val="tx1"/>
            </a:solidFill>
          </a:endParaRPr>
        </a:p>
      </dgm:t>
    </dgm:pt>
    <dgm:pt modelId="{91B7D77A-DA21-491C-858A-E2A52CA2F689}" type="parTrans" cxnId="{7C23A9B4-E83B-4C37-8EEA-BF71F65802AE}">
      <dgm:prSet>
        <dgm:style>
          <a:lnRef idx="1">
            <a:schemeClr val="dk1"/>
          </a:lnRef>
          <a:fillRef idx="0">
            <a:schemeClr val="dk1"/>
          </a:fillRef>
          <a:effectRef idx="0">
            <a:schemeClr val="dk1"/>
          </a:effectRef>
          <a:fontRef idx="minor">
            <a:schemeClr val="tx1"/>
          </a:fontRef>
        </dgm:style>
      </dgm:prSet>
      <dgm:spPr/>
      <dgm:t>
        <a:bodyPr/>
        <a:lstStyle/>
        <a:p>
          <a:endParaRPr lang="en-US"/>
        </a:p>
      </dgm:t>
    </dgm:pt>
    <dgm:pt modelId="{DAD7A038-00CE-4F4B-BFC6-FD26BAD2136E}" type="sibTrans" cxnId="{7C23A9B4-E83B-4C37-8EEA-BF71F65802AE}">
      <dgm:prSet/>
      <dgm:spPr/>
      <dgm:t>
        <a:bodyPr/>
        <a:lstStyle/>
        <a:p>
          <a:endParaRPr lang="en-US"/>
        </a:p>
      </dgm:t>
    </dgm:pt>
    <dgm:pt modelId="{8A74FB42-91B9-4D13-A920-98FDF89E0DED}">
      <dgm:prSet phldrT="[Text]" custT="1"/>
      <dgm:spPr>
        <a:solidFill>
          <a:srgbClr val="F9F5A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nchor="ctr"/>
        <a:lstStyle/>
        <a:p>
          <a:pPr>
            <a:spcAft>
              <a:spcPts val="0"/>
            </a:spcAft>
          </a:pPr>
          <a:r>
            <a:rPr lang="en-US" sz="1800" smtClean="0">
              <a:solidFill>
                <a:schemeClr val="tx1"/>
              </a:solidFill>
            </a:rPr>
            <a:t>Tingkat </a:t>
          </a:r>
        </a:p>
        <a:p>
          <a:pPr>
            <a:spcAft>
              <a:spcPts val="0"/>
            </a:spcAft>
          </a:pPr>
          <a:r>
            <a:rPr lang="en-US" sz="1800" smtClean="0">
              <a:solidFill>
                <a:schemeClr val="tx1"/>
              </a:solidFill>
            </a:rPr>
            <a:t>penghargaan </a:t>
          </a:r>
          <a:r>
            <a:rPr lang="en-US" sz="1800" b="1" dirty="0" err="1" smtClean="0">
              <a:solidFill>
                <a:schemeClr val="tx1"/>
              </a:solidFill>
            </a:rPr>
            <a:t>masyarakat</a:t>
          </a:r>
          <a:r>
            <a:rPr lang="en-US" sz="1800" b="1" dirty="0" smtClean="0">
              <a:solidFill>
                <a:schemeClr val="tx1"/>
              </a:solidFill>
            </a:rPr>
            <a:t>/ </a:t>
          </a:r>
          <a:r>
            <a:rPr lang="en-US" sz="1800" b="1" dirty="0" err="1" smtClean="0">
              <a:solidFill>
                <a:schemeClr val="tx1"/>
              </a:solidFill>
            </a:rPr>
            <a:t>pengguna</a:t>
          </a:r>
          <a:r>
            <a:rPr lang="en-US" sz="1800" b="1" dirty="0" smtClean="0">
              <a:solidFill>
                <a:schemeClr val="tx1"/>
              </a:solidFill>
            </a:rPr>
            <a:t> </a:t>
          </a:r>
          <a:r>
            <a:rPr lang="en-US" sz="1800" b="1" dirty="0" err="1" smtClean="0">
              <a:solidFill>
                <a:schemeClr val="tx1"/>
              </a:solidFill>
            </a:rPr>
            <a:t>tenaga</a:t>
          </a:r>
          <a:r>
            <a:rPr lang="en-US" sz="1800" b="1" dirty="0" smtClean="0">
              <a:solidFill>
                <a:schemeClr val="tx1"/>
              </a:solidFill>
            </a:rPr>
            <a:t> </a:t>
          </a:r>
          <a:r>
            <a:rPr lang="en-US" sz="1800" b="1" dirty="0" err="1" smtClean="0">
              <a:solidFill>
                <a:schemeClr val="tx1"/>
              </a:solidFill>
            </a:rPr>
            <a:t>kerja</a:t>
          </a:r>
          <a:endParaRPr lang="en-US" sz="1800" b="1" dirty="0">
            <a:solidFill>
              <a:schemeClr val="tx1"/>
            </a:solidFill>
          </a:endParaRPr>
        </a:p>
      </dgm:t>
    </dgm:pt>
    <dgm:pt modelId="{15186EA7-4D3E-41F6-82E8-9E4891007696}" type="parTrans" cxnId="{E9D46BB9-6738-40FB-B330-4CF22C86D5B0}">
      <dgm:prSet>
        <dgm:style>
          <a:lnRef idx="1">
            <a:schemeClr val="dk1"/>
          </a:lnRef>
          <a:fillRef idx="0">
            <a:schemeClr val="dk1"/>
          </a:fillRef>
          <a:effectRef idx="0">
            <a:schemeClr val="dk1"/>
          </a:effectRef>
          <a:fontRef idx="minor">
            <a:schemeClr val="tx1"/>
          </a:fontRef>
        </dgm:style>
      </dgm:prSet>
      <dgm:spPr/>
      <dgm:t>
        <a:bodyPr/>
        <a:lstStyle/>
        <a:p>
          <a:endParaRPr lang="en-US"/>
        </a:p>
      </dgm:t>
    </dgm:pt>
    <dgm:pt modelId="{0C810FB6-F848-4AFC-969C-3CDCE728224C}" type="sibTrans" cxnId="{E9D46BB9-6738-40FB-B330-4CF22C86D5B0}">
      <dgm:prSet/>
      <dgm:spPr/>
      <dgm:t>
        <a:bodyPr/>
        <a:lstStyle/>
        <a:p>
          <a:endParaRPr lang="en-US"/>
        </a:p>
      </dgm:t>
    </dgm:pt>
    <dgm:pt modelId="{1108B56F-B9F7-42CA-90DB-8513D6D56943}">
      <dgm:prSet phldrT="[Text]" custT="1"/>
      <dgm:spPr>
        <a:solidFill>
          <a:srgbClr val="EEF177"/>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Tingkat </a:t>
          </a:r>
          <a:r>
            <a:rPr lang="en-US" sz="1800" dirty="0" err="1" smtClean="0">
              <a:solidFill>
                <a:schemeClr val="tx1"/>
              </a:solidFill>
            </a:rPr>
            <a:t>keahlian</a:t>
          </a:r>
          <a:r>
            <a:rPr lang="en-US" sz="1800" dirty="0" smtClean="0">
              <a:solidFill>
                <a:schemeClr val="tx1"/>
              </a:solidFill>
            </a:rPr>
            <a:t>/ </a:t>
          </a:r>
          <a:r>
            <a:rPr lang="en-US" sz="1800" dirty="0" err="1" smtClean="0">
              <a:solidFill>
                <a:schemeClr val="tx1"/>
              </a:solidFill>
            </a:rPr>
            <a:t>kemampuan</a:t>
          </a:r>
          <a:r>
            <a:rPr lang="en-US" sz="1800" dirty="0" smtClean="0">
              <a:solidFill>
                <a:schemeClr val="tx1"/>
              </a:solidFill>
            </a:rPr>
            <a:t> </a:t>
          </a:r>
          <a:r>
            <a:rPr lang="en-US" sz="1800" dirty="0" err="1" smtClean="0">
              <a:solidFill>
                <a:schemeClr val="tx1"/>
              </a:solidFill>
            </a:rPr>
            <a:t>dalam</a:t>
          </a:r>
          <a:r>
            <a:rPr lang="en-US" sz="1800" dirty="0" smtClean="0">
              <a:solidFill>
                <a:schemeClr val="tx1"/>
              </a:solidFill>
            </a:rPr>
            <a:t> </a:t>
          </a:r>
          <a:r>
            <a:rPr lang="en-US" sz="1800" dirty="0" err="1" smtClean="0">
              <a:solidFill>
                <a:schemeClr val="tx1"/>
              </a:solidFill>
            </a:rPr>
            <a:t>ke</a:t>
          </a:r>
          <a:r>
            <a:rPr lang="en-US" sz="1800" dirty="0" smtClean="0">
              <a:solidFill>
                <a:schemeClr val="tx1"/>
              </a:solidFill>
            </a:rPr>
            <a:t>-</a:t>
          </a:r>
          <a:r>
            <a:rPr lang="en-US" sz="1800" b="1" dirty="0" err="1" smtClean="0">
              <a:solidFill>
                <a:schemeClr val="tx1"/>
              </a:solidFill>
            </a:rPr>
            <a:t>p</a:t>
          </a:r>
          <a:r>
            <a:rPr lang="en-US" sz="2000" b="1" dirty="0" err="1" smtClean="0">
              <a:solidFill>
                <a:schemeClr val="tx1"/>
              </a:solidFill>
            </a:rPr>
            <a:t>rofesi</a:t>
          </a:r>
          <a:r>
            <a:rPr lang="en-US" sz="2000" b="0" dirty="0" smtClean="0">
              <a:solidFill>
                <a:schemeClr val="tx1"/>
              </a:solidFill>
            </a:rPr>
            <a:t>-an</a:t>
          </a:r>
          <a:endParaRPr lang="en-US" sz="2000" b="1" dirty="0" smtClean="0">
            <a:solidFill>
              <a:schemeClr val="tx1"/>
            </a:solidFill>
          </a:endParaRPr>
        </a:p>
      </dgm:t>
    </dgm:pt>
    <dgm:pt modelId="{7F709EFC-6F37-44A2-A462-CFA7BD04BA04}" type="parTrans" cxnId="{94A93F39-3A9E-4C81-B40F-488A96F9B722}">
      <dgm:prSet>
        <dgm:style>
          <a:lnRef idx="1">
            <a:schemeClr val="dk1"/>
          </a:lnRef>
          <a:fillRef idx="0">
            <a:schemeClr val="dk1"/>
          </a:fillRef>
          <a:effectRef idx="0">
            <a:schemeClr val="dk1"/>
          </a:effectRef>
          <a:fontRef idx="minor">
            <a:schemeClr val="tx1"/>
          </a:fontRef>
        </dgm:style>
      </dgm:prSet>
      <dgm:spPr/>
      <dgm:t>
        <a:bodyPr/>
        <a:lstStyle/>
        <a:p>
          <a:endParaRPr lang="en-US"/>
        </a:p>
      </dgm:t>
    </dgm:pt>
    <dgm:pt modelId="{787FE092-2E5E-4033-A82D-66CEC172543A}" type="sibTrans" cxnId="{94A93F39-3A9E-4C81-B40F-488A96F9B722}">
      <dgm:prSet/>
      <dgm:spPr/>
      <dgm:t>
        <a:bodyPr/>
        <a:lstStyle/>
        <a:p>
          <a:endParaRPr lang="en-US"/>
        </a:p>
      </dgm:t>
    </dgm:pt>
    <dgm:pt modelId="{4808DBB8-EFC6-4B79-8C69-41FF96ABDC36}">
      <dgm:prSet phldrT="[Text]" custT="1"/>
      <dgm:spPr>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b="0" smtClean="0">
              <a:solidFill>
                <a:schemeClr val="tx1"/>
              </a:solidFill>
            </a:rPr>
            <a:t>Jenis  dan strata </a:t>
          </a:r>
          <a:r>
            <a:rPr lang="en-US" b="1" smtClean="0">
              <a:solidFill>
                <a:schemeClr val="tx1"/>
              </a:solidFill>
            </a:rPr>
            <a:t>Pendidikan</a:t>
          </a:r>
          <a:endParaRPr lang="en-US" sz="1800" b="1">
            <a:solidFill>
              <a:schemeClr val="tx1"/>
            </a:solidFill>
          </a:endParaRPr>
        </a:p>
      </dgm:t>
    </dgm:pt>
    <dgm:pt modelId="{FF24CFC0-C562-41D2-A778-EEA5A67E6F08}" type="parTrans" cxnId="{308CF0AF-97B4-4EA6-A3BB-28E014CB5E80}">
      <dgm:prSet>
        <dgm:style>
          <a:lnRef idx="1">
            <a:schemeClr val="dk1"/>
          </a:lnRef>
          <a:fillRef idx="0">
            <a:schemeClr val="dk1"/>
          </a:fillRef>
          <a:effectRef idx="0">
            <a:schemeClr val="dk1"/>
          </a:effectRef>
          <a:fontRef idx="minor">
            <a:schemeClr val="tx1"/>
          </a:fontRef>
        </dgm:style>
      </dgm:prSet>
      <dgm:spPr/>
      <dgm:t>
        <a:bodyPr/>
        <a:lstStyle/>
        <a:p>
          <a:endParaRPr lang="en-US">
            <a:ln>
              <a:solidFill>
                <a:sysClr val="windowText" lastClr="000000"/>
              </a:solidFill>
            </a:ln>
          </a:endParaRPr>
        </a:p>
      </dgm:t>
    </dgm:pt>
    <dgm:pt modelId="{D3DDFFCA-0A34-4A13-B2EA-7F48C82D1997}" type="sibTrans" cxnId="{308CF0AF-97B4-4EA6-A3BB-28E014CB5E80}">
      <dgm:prSet/>
      <dgm:spPr/>
      <dgm:t>
        <a:bodyPr/>
        <a:lstStyle/>
        <a:p>
          <a:endParaRPr lang="en-US"/>
        </a:p>
      </dgm:t>
    </dgm:pt>
    <dgm:pt modelId="{1AFCAE3C-9CE1-43BA-9F45-14F3BE262363}" type="pres">
      <dgm:prSet presAssocID="{A7179493-8C54-42E3-8557-C50BA9133BB0}" presName="composite" presStyleCnt="0">
        <dgm:presLayoutVars>
          <dgm:chMax val="5"/>
          <dgm:dir/>
          <dgm:animLvl val="ctr"/>
          <dgm:resizeHandles val="exact"/>
        </dgm:presLayoutVars>
      </dgm:prSet>
      <dgm:spPr/>
      <dgm:t>
        <a:bodyPr/>
        <a:lstStyle/>
        <a:p>
          <a:endParaRPr lang="en-US"/>
        </a:p>
      </dgm:t>
    </dgm:pt>
    <dgm:pt modelId="{8F78DF33-E9F1-4020-8D16-FCC315ECB997}" type="pres">
      <dgm:prSet presAssocID="{A7179493-8C54-42E3-8557-C50BA9133BB0}" presName="cycle" presStyleCnt="0"/>
      <dgm:spPr/>
    </dgm:pt>
    <dgm:pt modelId="{82A468E7-0302-47D2-9ABB-EEEDAEDE5448}" type="pres">
      <dgm:prSet presAssocID="{A7179493-8C54-42E3-8557-C50BA9133BB0}" presName="centerShape" presStyleCnt="0"/>
      <dgm:spPr/>
    </dgm:pt>
    <dgm:pt modelId="{004BAF0E-CACF-4B57-9BBB-B32B4C00AE77}" type="pres">
      <dgm:prSet presAssocID="{A7179493-8C54-42E3-8557-C50BA9133BB0}" presName="connSite" presStyleLbl="node1" presStyleIdx="0" presStyleCnt="5"/>
      <dgm:spPr/>
    </dgm:pt>
    <dgm:pt modelId="{9A50856C-8CEC-4224-9067-4531616625F6}" type="pres">
      <dgm:prSet presAssocID="{A7179493-8C54-42E3-8557-C50BA9133BB0}" presName="visible" presStyleLbl="node1" presStyleIdx="0" presStyleCnt="5" custScaleX="83006" custScaleY="87273"/>
      <dgm:spPr>
        <a:blipFill rotWithShape="0">
          <a:blip xmlns:r="http://schemas.openxmlformats.org/officeDocument/2006/relationships" r:embed="rId1"/>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a:p>
      </dgm:t>
    </dgm:pt>
    <dgm:pt modelId="{17A238B8-782D-4720-999B-05AF5A18D3F9}" type="pres">
      <dgm:prSet presAssocID="{FF24CFC0-C562-41D2-A778-EEA5A67E6F08}" presName="Name25" presStyleLbl="parChTrans1D1" presStyleIdx="0" presStyleCnt="4"/>
      <dgm:spPr/>
      <dgm:t>
        <a:bodyPr/>
        <a:lstStyle/>
        <a:p>
          <a:endParaRPr lang="en-US"/>
        </a:p>
      </dgm:t>
    </dgm:pt>
    <dgm:pt modelId="{B1A8530B-B933-4BFB-9575-D1536980D338}" type="pres">
      <dgm:prSet presAssocID="{4808DBB8-EFC6-4B79-8C69-41FF96ABDC36}" presName="node" presStyleCnt="0"/>
      <dgm:spPr/>
    </dgm:pt>
    <dgm:pt modelId="{75294445-13F0-477D-95D7-50E4C37A0985}" type="pres">
      <dgm:prSet presAssocID="{4808DBB8-EFC6-4B79-8C69-41FF96ABDC36}" presName="parentNode" presStyleLbl="node1" presStyleIdx="1" presStyleCnt="5" custScaleX="196098">
        <dgm:presLayoutVars>
          <dgm:chMax val="1"/>
          <dgm:bulletEnabled val="1"/>
        </dgm:presLayoutVars>
      </dgm:prSet>
      <dgm:spPr/>
      <dgm:t>
        <a:bodyPr/>
        <a:lstStyle/>
        <a:p>
          <a:endParaRPr lang="en-US"/>
        </a:p>
      </dgm:t>
    </dgm:pt>
    <dgm:pt modelId="{F872810F-B5E4-4427-A89C-0D703FC4DC10}" type="pres">
      <dgm:prSet presAssocID="{4808DBB8-EFC6-4B79-8C69-41FF96ABDC36}" presName="childNode" presStyleLbl="revTx" presStyleIdx="0" presStyleCnt="0">
        <dgm:presLayoutVars>
          <dgm:bulletEnabled val="1"/>
        </dgm:presLayoutVars>
      </dgm:prSet>
      <dgm:spPr/>
    </dgm:pt>
    <dgm:pt modelId="{0083BF82-1D04-4428-8B9C-EBCCD6BCB98F}" type="pres">
      <dgm:prSet presAssocID="{7F709EFC-6F37-44A2-A462-CFA7BD04BA04}" presName="Name25" presStyleLbl="parChTrans1D1" presStyleIdx="1" presStyleCnt="4"/>
      <dgm:spPr/>
      <dgm:t>
        <a:bodyPr/>
        <a:lstStyle/>
        <a:p>
          <a:endParaRPr lang="en-US"/>
        </a:p>
      </dgm:t>
    </dgm:pt>
    <dgm:pt modelId="{5406E877-B9AF-4E7D-93F0-B83503F828C4}" type="pres">
      <dgm:prSet presAssocID="{1108B56F-B9F7-42CA-90DB-8513D6D56943}" presName="node" presStyleCnt="0"/>
      <dgm:spPr/>
    </dgm:pt>
    <dgm:pt modelId="{46B0EE22-634F-41D6-B3CA-E24CCD2FE01E}" type="pres">
      <dgm:prSet presAssocID="{1108B56F-B9F7-42CA-90DB-8513D6D56943}" presName="parentNode" presStyleLbl="node1" presStyleIdx="2" presStyleCnt="5" custScaleX="198172" custScaleY="109103" custLinFactNeighborX="63138" custLinFactNeighborY="-4372">
        <dgm:presLayoutVars>
          <dgm:chMax val="1"/>
          <dgm:bulletEnabled val="1"/>
        </dgm:presLayoutVars>
      </dgm:prSet>
      <dgm:spPr/>
      <dgm:t>
        <a:bodyPr/>
        <a:lstStyle/>
        <a:p>
          <a:endParaRPr lang="en-US"/>
        </a:p>
      </dgm:t>
    </dgm:pt>
    <dgm:pt modelId="{B1E641A0-4647-4E56-B007-4413382A4CCF}" type="pres">
      <dgm:prSet presAssocID="{1108B56F-B9F7-42CA-90DB-8513D6D56943}" presName="childNode" presStyleLbl="revTx" presStyleIdx="0" presStyleCnt="0">
        <dgm:presLayoutVars>
          <dgm:bulletEnabled val="1"/>
        </dgm:presLayoutVars>
      </dgm:prSet>
      <dgm:spPr/>
    </dgm:pt>
    <dgm:pt modelId="{4041FCFC-8FE4-458D-AA8D-7EEBD987F713}" type="pres">
      <dgm:prSet presAssocID="{91B7D77A-DA21-491C-858A-E2A52CA2F689}" presName="Name25" presStyleLbl="parChTrans1D1" presStyleIdx="2" presStyleCnt="4"/>
      <dgm:spPr/>
      <dgm:t>
        <a:bodyPr/>
        <a:lstStyle/>
        <a:p>
          <a:endParaRPr lang="en-US"/>
        </a:p>
      </dgm:t>
    </dgm:pt>
    <dgm:pt modelId="{82C2F3C6-C8DB-4A01-AA1D-B53AC650E435}" type="pres">
      <dgm:prSet presAssocID="{70B7B1B4-8AA5-4426-AAFC-8080A677AF42}" presName="node" presStyleCnt="0"/>
      <dgm:spPr/>
    </dgm:pt>
    <dgm:pt modelId="{BDAA9076-6958-4384-95E5-D73592BF3466}" type="pres">
      <dgm:prSet presAssocID="{70B7B1B4-8AA5-4426-AAFC-8080A677AF42}" presName="parentNode" presStyleLbl="node1" presStyleIdx="3" presStyleCnt="5" custScaleX="198233" custScaleY="112361" custLinFactNeighborX="61697" custLinFactNeighborY="-1420">
        <dgm:presLayoutVars>
          <dgm:chMax val="1"/>
          <dgm:bulletEnabled val="1"/>
        </dgm:presLayoutVars>
      </dgm:prSet>
      <dgm:spPr/>
      <dgm:t>
        <a:bodyPr/>
        <a:lstStyle/>
        <a:p>
          <a:endParaRPr lang="en-US"/>
        </a:p>
      </dgm:t>
    </dgm:pt>
    <dgm:pt modelId="{299BE121-AEAD-4043-874D-6D9F399BDAD0}" type="pres">
      <dgm:prSet presAssocID="{70B7B1B4-8AA5-4426-AAFC-8080A677AF42}" presName="childNode" presStyleLbl="revTx" presStyleIdx="0" presStyleCnt="0">
        <dgm:presLayoutVars>
          <dgm:bulletEnabled val="1"/>
        </dgm:presLayoutVars>
      </dgm:prSet>
      <dgm:spPr/>
      <dgm:t>
        <a:bodyPr/>
        <a:lstStyle/>
        <a:p>
          <a:endParaRPr lang="en-US"/>
        </a:p>
      </dgm:t>
    </dgm:pt>
    <dgm:pt modelId="{FF508BCE-57E9-4A76-83C0-D2640616D6C7}" type="pres">
      <dgm:prSet presAssocID="{15186EA7-4D3E-41F6-82E8-9E4891007696}" presName="Name25" presStyleLbl="parChTrans1D1" presStyleIdx="3" presStyleCnt="4"/>
      <dgm:spPr/>
      <dgm:t>
        <a:bodyPr/>
        <a:lstStyle/>
        <a:p>
          <a:endParaRPr lang="en-US"/>
        </a:p>
      </dgm:t>
    </dgm:pt>
    <dgm:pt modelId="{F85999B9-78DF-417A-8C3C-B21CCBF38F4F}" type="pres">
      <dgm:prSet presAssocID="{8A74FB42-91B9-4D13-A920-98FDF89E0DED}" presName="node" presStyleCnt="0"/>
      <dgm:spPr/>
    </dgm:pt>
    <dgm:pt modelId="{8BE2FD63-DB06-4F9F-A8B2-0D3351E87DCC}" type="pres">
      <dgm:prSet presAssocID="{8A74FB42-91B9-4D13-A920-98FDF89E0DED}" presName="parentNode" presStyleLbl="node1" presStyleIdx="4" presStyleCnt="5" custScaleX="188445" custScaleY="121688">
        <dgm:presLayoutVars>
          <dgm:chMax val="1"/>
          <dgm:bulletEnabled val="1"/>
        </dgm:presLayoutVars>
      </dgm:prSet>
      <dgm:spPr/>
      <dgm:t>
        <a:bodyPr/>
        <a:lstStyle/>
        <a:p>
          <a:endParaRPr lang="en-US"/>
        </a:p>
      </dgm:t>
    </dgm:pt>
    <dgm:pt modelId="{12992E12-A9B9-468D-982E-83D9C55BA37E}" type="pres">
      <dgm:prSet presAssocID="{8A74FB42-91B9-4D13-A920-98FDF89E0DED}" presName="childNode" presStyleLbl="revTx" presStyleIdx="0" presStyleCnt="0">
        <dgm:presLayoutVars>
          <dgm:bulletEnabled val="1"/>
        </dgm:presLayoutVars>
      </dgm:prSet>
      <dgm:spPr/>
      <dgm:t>
        <a:bodyPr/>
        <a:lstStyle/>
        <a:p>
          <a:endParaRPr lang="en-US"/>
        </a:p>
      </dgm:t>
    </dgm:pt>
  </dgm:ptLst>
  <dgm:cxnLst>
    <dgm:cxn modelId="{308CF0AF-97B4-4EA6-A3BB-28E014CB5E80}" srcId="{A7179493-8C54-42E3-8557-C50BA9133BB0}" destId="{4808DBB8-EFC6-4B79-8C69-41FF96ABDC36}" srcOrd="0" destOrd="0" parTransId="{FF24CFC0-C562-41D2-A778-EEA5A67E6F08}" sibTransId="{D3DDFFCA-0A34-4A13-B2EA-7F48C82D1997}"/>
    <dgm:cxn modelId="{9E701489-6948-435C-A8D3-AD4695C82066}" type="presOf" srcId="{1108B56F-B9F7-42CA-90DB-8513D6D56943}" destId="{46B0EE22-634F-41D6-B3CA-E24CCD2FE01E}" srcOrd="0" destOrd="0" presId="urn:microsoft.com/office/officeart/2005/8/layout/radial2"/>
    <dgm:cxn modelId="{FFAF2C53-1F6A-4B3C-8888-8810987A178E}" type="presOf" srcId="{A7179493-8C54-42E3-8557-C50BA9133BB0}" destId="{1AFCAE3C-9CE1-43BA-9F45-14F3BE262363}" srcOrd="0" destOrd="0" presId="urn:microsoft.com/office/officeart/2005/8/layout/radial2"/>
    <dgm:cxn modelId="{7C23A9B4-E83B-4C37-8EEA-BF71F65802AE}" srcId="{A7179493-8C54-42E3-8557-C50BA9133BB0}" destId="{70B7B1B4-8AA5-4426-AAFC-8080A677AF42}" srcOrd="2" destOrd="0" parTransId="{91B7D77A-DA21-491C-858A-E2A52CA2F689}" sibTransId="{DAD7A038-00CE-4F4B-BFC6-FD26BAD2136E}"/>
    <dgm:cxn modelId="{BAED0E3A-E428-4E44-AE00-BFCFDA81ABF1}" type="presOf" srcId="{4808DBB8-EFC6-4B79-8C69-41FF96ABDC36}" destId="{75294445-13F0-477D-95D7-50E4C37A0985}" srcOrd="0" destOrd="0" presId="urn:microsoft.com/office/officeart/2005/8/layout/radial2"/>
    <dgm:cxn modelId="{EC3508AD-1F1C-42D1-A777-F98568D52886}" type="presOf" srcId="{8A74FB42-91B9-4D13-A920-98FDF89E0DED}" destId="{8BE2FD63-DB06-4F9F-A8B2-0D3351E87DCC}" srcOrd="0" destOrd="0" presId="urn:microsoft.com/office/officeart/2005/8/layout/radial2"/>
    <dgm:cxn modelId="{E28000D4-1521-4592-81AA-586304260A24}" type="presOf" srcId="{15186EA7-4D3E-41F6-82E8-9E4891007696}" destId="{FF508BCE-57E9-4A76-83C0-D2640616D6C7}" srcOrd="0" destOrd="0" presId="urn:microsoft.com/office/officeart/2005/8/layout/radial2"/>
    <dgm:cxn modelId="{EAD15F60-3E9C-43CC-91B7-270BA1EA4BB4}" type="presOf" srcId="{7F709EFC-6F37-44A2-A462-CFA7BD04BA04}" destId="{0083BF82-1D04-4428-8B9C-EBCCD6BCB98F}" srcOrd="0" destOrd="0" presId="urn:microsoft.com/office/officeart/2005/8/layout/radial2"/>
    <dgm:cxn modelId="{E9D46BB9-6738-40FB-B330-4CF22C86D5B0}" srcId="{A7179493-8C54-42E3-8557-C50BA9133BB0}" destId="{8A74FB42-91B9-4D13-A920-98FDF89E0DED}" srcOrd="3" destOrd="0" parTransId="{15186EA7-4D3E-41F6-82E8-9E4891007696}" sibTransId="{0C810FB6-F848-4AFC-969C-3CDCE728224C}"/>
    <dgm:cxn modelId="{94A93F39-3A9E-4C81-B40F-488A96F9B722}" srcId="{A7179493-8C54-42E3-8557-C50BA9133BB0}" destId="{1108B56F-B9F7-42CA-90DB-8513D6D56943}" srcOrd="1" destOrd="0" parTransId="{7F709EFC-6F37-44A2-A462-CFA7BD04BA04}" sibTransId="{787FE092-2E5E-4033-A82D-66CEC172543A}"/>
    <dgm:cxn modelId="{957C61B9-19DE-4E20-9951-60B5FC7DE2E6}" type="presOf" srcId="{91B7D77A-DA21-491C-858A-E2A52CA2F689}" destId="{4041FCFC-8FE4-458D-AA8D-7EEBD987F713}" srcOrd="0" destOrd="0" presId="urn:microsoft.com/office/officeart/2005/8/layout/radial2"/>
    <dgm:cxn modelId="{178BE177-42FB-436F-A061-FA1F4921F518}" type="presOf" srcId="{FF24CFC0-C562-41D2-A778-EEA5A67E6F08}" destId="{17A238B8-782D-4720-999B-05AF5A18D3F9}" srcOrd="0" destOrd="0" presId="urn:microsoft.com/office/officeart/2005/8/layout/radial2"/>
    <dgm:cxn modelId="{8C8F48EF-BE07-4E7B-94CB-0B33AC123756}" type="presOf" srcId="{70B7B1B4-8AA5-4426-AAFC-8080A677AF42}" destId="{BDAA9076-6958-4384-95E5-D73592BF3466}" srcOrd="0" destOrd="0" presId="urn:microsoft.com/office/officeart/2005/8/layout/radial2"/>
    <dgm:cxn modelId="{76665491-5C9E-49B3-B524-C1C1804722BE}" type="presParOf" srcId="{1AFCAE3C-9CE1-43BA-9F45-14F3BE262363}" destId="{8F78DF33-E9F1-4020-8D16-FCC315ECB997}" srcOrd="0" destOrd="0" presId="urn:microsoft.com/office/officeart/2005/8/layout/radial2"/>
    <dgm:cxn modelId="{92CFC27C-1F36-41A8-B15F-D78BF39F866D}" type="presParOf" srcId="{8F78DF33-E9F1-4020-8D16-FCC315ECB997}" destId="{82A468E7-0302-47D2-9ABB-EEEDAEDE5448}" srcOrd="0" destOrd="0" presId="urn:microsoft.com/office/officeart/2005/8/layout/radial2"/>
    <dgm:cxn modelId="{3B1F9170-5AFB-484F-AE98-F478B0ED6F17}" type="presParOf" srcId="{82A468E7-0302-47D2-9ABB-EEEDAEDE5448}" destId="{004BAF0E-CACF-4B57-9BBB-B32B4C00AE77}" srcOrd="0" destOrd="0" presId="urn:microsoft.com/office/officeart/2005/8/layout/radial2"/>
    <dgm:cxn modelId="{C875883A-A54C-4161-AB9E-4461D1C12E58}" type="presParOf" srcId="{82A468E7-0302-47D2-9ABB-EEEDAEDE5448}" destId="{9A50856C-8CEC-4224-9067-4531616625F6}" srcOrd="1" destOrd="0" presId="urn:microsoft.com/office/officeart/2005/8/layout/radial2"/>
    <dgm:cxn modelId="{B3CC4350-8813-4578-A73E-193D5EBC0974}" type="presParOf" srcId="{8F78DF33-E9F1-4020-8D16-FCC315ECB997}" destId="{17A238B8-782D-4720-999B-05AF5A18D3F9}" srcOrd="1" destOrd="0" presId="urn:microsoft.com/office/officeart/2005/8/layout/radial2"/>
    <dgm:cxn modelId="{FAE7DEAD-84E3-4AA6-9A13-C489C2AA31C3}" type="presParOf" srcId="{8F78DF33-E9F1-4020-8D16-FCC315ECB997}" destId="{B1A8530B-B933-4BFB-9575-D1536980D338}" srcOrd="2" destOrd="0" presId="urn:microsoft.com/office/officeart/2005/8/layout/radial2"/>
    <dgm:cxn modelId="{A01709CA-179C-4217-B6C0-8C402A1E3C2B}" type="presParOf" srcId="{B1A8530B-B933-4BFB-9575-D1536980D338}" destId="{75294445-13F0-477D-95D7-50E4C37A0985}" srcOrd="0" destOrd="0" presId="urn:microsoft.com/office/officeart/2005/8/layout/radial2"/>
    <dgm:cxn modelId="{C1CA4D94-FCBF-4942-A439-AC0C38542311}" type="presParOf" srcId="{B1A8530B-B933-4BFB-9575-D1536980D338}" destId="{F872810F-B5E4-4427-A89C-0D703FC4DC10}" srcOrd="1" destOrd="0" presId="urn:microsoft.com/office/officeart/2005/8/layout/radial2"/>
    <dgm:cxn modelId="{129CFB8E-481A-496A-87E0-6017EB30E0F4}" type="presParOf" srcId="{8F78DF33-E9F1-4020-8D16-FCC315ECB997}" destId="{0083BF82-1D04-4428-8B9C-EBCCD6BCB98F}" srcOrd="3" destOrd="0" presId="urn:microsoft.com/office/officeart/2005/8/layout/radial2"/>
    <dgm:cxn modelId="{4106706A-A8CE-401A-AA75-E9736143B6B5}" type="presParOf" srcId="{8F78DF33-E9F1-4020-8D16-FCC315ECB997}" destId="{5406E877-B9AF-4E7D-93F0-B83503F828C4}" srcOrd="4" destOrd="0" presId="urn:microsoft.com/office/officeart/2005/8/layout/radial2"/>
    <dgm:cxn modelId="{6656E73D-94B5-4FFC-9357-67D345E56314}" type="presParOf" srcId="{5406E877-B9AF-4E7D-93F0-B83503F828C4}" destId="{46B0EE22-634F-41D6-B3CA-E24CCD2FE01E}" srcOrd="0" destOrd="0" presId="urn:microsoft.com/office/officeart/2005/8/layout/radial2"/>
    <dgm:cxn modelId="{D487C422-7E20-4680-9737-65E1FF065A71}" type="presParOf" srcId="{5406E877-B9AF-4E7D-93F0-B83503F828C4}" destId="{B1E641A0-4647-4E56-B007-4413382A4CCF}" srcOrd="1" destOrd="0" presId="urn:microsoft.com/office/officeart/2005/8/layout/radial2"/>
    <dgm:cxn modelId="{4CB8C17A-E49B-4EA8-9123-FA1120907F28}" type="presParOf" srcId="{8F78DF33-E9F1-4020-8D16-FCC315ECB997}" destId="{4041FCFC-8FE4-458D-AA8D-7EEBD987F713}" srcOrd="5" destOrd="0" presId="urn:microsoft.com/office/officeart/2005/8/layout/radial2"/>
    <dgm:cxn modelId="{D9EEE5DB-39AE-4AB2-9062-A454741E3138}" type="presParOf" srcId="{8F78DF33-E9F1-4020-8D16-FCC315ECB997}" destId="{82C2F3C6-C8DB-4A01-AA1D-B53AC650E435}" srcOrd="6" destOrd="0" presId="urn:microsoft.com/office/officeart/2005/8/layout/radial2"/>
    <dgm:cxn modelId="{B76E3958-D01B-4BD3-B6DE-C466F4424DDA}" type="presParOf" srcId="{82C2F3C6-C8DB-4A01-AA1D-B53AC650E435}" destId="{BDAA9076-6958-4384-95E5-D73592BF3466}" srcOrd="0" destOrd="0" presId="urn:microsoft.com/office/officeart/2005/8/layout/radial2"/>
    <dgm:cxn modelId="{4141691B-4CBD-4C9A-9CA9-1C817AD74E62}" type="presParOf" srcId="{82C2F3C6-C8DB-4A01-AA1D-B53AC650E435}" destId="{299BE121-AEAD-4043-874D-6D9F399BDAD0}" srcOrd="1" destOrd="0" presId="urn:microsoft.com/office/officeart/2005/8/layout/radial2"/>
    <dgm:cxn modelId="{C3EB78D6-37D9-4963-B59F-EFBC385B6C22}" type="presParOf" srcId="{8F78DF33-E9F1-4020-8D16-FCC315ECB997}" destId="{FF508BCE-57E9-4A76-83C0-D2640616D6C7}" srcOrd="7" destOrd="0" presId="urn:microsoft.com/office/officeart/2005/8/layout/radial2"/>
    <dgm:cxn modelId="{AA849DB4-F2AF-4DEF-BEC0-3034C2992718}" type="presParOf" srcId="{8F78DF33-E9F1-4020-8D16-FCC315ECB997}" destId="{F85999B9-78DF-417A-8C3C-B21CCBF38F4F}" srcOrd="8" destOrd="0" presId="urn:microsoft.com/office/officeart/2005/8/layout/radial2"/>
    <dgm:cxn modelId="{1F57248C-09AB-49B3-BDA8-B5701C253167}" type="presParOf" srcId="{F85999B9-78DF-417A-8C3C-B21CCBF38F4F}" destId="{8BE2FD63-DB06-4F9F-A8B2-0D3351E87DCC}" srcOrd="0" destOrd="0" presId="urn:microsoft.com/office/officeart/2005/8/layout/radial2"/>
    <dgm:cxn modelId="{C45D31D3-854A-4B7E-AA77-9FCF80947F7D}" type="presParOf" srcId="{F85999B9-78DF-417A-8C3C-B21CCBF38F4F}" destId="{12992E12-A9B9-468D-982E-83D9C55BA37E}" srcOrd="1" destOrd="0" presId="urn:microsoft.com/office/officeart/2005/8/layout/radial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DA1A87-FE33-49F1-A51B-F62368982620}" type="doc">
      <dgm:prSet loTypeId="urn:microsoft.com/office/officeart/2005/8/layout/pyramid1" loCatId="pyramid" qsTypeId="urn:microsoft.com/office/officeart/2005/8/quickstyle/simple1" qsCatId="simple" csTypeId="urn:microsoft.com/office/officeart/2005/8/colors/accent4_3" csCatId="accent4" phldr="1"/>
      <dgm:spPr>
        <a:scene3d>
          <a:camera prst="orthographicFront">
            <a:rot lat="0" lon="0" rev="0"/>
          </a:camera>
          <a:lightRig rig="balanced" dir="t">
            <a:rot lat="0" lon="0" rev="8700000"/>
          </a:lightRig>
        </a:scene3d>
      </dgm:spPr>
    </dgm:pt>
    <dgm:pt modelId="{C0668938-7B7D-4E0D-A8BE-67812E1894D2}">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b="1"/>
        </a:p>
      </dgm:t>
    </dgm:pt>
    <dgm:pt modelId="{7FE620EE-C806-44BF-88DA-E98B9FC5B9AB}" type="parTrans" cxnId="{6708D8F5-ADBA-49DA-B5B7-9F72BD557A17}">
      <dgm:prSet/>
      <dgm:spPr/>
      <dgm:t>
        <a:bodyPr/>
        <a:lstStyle/>
        <a:p>
          <a:endParaRPr lang="en-US"/>
        </a:p>
      </dgm:t>
    </dgm:pt>
    <dgm:pt modelId="{B1F3BC32-ADD3-4801-9D37-C92B0F3283C0}" type="sibTrans" cxnId="{6708D8F5-ADBA-49DA-B5B7-9F72BD557A17}">
      <dgm:prSet/>
      <dgm:spPr/>
      <dgm:t>
        <a:bodyPr/>
        <a:lstStyle/>
        <a:p>
          <a:endParaRPr lang="en-US"/>
        </a:p>
      </dgm:t>
    </dgm:pt>
    <dgm:pt modelId="{95595A9E-D172-4312-8F9E-B0E47680E136}">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b="1"/>
        </a:p>
      </dgm:t>
    </dgm:pt>
    <dgm:pt modelId="{E1803CDA-F052-43CE-A8AD-FE0597FB8F79}" type="parTrans" cxnId="{CDAF9E3C-033C-44BD-824F-BD7CBD5B1AB3}">
      <dgm:prSet/>
      <dgm:spPr/>
      <dgm:t>
        <a:bodyPr/>
        <a:lstStyle/>
        <a:p>
          <a:endParaRPr lang="en-US"/>
        </a:p>
      </dgm:t>
    </dgm:pt>
    <dgm:pt modelId="{A77454AF-E004-45F6-B20A-7323A575FF5F}" type="sibTrans" cxnId="{CDAF9E3C-033C-44BD-824F-BD7CBD5B1AB3}">
      <dgm:prSet/>
      <dgm:spPr/>
      <dgm:t>
        <a:bodyPr/>
        <a:lstStyle/>
        <a:p>
          <a:endParaRPr lang="en-US"/>
        </a:p>
      </dgm:t>
    </dgm:pt>
    <dgm:pt modelId="{194E2AD7-A9B7-4C89-A9FC-B2D0FF64EC30}">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b="1"/>
        </a:p>
      </dgm:t>
    </dgm:pt>
    <dgm:pt modelId="{B6166C86-84DD-4284-BDFB-D7D68E979C62}" type="parTrans" cxnId="{30ACA4CA-4ABD-4CB0-87AB-96A00C2533E4}">
      <dgm:prSet/>
      <dgm:spPr/>
      <dgm:t>
        <a:bodyPr/>
        <a:lstStyle/>
        <a:p>
          <a:endParaRPr lang="en-US"/>
        </a:p>
      </dgm:t>
    </dgm:pt>
    <dgm:pt modelId="{9FC40995-AC06-4657-8446-A81AA227DC0B}" type="sibTrans" cxnId="{30ACA4CA-4ABD-4CB0-87AB-96A00C2533E4}">
      <dgm:prSet/>
      <dgm:spPr/>
      <dgm:t>
        <a:bodyPr/>
        <a:lstStyle/>
        <a:p>
          <a:endParaRPr lang="en-US"/>
        </a:p>
      </dgm:t>
    </dgm:pt>
    <dgm:pt modelId="{3C016805-1718-43B3-942D-D37EB4056926}">
      <dgm:prSet phldrT="[Text]"/>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endParaRPr lang="en-US" b="1"/>
        </a:p>
      </dgm:t>
    </dgm:pt>
    <dgm:pt modelId="{EAAC0F39-6AC0-4636-871C-538113E5C63E}" type="sibTrans" cxnId="{97A94804-3103-4BB0-8252-6F2479608644}">
      <dgm:prSet/>
      <dgm:spPr/>
      <dgm:t>
        <a:bodyPr/>
        <a:lstStyle/>
        <a:p>
          <a:endParaRPr lang="en-US"/>
        </a:p>
      </dgm:t>
    </dgm:pt>
    <dgm:pt modelId="{506B7C8E-E6A1-4CE8-947D-605C073280F7}" type="parTrans" cxnId="{97A94804-3103-4BB0-8252-6F2479608644}">
      <dgm:prSet/>
      <dgm:spPr/>
      <dgm:t>
        <a:bodyPr/>
        <a:lstStyle/>
        <a:p>
          <a:endParaRPr lang="en-US"/>
        </a:p>
      </dgm:t>
    </dgm:pt>
    <dgm:pt modelId="{BD8C18AD-BCF2-487A-BB35-A4BF41CE9893}" type="pres">
      <dgm:prSet presAssocID="{3FDA1A87-FE33-49F1-A51B-F62368982620}" presName="Name0" presStyleCnt="0">
        <dgm:presLayoutVars>
          <dgm:dir/>
          <dgm:animLvl val="lvl"/>
          <dgm:resizeHandles val="exact"/>
        </dgm:presLayoutVars>
      </dgm:prSet>
      <dgm:spPr/>
    </dgm:pt>
    <dgm:pt modelId="{8811FD9B-CB79-489E-98E2-A13B4FDE17C1}" type="pres">
      <dgm:prSet presAssocID="{C0668938-7B7D-4E0D-A8BE-67812E1894D2}" presName="Name8"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287DD15B-79DE-4264-B6D3-8FDD590CD901}" type="pres">
      <dgm:prSet presAssocID="{C0668938-7B7D-4E0D-A8BE-67812E1894D2}" presName="level" presStyleLbl="node1" presStyleIdx="0" presStyleCnt="4">
        <dgm:presLayoutVars>
          <dgm:chMax val="1"/>
          <dgm:bulletEnabled val="1"/>
        </dgm:presLayoutVars>
      </dgm:prSet>
      <dgm:spPr/>
      <dgm:t>
        <a:bodyPr/>
        <a:lstStyle/>
        <a:p>
          <a:endParaRPr lang="en-US"/>
        </a:p>
      </dgm:t>
    </dgm:pt>
    <dgm:pt modelId="{95DA0E4A-4AA8-47FF-B763-5C3A183B3C85}" type="pres">
      <dgm:prSet presAssocID="{C0668938-7B7D-4E0D-A8BE-67812E1894D2}" presName="levelTx" presStyleLbl="revTx" presStyleIdx="0" presStyleCnt="0">
        <dgm:presLayoutVars>
          <dgm:chMax val="1"/>
          <dgm:bulletEnabled val="1"/>
        </dgm:presLayoutVars>
      </dgm:prSet>
      <dgm:spPr/>
      <dgm:t>
        <a:bodyPr/>
        <a:lstStyle/>
        <a:p>
          <a:endParaRPr lang="en-US"/>
        </a:p>
      </dgm:t>
    </dgm:pt>
    <dgm:pt modelId="{AA28F592-B6AA-443C-88E0-E9D858324D78}" type="pres">
      <dgm:prSet presAssocID="{3C016805-1718-43B3-942D-D37EB4056926}" presName="Name8"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64DF8452-781E-492C-A48F-B607A54F95D3}" type="pres">
      <dgm:prSet presAssocID="{3C016805-1718-43B3-942D-D37EB4056926}" presName="level" presStyleLbl="node1" presStyleIdx="1" presStyleCnt="4">
        <dgm:presLayoutVars>
          <dgm:chMax val="1"/>
          <dgm:bulletEnabled val="1"/>
        </dgm:presLayoutVars>
      </dgm:prSet>
      <dgm:spPr/>
      <dgm:t>
        <a:bodyPr/>
        <a:lstStyle/>
        <a:p>
          <a:endParaRPr lang="en-US"/>
        </a:p>
      </dgm:t>
    </dgm:pt>
    <dgm:pt modelId="{DB47AF89-3F83-473B-8097-D32E980A8562}" type="pres">
      <dgm:prSet presAssocID="{3C016805-1718-43B3-942D-D37EB4056926}" presName="levelTx" presStyleLbl="revTx" presStyleIdx="0" presStyleCnt="0">
        <dgm:presLayoutVars>
          <dgm:chMax val="1"/>
          <dgm:bulletEnabled val="1"/>
        </dgm:presLayoutVars>
      </dgm:prSet>
      <dgm:spPr/>
      <dgm:t>
        <a:bodyPr/>
        <a:lstStyle/>
        <a:p>
          <a:endParaRPr lang="en-US"/>
        </a:p>
      </dgm:t>
    </dgm:pt>
    <dgm:pt modelId="{0E61C2FE-0367-49A3-8A69-C751D1298D0A}" type="pres">
      <dgm:prSet presAssocID="{95595A9E-D172-4312-8F9E-B0E47680E136}" presName="Name8"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4CE1487E-7933-43BC-8DC8-BA92C89B5708}" type="pres">
      <dgm:prSet presAssocID="{95595A9E-D172-4312-8F9E-B0E47680E136}" presName="level" presStyleLbl="node1" presStyleIdx="2" presStyleCnt="4">
        <dgm:presLayoutVars>
          <dgm:chMax val="1"/>
          <dgm:bulletEnabled val="1"/>
        </dgm:presLayoutVars>
      </dgm:prSet>
      <dgm:spPr/>
      <dgm:t>
        <a:bodyPr/>
        <a:lstStyle/>
        <a:p>
          <a:endParaRPr lang="en-US"/>
        </a:p>
      </dgm:t>
    </dgm:pt>
    <dgm:pt modelId="{57A9001B-ECC1-4B06-B401-DB817B22C76C}" type="pres">
      <dgm:prSet presAssocID="{95595A9E-D172-4312-8F9E-B0E47680E136}" presName="levelTx" presStyleLbl="revTx" presStyleIdx="0" presStyleCnt="0">
        <dgm:presLayoutVars>
          <dgm:chMax val="1"/>
          <dgm:bulletEnabled val="1"/>
        </dgm:presLayoutVars>
      </dgm:prSet>
      <dgm:spPr/>
      <dgm:t>
        <a:bodyPr/>
        <a:lstStyle/>
        <a:p>
          <a:endParaRPr lang="en-US"/>
        </a:p>
      </dgm:t>
    </dgm:pt>
    <dgm:pt modelId="{97DFD501-1451-473A-B347-66219ABE7C43}" type="pres">
      <dgm:prSet presAssocID="{194E2AD7-A9B7-4C89-A9FC-B2D0FF64EC30}" presName="Name8" presStyleCnt="0"/>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pt>
    <dgm:pt modelId="{9D1B41D0-C85D-4EC4-B5FF-199B8216AE09}" type="pres">
      <dgm:prSet presAssocID="{194E2AD7-A9B7-4C89-A9FC-B2D0FF64EC30}" presName="level" presStyleLbl="node1" presStyleIdx="3" presStyleCnt="4" custLinFactNeighborX="229">
        <dgm:presLayoutVars>
          <dgm:chMax val="1"/>
          <dgm:bulletEnabled val="1"/>
        </dgm:presLayoutVars>
      </dgm:prSet>
      <dgm:spPr/>
      <dgm:t>
        <a:bodyPr/>
        <a:lstStyle/>
        <a:p>
          <a:endParaRPr lang="en-US"/>
        </a:p>
      </dgm:t>
    </dgm:pt>
    <dgm:pt modelId="{92CF130F-1E03-4A93-9189-F420E40C1582}" type="pres">
      <dgm:prSet presAssocID="{194E2AD7-A9B7-4C89-A9FC-B2D0FF64EC30}" presName="levelTx" presStyleLbl="revTx" presStyleIdx="0" presStyleCnt="0">
        <dgm:presLayoutVars>
          <dgm:chMax val="1"/>
          <dgm:bulletEnabled val="1"/>
        </dgm:presLayoutVars>
      </dgm:prSet>
      <dgm:spPr/>
      <dgm:t>
        <a:bodyPr/>
        <a:lstStyle/>
        <a:p>
          <a:endParaRPr lang="en-US"/>
        </a:p>
      </dgm:t>
    </dgm:pt>
  </dgm:ptLst>
  <dgm:cxnLst>
    <dgm:cxn modelId="{79EBC873-DDAF-4832-AB25-350BB699846A}" type="presOf" srcId="{194E2AD7-A9B7-4C89-A9FC-B2D0FF64EC30}" destId="{9D1B41D0-C85D-4EC4-B5FF-199B8216AE09}" srcOrd="0" destOrd="0" presId="urn:microsoft.com/office/officeart/2005/8/layout/pyramid1"/>
    <dgm:cxn modelId="{54D447EC-CC7A-4E83-99C8-4741347A3190}" type="presOf" srcId="{C0668938-7B7D-4E0D-A8BE-67812E1894D2}" destId="{95DA0E4A-4AA8-47FF-B763-5C3A183B3C85}" srcOrd="1" destOrd="0" presId="urn:microsoft.com/office/officeart/2005/8/layout/pyramid1"/>
    <dgm:cxn modelId="{A660037A-4919-4C56-86F6-18408383BFA0}" type="presOf" srcId="{3FDA1A87-FE33-49F1-A51B-F62368982620}" destId="{BD8C18AD-BCF2-487A-BB35-A4BF41CE9893}" srcOrd="0" destOrd="0" presId="urn:microsoft.com/office/officeart/2005/8/layout/pyramid1"/>
    <dgm:cxn modelId="{B4BBB5D4-8302-4427-8591-2628A9365875}" type="presOf" srcId="{95595A9E-D172-4312-8F9E-B0E47680E136}" destId="{57A9001B-ECC1-4B06-B401-DB817B22C76C}" srcOrd="1" destOrd="0" presId="urn:microsoft.com/office/officeart/2005/8/layout/pyramid1"/>
    <dgm:cxn modelId="{CDAF9E3C-033C-44BD-824F-BD7CBD5B1AB3}" srcId="{3FDA1A87-FE33-49F1-A51B-F62368982620}" destId="{95595A9E-D172-4312-8F9E-B0E47680E136}" srcOrd="2" destOrd="0" parTransId="{E1803CDA-F052-43CE-A8AD-FE0597FB8F79}" sibTransId="{A77454AF-E004-45F6-B20A-7323A575FF5F}"/>
    <dgm:cxn modelId="{28E60F3A-AE58-43D7-BD62-62BEB2474178}" type="presOf" srcId="{3C016805-1718-43B3-942D-D37EB4056926}" destId="{DB47AF89-3F83-473B-8097-D32E980A8562}" srcOrd="1" destOrd="0" presId="urn:microsoft.com/office/officeart/2005/8/layout/pyramid1"/>
    <dgm:cxn modelId="{5601D71A-AF28-4356-967E-8C0EA92221F4}" type="presOf" srcId="{C0668938-7B7D-4E0D-A8BE-67812E1894D2}" destId="{287DD15B-79DE-4264-B6D3-8FDD590CD901}" srcOrd="0" destOrd="0" presId="urn:microsoft.com/office/officeart/2005/8/layout/pyramid1"/>
    <dgm:cxn modelId="{518DD482-FFAF-4D8C-B731-E9A876FC9E67}" type="presOf" srcId="{194E2AD7-A9B7-4C89-A9FC-B2D0FF64EC30}" destId="{92CF130F-1E03-4A93-9189-F420E40C1582}" srcOrd="1" destOrd="0" presId="urn:microsoft.com/office/officeart/2005/8/layout/pyramid1"/>
    <dgm:cxn modelId="{9FBF8B31-4075-481A-8A61-58B9A729F784}" type="presOf" srcId="{3C016805-1718-43B3-942D-D37EB4056926}" destId="{64DF8452-781E-492C-A48F-B607A54F95D3}" srcOrd="0" destOrd="0" presId="urn:microsoft.com/office/officeart/2005/8/layout/pyramid1"/>
    <dgm:cxn modelId="{2250A4D1-3E3A-467B-BAD9-78F276E59B2B}" type="presOf" srcId="{95595A9E-D172-4312-8F9E-B0E47680E136}" destId="{4CE1487E-7933-43BC-8DC8-BA92C89B5708}" srcOrd="0" destOrd="0" presId="urn:microsoft.com/office/officeart/2005/8/layout/pyramid1"/>
    <dgm:cxn modelId="{30ACA4CA-4ABD-4CB0-87AB-96A00C2533E4}" srcId="{3FDA1A87-FE33-49F1-A51B-F62368982620}" destId="{194E2AD7-A9B7-4C89-A9FC-B2D0FF64EC30}" srcOrd="3" destOrd="0" parTransId="{B6166C86-84DD-4284-BDFB-D7D68E979C62}" sibTransId="{9FC40995-AC06-4657-8446-A81AA227DC0B}"/>
    <dgm:cxn modelId="{6708D8F5-ADBA-49DA-B5B7-9F72BD557A17}" srcId="{3FDA1A87-FE33-49F1-A51B-F62368982620}" destId="{C0668938-7B7D-4E0D-A8BE-67812E1894D2}" srcOrd="0" destOrd="0" parTransId="{7FE620EE-C806-44BF-88DA-E98B9FC5B9AB}" sibTransId="{B1F3BC32-ADD3-4801-9D37-C92B0F3283C0}"/>
    <dgm:cxn modelId="{97A94804-3103-4BB0-8252-6F2479608644}" srcId="{3FDA1A87-FE33-49F1-A51B-F62368982620}" destId="{3C016805-1718-43B3-942D-D37EB4056926}" srcOrd="1" destOrd="0" parTransId="{506B7C8E-E6A1-4CE8-947D-605C073280F7}" sibTransId="{EAAC0F39-6AC0-4636-871C-538113E5C63E}"/>
    <dgm:cxn modelId="{B354CF38-4A7B-4470-9908-55E6BE296223}" type="presParOf" srcId="{BD8C18AD-BCF2-487A-BB35-A4BF41CE9893}" destId="{8811FD9B-CB79-489E-98E2-A13B4FDE17C1}" srcOrd="0" destOrd="0" presId="urn:microsoft.com/office/officeart/2005/8/layout/pyramid1"/>
    <dgm:cxn modelId="{303F4A06-12C3-4D00-AB0D-EAC410974D14}" type="presParOf" srcId="{8811FD9B-CB79-489E-98E2-A13B4FDE17C1}" destId="{287DD15B-79DE-4264-B6D3-8FDD590CD901}" srcOrd="0" destOrd="0" presId="urn:microsoft.com/office/officeart/2005/8/layout/pyramid1"/>
    <dgm:cxn modelId="{4EF1967B-B44E-42C4-A55F-2A46B8464FE9}" type="presParOf" srcId="{8811FD9B-CB79-489E-98E2-A13B4FDE17C1}" destId="{95DA0E4A-4AA8-47FF-B763-5C3A183B3C85}" srcOrd="1" destOrd="0" presId="urn:microsoft.com/office/officeart/2005/8/layout/pyramid1"/>
    <dgm:cxn modelId="{41F4523C-6663-46BA-A1C7-ED2B845E552D}" type="presParOf" srcId="{BD8C18AD-BCF2-487A-BB35-A4BF41CE9893}" destId="{AA28F592-B6AA-443C-88E0-E9D858324D78}" srcOrd="1" destOrd="0" presId="urn:microsoft.com/office/officeart/2005/8/layout/pyramid1"/>
    <dgm:cxn modelId="{08F911B2-A76E-493D-BBD4-157A10BE1145}" type="presParOf" srcId="{AA28F592-B6AA-443C-88E0-E9D858324D78}" destId="{64DF8452-781E-492C-A48F-B607A54F95D3}" srcOrd="0" destOrd="0" presId="urn:microsoft.com/office/officeart/2005/8/layout/pyramid1"/>
    <dgm:cxn modelId="{AF0CF3A6-DD61-497C-B835-741859C5AD00}" type="presParOf" srcId="{AA28F592-B6AA-443C-88E0-E9D858324D78}" destId="{DB47AF89-3F83-473B-8097-D32E980A8562}" srcOrd="1" destOrd="0" presId="urn:microsoft.com/office/officeart/2005/8/layout/pyramid1"/>
    <dgm:cxn modelId="{5E2604FD-1848-4AB9-A5CA-FD2CC509C173}" type="presParOf" srcId="{BD8C18AD-BCF2-487A-BB35-A4BF41CE9893}" destId="{0E61C2FE-0367-49A3-8A69-C751D1298D0A}" srcOrd="2" destOrd="0" presId="urn:microsoft.com/office/officeart/2005/8/layout/pyramid1"/>
    <dgm:cxn modelId="{35421ABD-CD79-487D-9122-A8A22E0664BC}" type="presParOf" srcId="{0E61C2FE-0367-49A3-8A69-C751D1298D0A}" destId="{4CE1487E-7933-43BC-8DC8-BA92C89B5708}" srcOrd="0" destOrd="0" presId="urn:microsoft.com/office/officeart/2005/8/layout/pyramid1"/>
    <dgm:cxn modelId="{C366B1E6-5343-47F3-AE83-D88A04C3D3D0}" type="presParOf" srcId="{0E61C2FE-0367-49A3-8A69-C751D1298D0A}" destId="{57A9001B-ECC1-4B06-B401-DB817B22C76C}" srcOrd="1" destOrd="0" presId="urn:microsoft.com/office/officeart/2005/8/layout/pyramid1"/>
    <dgm:cxn modelId="{F83A6409-B9F3-4F58-A894-372C45B829F0}" type="presParOf" srcId="{BD8C18AD-BCF2-487A-BB35-A4BF41CE9893}" destId="{97DFD501-1451-473A-B347-66219ABE7C43}" srcOrd="3" destOrd="0" presId="urn:microsoft.com/office/officeart/2005/8/layout/pyramid1"/>
    <dgm:cxn modelId="{3312B6F4-FF5D-414B-A8B6-8B85CFB46360}" type="presParOf" srcId="{97DFD501-1451-473A-B347-66219ABE7C43}" destId="{9D1B41D0-C85D-4EC4-B5FF-199B8216AE09}" srcOrd="0" destOrd="0" presId="urn:microsoft.com/office/officeart/2005/8/layout/pyramid1"/>
    <dgm:cxn modelId="{80A5ED2C-47F7-49FE-BC39-560420E937BA}" type="presParOf" srcId="{97DFD501-1451-473A-B347-66219ABE7C43}" destId="{92CF130F-1E03-4A93-9189-F420E40C1582}" srcOrd="1" destOrd="0" presId="urn:microsoft.com/office/officeart/2005/8/layout/pyramid1"/>
  </dgm:cxnLst>
  <dgm:bg/>
  <dgm:whole/>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F508BCE-57E9-4A76-83C0-D2640616D6C7}">
      <dsp:nvSpPr>
        <dsp:cNvPr id="0" name=""/>
        <dsp:cNvSpPr/>
      </dsp:nvSpPr>
      <dsp:spPr>
        <a:xfrm rot="3910221">
          <a:off x="679637" y="4450920"/>
          <a:ext cx="1018192" cy="66093"/>
        </a:xfrm>
        <a:custGeom>
          <a:avLst/>
          <a:gdLst/>
          <a:ahLst/>
          <a:cxnLst/>
          <a:rect l="0" t="0" r="0" b="0"/>
          <a:pathLst>
            <a:path>
              <a:moveTo>
                <a:pt x="0" y="33046"/>
              </a:moveTo>
              <a:lnTo>
                <a:pt x="1018192" y="33046"/>
              </a:lnTo>
            </a:path>
          </a:pathLst>
        </a:custGeom>
        <a:noFill/>
        <a:ln w="952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sp>
    <dsp:sp modelId="{4041FCFC-8FE4-458D-AA8D-7EEBD987F713}">
      <dsp:nvSpPr>
        <dsp:cNvPr id="0" name=""/>
        <dsp:cNvSpPr/>
      </dsp:nvSpPr>
      <dsp:spPr>
        <a:xfrm rot="1232524">
          <a:off x="1380370" y="3584704"/>
          <a:ext cx="488366" cy="66093"/>
        </a:xfrm>
        <a:custGeom>
          <a:avLst/>
          <a:gdLst/>
          <a:ahLst/>
          <a:cxnLst/>
          <a:rect l="0" t="0" r="0" b="0"/>
          <a:pathLst>
            <a:path>
              <a:moveTo>
                <a:pt x="0" y="33046"/>
              </a:moveTo>
              <a:lnTo>
                <a:pt x="488366" y="33046"/>
              </a:lnTo>
            </a:path>
          </a:pathLst>
        </a:custGeom>
        <a:noFill/>
        <a:ln w="952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sp>
    <dsp:sp modelId="{0083BF82-1D04-4428-8B9C-EBCCD6BCB98F}">
      <dsp:nvSpPr>
        <dsp:cNvPr id="0" name=""/>
        <dsp:cNvSpPr/>
      </dsp:nvSpPr>
      <dsp:spPr>
        <a:xfrm rot="20360399">
          <a:off x="1380586" y="2826047"/>
          <a:ext cx="476136" cy="66093"/>
        </a:xfrm>
        <a:custGeom>
          <a:avLst/>
          <a:gdLst/>
          <a:ahLst/>
          <a:cxnLst/>
          <a:rect l="0" t="0" r="0" b="0"/>
          <a:pathLst>
            <a:path>
              <a:moveTo>
                <a:pt x="0" y="33046"/>
              </a:moveTo>
              <a:lnTo>
                <a:pt x="476136" y="33046"/>
              </a:lnTo>
            </a:path>
          </a:pathLst>
        </a:custGeom>
        <a:noFill/>
        <a:ln w="952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sp>
    <dsp:sp modelId="{17A238B8-782D-4720-999B-05AF5A18D3F9}">
      <dsp:nvSpPr>
        <dsp:cNvPr id="0" name=""/>
        <dsp:cNvSpPr/>
      </dsp:nvSpPr>
      <dsp:spPr>
        <a:xfrm rot="17730938">
          <a:off x="693631" y="1957863"/>
          <a:ext cx="1028641" cy="66093"/>
        </a:xfrm>
        <a:custGeom>
          <a:avLst/>
          <a:gdLst/>
          <a:ahLst/>
          <a:cxnLst/>
          <a:rect l="0" t="0" r="0" b="0"/>
          <a:pathLst>
            <a:path>
              <a:moveTo>
                <a:pt x="0" y="33046"/>
              </a:moveTo>
              <a:lnTo>
                <a:pt x="1028641" y="33046"/>
              </a:lnTo>
            </a:path>
          </a:pathLst>
        </a:custGeom>
        <a:noFill/>
        <a:ln w="9525" cap="flat" cmpd="sng" algn="ctr">
          <a:solidFill>
            <a:schemeClr val="dk1">
              <a:shade val="95000"/>
              <a:satMod val="105000"/>
            </a:schemeClr>
          </a:solidFill>
          <a:prstDash val="solid"/>
        </a:ln>
        <a:effectLst/>
      </dsp:spPr>
      <dsp:style>
        <a:lnRef idx="1">
          <a:schemeClr val="dk1"/>
        </a:lnRef>
        <a:fillRef idx="0">
          <a:schemeClr val="dk1"/>
        </a:fillRef>
        <a:effectRef idx="0">
          <a:schemeClr val="dk1"/>
        </a:effectRef>
        <a:fontRef idx="minor">
          <a:schemeClr val="tx1"/>
        </a:fontRef>
      </dsp:style>
    </dsp:sp>
    <dsp:sp modelId="{9A50856C-8CEC-4224-9067-4531616625F6}">
      <dsp:nvSpPr>
        <dsp:cNvPr id="0" name=""/>
        <dsp:cNvSpPr/>
      </dsp:nvSpPr>
      <dsp:spPr>
        <a:xfrm>
          <a:off x="-316527" y="2261751"/>
          <a:ext cx="1857985" cy="1953497"/>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sp>
    <dsp:sp modelId="{75294445-13F0-477D-95D7-50E4C37A0985}">
      <dsp:nvSpPr>
        <dsp:cNvPr id="0" name=""/>
        <dsp:cNvSpPr/>
      </dsp:nvSpPr>
      <dsp:spPr>
        <a:xfrm>
          <a:off x="424105" y="202777"/>
          <a:ext cx="2633645" cy="1343024"/>
        </a:xfrm>
        <a:prstGeom prst="ellipse">
          <a:avLst/>
        </a:prstGeom>
        <a:solidFill>
          <a:srgbClr val="FFEEB9"/>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2889250">
            <a:lnSpc>
              <a:spcPct val="90000"/>
            </a:lnSpc>
            <a:spcBef>
              <a:spcPct val="0"/>
            </a:spcBef>
            <a:spcAft>
              <a:spcPct val="35000"/>
            </a:spcAft>
          </a:pPr>
          <a:r>
            <a:rPr lang="en-US" b="0" kern="1200" smtClean="0">
              <a:solidFill>
                <a:schemeClr val="tx1"/>
              </a:solidFill>
            </a:rPr>
            <a:t>Jenis  dan strata </a:t>
          </a:r>
          <a:r>
            <a:rPr lang="en-US" b="1" kern="1200" smtClean="0">
              <a:solidFill>
                <a:schemeClr val="tx1"/>
              </a:solidFill>
            </a:rPr>
            <a:t>Pendidikan</a:t>
          </a:r>
          <a:endParaRPr lang="en-US" sz="1800" b="1" kern="1200">
            <a:solidFill>
              <a:schemeClr val="tx1"/>
            </a:solidFill>
          </a:endParaRPr>
        </a:p>
      </dsp:txBody>
      <dsp:txXfrm>
        <a:off x="424105" y="202777"/>
        <a:ext cx="2633645" cy="1343024"/>
      </dsp:txXfrm>
    </dsp:sp>
    <dsp:sp modelId="{46B0EE22-634F-41D6-B3CA-E24CCD2FE01E}">
      <dsp:nvSpPr>
        <dsp:cNvPr id="0" name=""/>
        <dsp:cNvSpPr/>
      </dsp:nvSpPr>
      <dsp:spPr>
        <a:xfrm>
          <a:off x="1576668" y="1701626"/>
          <a:ext cx="2661499" cy="1343024"/>
        </a:xfrm>
        <a:prstGeom prst="ellipse">
          <a:avLst/>
        </a:prstGeom>
        <a:solidFill>
          <a:srgbClr val="FFE593"/>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000" kern="1200" dirty="0" smtClean="0">
              <a:solidFill>
                <a:schemeClr val="tx1"/>
              </a:solidFill>
            </a:rPr>
            <a:t>Tingkat </a:t>
          </a:r>
          <a:r>
            <a:rPr lang="en-US" sz="1800" kern="1200" dirty="0" err="1" smtClean="0">
              <a:solidFill>
                <a:schemeClr val="tx1"/>
              </a:solidFill>
            </a:rPr>
            <a:t>keahlian</a:t>
          </a:r>
          <a:r>
            <a:rPr lang="en-US" sz="1800" kern="1200" dirty="0" smtClean="0">
              <a:solidFill>
                <a:schemeClr val="tx1"/>
              </a:solidFill>
            </a:rPr>
            <a:t>/ </a:t>
          </a:r>
          <a:r>
            <a:rPr lang="en-US" sz="1800" kern="1200" dirty="0" err="1" smtClean="0">
              <a:solidFill>
                <a:schemeClr val="tx1"/>
              </a:solidFill>
            </a:rPr>
            <a:t>kemampuan</a:t>
          </a:r>
          <a:r>
            <a:rPr lang="en-US" sz="1800" kern="1200" dirty="0" smtClean="0">
              <a:solidFill>
                <a:schemeClr val="tx1"/>
              </a:solidFill>
            </a:rPr>
            <a:t> </a:t>
          </a:r>
          <a:r>
            <a:rPr lang="en-US" sz="1800" kern="1200" dirty="0" err="1" smtClean="0">
              <a:solidFill>
                <a:schemeClr val="tx1"/>
              </a:solidFill>
            </a:rPr>
            <a:t>dalam</a:t>
          </a:r>
          <a:r>
            <a:rPr lang="en-US" sz="1800" kern="1200" dirty="0" smtClean="0">
              <a:solidFill>
                <a:schemeClr val="tx1"/>
              </a:solidFill>
            </a:rPr>
            <a:t> </a:t>
          </a:r>
          <a:r>
            <a:rPr lang="en-US" sz="1800" kern="1200" dirty="0" err="1" smtClean="0">
              <a:solidFill>
                <a:schemeClr val="tx1"/>
              </a:solidFill>
            </a:rPr>
            <a:t>ke</a:t>
          </a:r>
          <a:r>
            <a:rPr lang="en-US" sz="1800" kern="1200" dirty="0" smtClean="0">
              <a:solidFill>
                <a:schemeClr val="tx1"/>
              </a:solidFill>
            </a:rPr>
            <a:t>-</a:t>
          </a:r>
          <a:r>
            <a:rPr lang="en-US" sz="1800" b="1" kern="1200" dirty="0" err="1" smtClean="0">
              <a:solidFill>
                <a:schemeClr val="tx1"/>
              </a:solidFill>
            </a:rPr>
            <a:t>p</a:t>
          </a:r>
          <a:r>
            <a:rPr lang="en-US" sz="2000" b="1" kern="1200" dirty="0" err="1" smtClean="0">
              <a:solidFill>
                <a:schemeClr val="tx1"/>
              </a:solidFill>
            </a:rPr>
            <a:t>rofesi</a:t>
          </a:r>
          <a:r>
            <a:rPr lang="en-US" sz="2000" b="0" kern="1200" dirty="0" smtClean="0">
              <a:solidFill>
                <a:schemeClr val="tx1"/>
              </a:solidFill>
            </a:rPr>
            <a:t>-an</a:t>
          </a:r>
          <a:endParaRPr lang="en-US" sz="2000" b="1" kern="1200" dirty="0" smtClean="0">
            <a:solidFill>
              <a:schemeClr val="tx1"/>
            </a:solidFill>
          </a:endParaRPr>
        </a:p>
      </dsp:txBody>
      <dsp:txXfrm>
        <a:off x="1576668" y="1701626"/>
        <a:ext cx="2661499" cy="1343024"/>
      </dsp:txXfrm>
    </dsp:sp>
    <dsp:sp modelId="{BDAA9076-6958-4384-95E5-D73592BF3466}">
      <dsp:nvSpPr>
        <dsp:cNvPr id="0" name=""/>
        <dsp:cNvSpPr/>
      </dsp:nvSpPr>
      <dsp:spPr>
        <a:xfrm>
          <a:off x="1590648" y="3432348"/>
          <a:ext cx="2662318" cy="1343024"/>
        </a:xfrm>
        <a:prstGeom prst="ellipse">
          <a:avLst/>
        </a:prstGeom>
        <a:solidFill>
          <a:srgbClr val="FFDA65"/>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ts val="0"/>
            </a:spcAft>
          </a:pPr>
          <a:r>
            <a:rPr lang="en-US" sz="2000" b="0" kern="1200" dirty="0" err="1" smtClean="0">
              <a:solidFill>
                <a:schemeClr val="tx1"/>
              </a:solidFill>
            </a:rPr>
            <a:t>Jabatan</a:t>
          </a:r>
          <a:r>
            <a:rPr lang="en-US" sz="2000" b="0" kern="1200" dirty="0" smtClean="0">
              <a:solidFill>
                <a:schemeClr val="tx1"/>
              </a:solidFill>
            </a:rPr>
            <a:t>   </a:t>
          </a:r>
        </a:p>
        <a:p>
          <a:pPr lvl="0" algn="ctr" defTabSz="889000">
            <a:lnSpc>
              <a:spcPct val="90000"/>
            </a:lnSpc>
            <a:spcBef>
              <a:spcPct val="0"/>
            </a:spcBef>
            <a:spcAft>
              <a:spcPts val="0"/>
            </a:spcAft>
          </a:pPr>
          <a:r>
            <a:rPr lang="en-US" sz="2000" b="0" kern="1200" dirty="0" err="1" smtClean="0">
              <a:solidFill>
                <a:schemeClr val="tx1"/>
              </a:solidFill>
            </a:rPr>
            <a:t>pada</a:t>
          </a:r>
          <a:r>
            <a:rPr lang="en-US" sz="2000" b="0" kern="1200" dirty="0" smtClean="0">
              <a:solidFill>
                <a:schemeClr val="tx1"/>
              </a:solidFill>
            </a:rPr>
            <a:t> </a:t>
          </a:r>
          <a:r>
            <a:rPr lang="en-US" sz="2000" b="1" kern="1200" dirty="0" err="1" smtClean="0">
              <a:solidFill>
                <a:schemeClr val="tx1"/>
              </a:solidFill>
            </a:rPr>
            <a:t>perusahan</a:t>
          </a:r>
          <a:r>
            <a:rPr lang="en-US" sz="2000" b="1" kern="1200" dirty="0" smtClean="0">
              <a:solidFill>
                <a:schemeClr val="tx1"/>
              </a:solidFill>
            </a:rPr>
            <a:t>/</a:t>
          </a:r>
          <a:r>
            <a:rPr lang="en-US" sz="2000" b="0" kern="1200" dirty="0" smtClean="0">
              <a:solidFill>
                <a:schemeClr val="tx1"/>
              </a:solidFill>
            </a:rPr>
            <a:t>  </a:t>
          </a:r>
          <a:endParaRPr lang="en-US" sz="2000" b="0" kern="1200" dirty="0" smtClean="0">
            <a:solidFill>
              <a:schemeClr val="tx1"/>
            </a:solidFill>
          </a:endParaRPr>
        </a:p>
        <a:p>
          <a:pPr lvl="0" algn="ctr" defTabSz="889000">
            <a:lnSpc>
              <a:spcPct val="90000"/>
            </a:lnSpc>
            <a:spcBef>
              <a:spcPct val="0"/>
            </a:spcBef>
            <a:spcAft>
              <a:spcPts val="0"/>
            </a:spcAft>
          </a:pPr>
          <a:r>
            <a:rPr lang="en-US" sz="2000" b="1" kern="1200" dirty="0" err="1" smtClean="0">
              <a:solidFill>
                <a:schemeClr val="tx1"/>
              </a:solidFill>
            </a:rPr>
            <a:t>industri</a:t>
          </a:r>
          <a:r>
            <a:rPr lang="en-US" sz="2000" b="1" kern="1200" dirty="0" smtClean="0">
              <a:solidFill>
                <a:schemeClr val="tx1"/>
              </a:solidFill>
            </a:rPr>
            <a:t>, </a:t>
          </a:r>
          <a:r>
            <a:rPr lang="en-US" sz="2000" b="1" kern="1200" dirty="0" err="1" smtClean="0">
              <a:solidFill>
                <a:schemeClr val="tx1"/>
              </a:solidFill>
            </a:rPr>
            <a:t>kepegawaian</a:t>
          </a:r>
          <a:endParaRPr lang="en-US" sz="2000" b="1" kern="1200" dirty="0">
            <a:solidFill>
              <a:schemeClr val="tx1"/>
            </a:solidFill>
          </a:endParaRPr>
        </a:p>
      </dsp:txBody>
      <dsp:txXfrm>
        <a:off x="1590648" y="3432348"/>
        <a:ext cx="2662318" cy="1343024"/>
      </dsp:txXfrm>
    </dsp:sp>
    <dsp:sp modelId="{8BE2FD63-DB06-4F9F-A8B2-0D3351E87DCC}">
      <dsp:nvSpPr>
        <dsp:cNvPr id="0" name=""/>
        <dsp:cNvSpPr/>
      </dsp:nvSpPr>
      <dsp:spPr>
        <a:xfrm>
          <a:off x="251308" y="4931197"/>
          <a:ext cx="2910120" cy="1343024"/>
        </a:xfrm>
        <a:prstGeom prst="ellipse">
          <a:avLst/>
        </a:prstGeom>
        <a:solidFill>
          <a:srgbClr val="FFC000"/>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Tingkat </a:t>
          </a:r>
          <a:r>
            <a:rPr lang="en-US" sz="1800" kern="1200" dirty="0" err="1" smtClean="0">
              <a:solidFill>
                <a:schemeClr val="tx1"/>
              </a:solidFill>
            </a:rPr>
            <a:t>penghargaan</a:t>
          </a:r>
          <a:r>
            <a:rPr lang="en-US" sz="1800" kern="1200" dirty="0" smtClean="0">
              <a:solidFill>
                <a:schemeClr val="tx1"/>
              </a:solidFill>
            </a:rPr>
            <a:t> </a:t>
          </a:r>
          <a:r>
            <a:rPr lang="en-US" sz="1800" b="1" kern="1200" dirty="0" err="1" smtClean="0">
              <a:solidFill>
                <a:schemeClr val="tx1"/>
              </a:solidFill>
            </a:rPr>
            <a:t>masyarakat</a:t>
          </a:r>
          <a:r>
            <a:rPr lang="en-US" sz="1800" b="1" kern="1200" dirty="0" smtClean="0">
              <a:solidFill>
                <a:schemeClr val="tx1"/>
              </a:solidFill>
            </a:rPr>
            <a:t>/ </a:t>
          </a:r>
          <a:r>
            <a:rPr lang="en-US" sz="1800" b="1" kern="1200" dirty="0" err="1" smtClean="0">
              <a:solidFill>
                <a:schemeClr val="tx1"/>
              </a:solidFill>
            </a:rPr>
            <a:t>pengguna</a:t>
          </a:r>
          <a:r>
            <a:rPr lang="en-US" sz="1800" b="1" kern="1200" dirty="0" smtClean="0">
              <a:solidFill>
                <a:schemeClr val="tx1"/>
              </a:solidFill>
            </a:rPr>
            <a:t> </a:t>
          </a:r>
          <a:r>
            <a:rPr lang="en-US" sz="1800" b="1" kern="1200" dirty="0" err="1" smtClean="0">
              <a:solidFill>
                <a:schemeClr val="tx1"/>
              </a:solidFill>
            </a:rPr>
            <a:t>tenaga</a:t>
          </a:r>
          <a:r>
            <a:rPr lang="en-US" sz="1800" b="1" kern="1200" dirty="0" smtClean="0">
              <a:solidFill>
                <a:schemeClr val="tx1"/>
              </a:solidFill>
            </a:rPr>
            <a:t> </a:t>
          </a:r>
          <a:r>
            <a:rPr lang="en-US" sz="1800" b="1" kern="1200" dirty="0" err="1" smtClean="0">
              <a:solidFill>
                <a:schemeClr val="tx1"/>
              </a:solidFill>
            </a:rPr>
            <a:t>kerja</a:t>
          </a:r>
          <a:endParaRPr lang="en-US" sz="1800" b="1" kern="1200" dirty="0">
            <a:solidFill>
              <a:schemeClr val="tx1"/>
            </a:solidFill>
          </a:endParaRPr>
        </a:p>
      </dsp:txBody>
      <dsp:txXfrm>
        <a:off x="251308" y="4931197"/>
        <a:ext cx="2910120" cy="1343024"/>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175"/>
          </a:xfrm>
          <a:prstGeom prst="rect">
            <a:avLst/>
          </a:prstGeom>
        </p:spPr>
        <p:txBody>
          <a:bodyPr vert="horz" lIns="94211" tIns="47105" rIns="94211" bIns="47105" rtlCol="0"/>
          <a:lstStyle>
            <a:lvl1pPr algn="l">
              <a:defRPr sz="1200"/>
            </a:lvl1pPr>
          </a:lstStyle>
          <a:p>
            <a:endParaRPr lang="id-ID"/>
          </a:p>
        </p:txBody>
      </p:sp>
      <p:sp>
        <p:nvSpPr>
          <p:cNvPr id="3" name="Date Placeholder 2"/>
          <p:cNvSpPr>
            <a:spLocks noGrp="1"/>
          </p:cNvSpPr>
          <p:nvPr>
            <p:ph type="dt" sz="quarter" idx="1"/>
          </p:nvPr>
        </p:nvSpPr>
        <p:spPr>
          <a:xfrm>
            <a:off x="4021294" y="0"/>
            <a:ext cx="3076363" cy="511175"/>
          </a:xfrm>
          <a:prstGeom prst="rect">
            <a:avLst/>
          </a:prstGeom>
        </p:spPr>
        <p:txBody>
          <a:bodyPr vert="horz" lIns="94211" tIns="47105" rIns="94211" bIns="47105" rtlCol="0"/>
          <a:lstStyle>
            <a:lvl1pPr algn="r">
              <a:defRPr sz="1200"/>
            </a:lvl1pPr>
          </a:lstStyle>
          <a:p>
            <a:endParaRPr lang="id-ID"/>
          </a:p>
        </p:txBody>
      </p:sp>
      <p:sp>
        <p:nvSpPr>
          <p:cNvPr id="4" name="Footer Placeholder 3"/>
          <p:cNvSpPr>
            <a:spLocks noGrp="1"/>
          </p:cNvSpPr>
          <p:nvPr>
            <p:ph type="ftr" sz="quarter" idx="2"/>
          </p:nvPr>
        </p:nvSpPr>
        <p:spPr>
          <a:xfrm>
            <a:off x="0" y="9710551"/>
            <a:ext cx="3076363" cy="511175"/>
          </a:xfrm>
          <a:prstGeom prst="rect">
            <a:avLst/>
          </a:prstGeom>
        </p:spPr>
        <p:txBody>
          <a:bodyPr vert="horz" lIns="94211" tIns="47105" rIns="94211" bIns="47105" rtlCol="0" anchor="b"/>
          <a:lstStyle>
            <a:lvl1pPr algn="l">
              <a:defRPr sz="1200"/>
            </a:lvl1pPr>
          </a:lstStyle>
          <a:p>
            <a:endParaRPr lang="id-ID"/>
          </a:p>
        </p:txBody>
      </p:sp>
      <p:sp>
        <p:nvSpPr>
          <p:cNvPr id="5" name="Slide Number Placeholder 4"/>
          <p:cNvSpPr>
            <a:spLocks noGrp="1"/>
          </p:cNvSpPr>
          <p:nvPr>
            <p:ph type="sldNum" sz="quarter" idx="3"/>
          </p:nvPr>
        </p:nvSpPr>
        <p:spPr>
          <a:xfrm>
            <a:off x="4021294" y="9710551"/>
            <a:ext cx="3076363" cy="511175"/>
          </a:xfrm>
          <a:prstGeom prst="rect">
            <a:avLst/>
          </a:prstGeom>
        </p:spPr>
        <p:txBody>
          <a:bodyPr vert="horz" lIns="94211" tIns="47105" rIns="94211" bIns="47105" rtlCol="0" anchor="b"/>
          <a:lstStyle>
            <a:lvl1pPr algn="r">
              <a:defRPr sz="1200"/>
            </a:lvl1pPr>
          </a:lstStyle>
          <a:p>
            <a:fld id="{C4A0EE91-C191-4AE2-929E-2F42CD823F4A}" type="slidenum">
              <a:rPr lang="id-ID" smtClean="0"/>
              <a:pPr/>
              <a:t>‹#›</a:t>
            </a:fld>
            <a:endParaRPr lang="id-ID"/>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175"/>
          </a:xfrm>
          <a:prstGeom prst="rect">
            <a:avLst/>
          </a:prstGeom>
        </p:spPr>
        <p:txBody>
          <a:bodyPr vert="horz" lIns="94211" tIns="47105" rIns="94211" bIns="47105" rtlCol="0"/>
          <a:lstStyle>
            <a:lvl1pPr algn="l">
              <a:defRPr sz="1200"/>
            </a:lvl1pPr>
          </a:lstStyle>
          <a:p>
            <a:endParaRPr lang="en-US"/>
          </a:p>
        </p:txBody>
      </p:sp>
      <p:sp>
        <p:nvSpPr>
          <p:cNvPr id="3" name="Date Placeholder 2"/>
          <p:cNvSpPr>
            <a:spLocks noGrp="1"/>
          </p:cNvSpPr>
          <p:nvPr>
            <p:ph type="dt" idx="1"/>
          </p:nvPr>
        </p:nvSpPr>
        <p:spPr>
          <a:xfrm>
            <a:off x="4021294" y="0"/>
            <a:ext cx="3076363" cy="511175"/>
          </a:xfrm>
          <a:prstGeom prst="rect">
            <a:avLst/>
          </a:prstGeom>
        </p:spPr>
        <p:txBody>
          <a:bodyPr vert="horz" lIns="94211" tIns="47105" rIns="94211" bIns="47105" rtlCol="0"/>
          <a:lstStyle>
            <a:lvl1pPr algn="r">
              <a:defRPr sz="1200"/>
            </a:lvl1pPr>
          </a:lstStyle>
          <a:p>
            <a:endParaRPr lang="en-US"/>
          </a:p>
        </p:txBody>
      </p:sp>
      <p:sp>
        <p:nvSpPr>
          <p:cNvPr id="4" name="Slide Image Placeholder 3"/>
          <p:cNvSpPr>
            <a:spLocks noGrp="1" noRot="1" noChangeAspect="1"/>
          </p:cNvSpPr>
          <p:nvPr>
            <p:ph type="sldImg" idx="2"/>
          </p:nvPr>
        </p:nvSpPr>
        <p:spPr>
          <a:xfrm>
            <a:off x="995363" y="766763"/>
            <a:ext cx="5111750" cy="3833812"/>
          </a:xfrm>
          <a:prstGeom prst="rect">
            <a:avLst/>
          </a:prstGeom>
          <a:noFill/>
          <a:ln w="12700">
            <a:solidFill>
              <a:prstClr val="black"/>
            </a:solidFill>
          </a:ln>
        </p:spPr>
        <p:txBody>
          <a:bodyPr vert="horz" lIns="94211" tIns="47105" rIns="94211" bIns="47105" rtlCol="0" anchor="ctr"/>
          <a:lstStyle/>
          <a:p>
            <a:endParaRPr lang="en-US"/>
          </a:p>
        </p:txBody>
      </p:sp>
      <p:sp>
        <p:nvSpPr>
          <p:cNvPr id="5" name="Notes Placeholder 4"/>
          <p:cNvSpPr>
            <a:spLocks noGrp="1"/>
          </p:cNvSpPr>
          <p:nvPr>
            <p:ph type="body" sz="quarter" idx="3"/>
          </p:nvPr>
        </p:nvSpPr>
        <p:spPr>
          <a:xfrm>
            <a:off x="709930" y="4856163"/>
            <a:ext cx="5679440" cy="4600575"/>
          </a:xfrm>
          <a:prstGeom prst="rect">
            <a:avLst/>
          </a:prstGeom>
        </p:spPr>
        <p:txBody>
          <a:bodyPr vert="horz" lIns="94211" tIns="47105" rIns="94211" bIns="471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10551"/>
            <a:ext cx="3076363" cy="511175"/>
          </a:xfrm>
          <a:prstGeom prst="rect">
            <a:avLst/>
          </a:prstGeom>
        </p:spPr>
        <p:txBody>
          <a:bodyPr vert="horz" lIns="94211" tIns="47105" rIns="94211" bIns="47105" rtlCol="0" anchor="b"/>
          <a:lstStyle>
            <a:lvl1pPr algn="l">
              <a:defRPr sz="1200"/>
            </a:lvl1pPr>
          </a:lstStyle>
          <a:p>
            <a:endParaRPr lang="en-US"/>
          </a:p>
        </p:txBody>
      </p:sp>
      <p:sp>
        <p:nvSpPr>
          <p:cNvPr id="7" name="Slide Number Placeholder 6"/>
          <p:cNvSpPr>
            <a:spLocks noGrp="1"/>
          </p:cNvSpPr>
          <p:nvPr>
            <p:ph type="sldNum" sz="quarter" idx="5"/>
          </p:nvPr>
        </p:nvSpPr>
        <p:spPr>
          <a:xfrm>
            <a:off x="4021294" y="9710551"/>
            <a:ext cx="3076363" cy="511175"/>
          </a:xfrm>
          <a:prstGeom prst="rect">
            <a:avLst/>
          </a:prstGeom>
        </p:spPr>
        <p:txBody>
          <a:bodyPr vert="horz" lIns="94211" tIns="47105" rIns="94211" bIns="47105" rtlCol="0" anchor="b"/>
          <a:lstStyle>
            <a:lvl1pPr algn="r">
              <a:defRPr sz="1200"/>
            </a:lvl1pPr>
          </a:lstStyle>
          <a:p>
            <a:fld id="{7B9C2BBD-E713-4FCC-B0DE-6F1E4EC014C5}" type="slidenum">
              <a:rPr lang="en-US" smtClean="0"/>
              <a:pPr/>
              <a:t>‹#›</a:t>
            </a:fld>
            <a:endParaRPr 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3775" y="766763"/>
            <a:ext cx="5111750" cy="3833812"/>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lgn="r" rtl="0"/>
            <a:fld id="{12289481-6ED6-4BD9-BE8C-9C6AB6A0414D}" type="slidenum">
              <a:rPr lang="en-US" sz="1100">
                <a:solidFill>
                  <a:prstClr val="black"/>
                </a:solidFill>
                <a:latin typeface="Calibri"/>
              </a:rPr>
              <a:pPr algn="r" rtl="0"/>
              <a:t>2</a:t>
            </a:fld>
            <a:endParaRPr lang="en-US" sz="1100" dirty="0">
              <a:solidFill>
                <a:prstClr val="black"/>
              </a:solidFill>
              <a:latin typeface="Calibri"/>
            </a:endParaRPr>
          </a:p>
        </p:txBody>
      </p:sp>
      <p:sp>
        <p:nvSpPr>
          <p:cNvPr id="5" name="Date Placeholder 4"/>
          <p:cNvSpPr>
            <a:spLocks noGrp="1"/>
          </p:cNvSpPr>
          <p:nvPr>
            <p:ph type="dt" idx="1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r>
              <a:rPr lang="en-US" smtClean="0">
                <a:latin typeface="Arial" charset="0"/>
              </a:rPr>
              <a:t>Tahapan ini selalu dilakukan, terutama dengan diberlakukannya kurikulum nasional tahun1994. dosen hanya terlibat diakhir setelah mata kuliah disusun dan dibebankan padanya, sehingga dosen menyusun tingkat kemampuan yang diajarkan menurut kemauannya, tidak melihat lagi tujuan pendidikan yang telah dirumuskan oleh universitas.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r>
              <a:rPr lang="en-US" smtClean="0"/>
              <a:t>Warna abu-abu tua menunjukkan “pihak yang berperan melakukan” sedangkan warna abu-abu muda diartikan sebagai “pengetahuan yang perlu diperlukan”.</a:t>
            </a:r>
          </a:p>
        </p:txBody>
      </p:sp>
      <p:sp>
        <p:nvSpPr>
          <p:cNvPr id="72708" name="Slide Number Placeholder 3"/>
          <p:cNvSpPr>
            <a:spLocks noGrp="1"/>
          </p:cNvSpPr>
          <p:nvPr>
            <p:ph type="sldNum" sz="quarter" idx="5"/>
          </p:nvPr>
        </p:nvSpPr>
        <p:spPr>
          <a:noFill/>
        </p:spPr>
        <p:txBody>
          <a:bodyPr/>
          <a:lstStyle/>
          <a:p>
            <a:fld id="{60DF9468-35E9-4317-9AA4-D8EA430CD2BD}" type="slidenum">
              <a:rPr lang="en-US" smtClean="0"/>
              <a:pPr/>
              <a:t>30</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47800B3D-6F7F-4472-9DBB-85F81B8A8A60}" type="slidenum">
              <a:rPr lang="en-US" smtClean="0">
                <a:latin typeface="Arial" charset="0"/>
              </a:rPr>
              <a:pPr/>
              <a:t>31</a:t>
            </a:fld>
            <a:endParaRPr lang="en-U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endParaRPr 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816EF360-9E64-4CDA-A43D-3A43CD54514C}" type="slidenum">
              <a:rPr lang="en-US" smtClean="0"/>
              <a:pPr/>
              <a:t>32</a:t>
            </a:fld>
            <a:endParaRPr lang="en-US" smtClean="0"/>
          </a:p>
        </p:txBody>
      </p:sp>
      <p:sp>
        <p:nvSpPr>
          <p:cNvPr id="58371" name="Rectangle 2"/>
          <p:cNvSpPr>
            <a:spLocks noGrp="1" noRot="1" noChangeAspect="1" noChangeArrowheads="1" noTextEdit="1"/>
          </p:cNvSpPr>
          <p:nvPr>
            <p:ph type="sldImg"/>
          </p:nvPr>
        </p:nvSpPr>
        <p:spPr>
          <a:xfrm>
            <a:off x="1184860" y="766762"/>
            <a:ext cx="4732867" cy="3833813"/>
          </a:xfrm>
          <a:ln/>
        </p:spPr>
      </p:sp>
      <p:sp>
        <p:nvSpPr>
          <p:cNvPr id="58372" name="Rectangle 3"/>
          <p:cNvSpPr>
            <a:spLocks noGrp="1" noChangeArrowheads="1"/>
          </p:cNvSpPr>
          <p:nvPr>
            <p:ph type="body" idx="1"/>
          </p:nvPr>
        </p:nvSpPr>
        <p:spPr>
          <a:noFill/>
          <a:ln/>
        </p:spPr>
        <p:txBody>
          <a:bodyPr/>
          <a:lstStyle/>
          <a:p>
            <a:pPr eaLnBrk="1" hangingPunct="1"/>
            <a:r>
              <a:rPr lang="en-US" smtClean="0"/>
              <a:t>Perubahan</a:t>
            </a:r>
            <a:r>
              <a:rPr lang="en-US" baseline="0" smtClean="0"/>
              <a:t> kurikulum lebih banyak hanya pada tataran dokumen, belum pada kegiatannya/ penerapannya (proses pembelajaran, proses evaluasi, penciptaan suasana)</a:t>
            </a:r>
          </a:p>
          <a:p>
            <a:pPr eaLnBrk="1" hangingPunct="1"/>
            <a:r>
              <a:rPr lang="en-US" baseline="0" smtClean="0"/>
              <a:t>Pengembangan kurikulum menyangkut 2 hal :</a:t>
            </a:r>
          </a:p>
          <a:p>
            <a:pPr eaLnBrk="1" hangingPunct="1"/>
            <a:r>
              <a:rPr lang="en-US" baseline="0" smtClean="0"/>
              <a:t>a. Pengaturan substansi -&gt; pengembangan keilmuan</a:t>
            </a:r>
          </a:p>
          <a:p>
            <a:pPr eaLnBrk="1" hangingPunct="1"/>
            <a:r>
              <a:rPr lang="en-US" baseline="0" smtClean="0"/>
              <a:t>b. Pemilihan strategi      -&gt; pengembangan pembelajaran</a:t>
            </a: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3306461A-8406-4F22-B454-BD8A20BD2D14}" type="slidenum">
              <a:rPr lang="en-US" smtClean="0">
                <a:latin typeface="Arial" charset="0"/>
              </a:rPr>
              <a:pPr/>
              <a:t>33</a:t>
            </a:fld>
            <a:endParaRPr lang="en-US" smtClean="0">
              <a:latin typeface="Arial"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p:spPr>
        <p:txBody>
          <a:bodyPr/>
          <a:lstStyle/>
          <a:p>
            <a:pPr eaLnBrk="1" hangingPunct="1"/>
            <a:endParaRPr lang="en-US" dirty="0"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E417583-899E-46A2-8B5B-5D37FB9796CA}" type="slidenum">
              <a:rPr lang="en-US" smtClean="0"/>
              <a:pPr/>
              <a:t>36</a:t>
            </a:fld>
            <a:endParaRPr lang="en-US"/>
          </a:p>
        </p:txBody>
      </p:sp>
      <p:sp>
        <p:nvSpPr>
          <p:cNvPr id="5" name="Date Placeholder 4"/>
          <p:cNvSpPr>
            <a:spLocks noGrp="1"/>
          </p:cNvSpPr>
          <p:nvPr>
            <p:ph type="dt" idx="1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7B9C2BBD-E713-4FCC-B0DE-6F1E4EC014C5}"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3775" y="766763"/>
            <a:ext cx="5111750" cy="3833812"/>
          </a:xfrm>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7B9C2BBD-E713-4FCC-B0DE-6F1E4EC014C5}"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7CC729E-D60D-4461-ABA0-E41021C017C2}" type="slidenum">
              <a:rPr lang="en-US" smtClean="0"/>
              <a:pPr/>
              <a:t>12</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E0E8ABDF-2A0C-4734-A6EE-EF4D3A0FFC6F}" type="slidenum">
              <a:rPr lang="en-US" smtClean="0"/>
              <a:pPr/>
              <a:t>15</a:t>
            </a:fld>
            <a:endParaRPr lang="en-US" smtClean="0"/>
          </a:p>
        </p:txBody>
      </p:sp>
      <p:sp>
        <p:nvSpPr>
          <p:cNvPr id="60419" name="Rectangle 2"/>
          <p:cNvSpPr>
            <a:spLocks noGrp="1" noRot="1" noChangeAspect="1" noChangeArrowheads="1" noTextEdit="1"/>
          </p:cNvSpPr>
          <p:nvPr>
            <p:ph type="sldImg"/>
          </p:nvPr>
        </p:nvSpPr>
        <p:spPr>
          <a:xfrm>
            <a:off x="1183217" y="766762"/>
            <a:ext cx="4732867" cy="3833813"/>
          </a:xfrm>
          <a:ln/>
        </p:spPr>
      </p:sp>
      <p:sp>
        <p:nvSpPr>
          <p:cNvPr id="604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7B9C2BBD-E713-4FCC-B0DE-6F1E4EC014C5}" type="slidenum">
              <a:rPr lang="en-US" smtClean="0"/>
              <a:pPr/>
              <a:t>20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7B9C2BBD-E713-4FCC-B0DE-6F1E4EC014C5}" type="slidenum">
              <a:rPr lang="en-US" smtClean="0"/>
              <a:pPr/>
              <a:t>21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34B2EE-935E-4A7C-BDC9-4F1EE9C20583}" type="slidenum">
              <a:rPr lang="en-US" smtClean="0"/>
              <a:pPr/>
              <a:t>24</a:t>
            </a:fld>
            <a:endParaRPr lang="en-US"/>
          </a:p>
        </p:txBody>
      </p:sp>
      <p:sp>
        <p:nvSpPr>
          <p:cNvPr id="5" name="Date Placeholder 4"/>
          <p:cNvSpPr>
            <a:spLocks noGrp="1"/>
          </p:cNvSpPr>
          <p:nvPr>
            <p:ph type="dt" idx="1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34B2EE-935E-4A7C-BDC9-4F1EE9C20583}" type="slidenum">
              <a:rPr lang="en-US" smtClean="0"/>
              <a:pPr/>
              <a:t>25</a:t>
            </a:fld>
            <a:endParaRPr lang="en-US"/>
          </a:p>
        </p:txBody>
      </p:sp>
      <p:sp>
        <p:nvSpPr>
          <p:cNvPr id="5" name="Date Placeholder 4"/>
          <p:cNvSpPr>
            <a:spLocks noGrp="1"/>
          </p:cNvSpPr>
          <p:nvPr>
            <p:ph type="dt" idx="1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5">
            <a:alpha val="7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 Id="rId5" Type="http://schemas.openxmlformats.org/officeDocument/2006/relationships/image" Target="../media/image11.jpeg"/><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14.wmf"/><Relationship Id="rId4" Type="http://schemas.openxmlformats.org/officeDocument/2006/relationships/image" Target="../media/image13.wmf"/></Relationships>
</file>

<file path=ppt/slides/_rels/slide33.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image" Target="../media/image21.png"/><Relationship Id="rId18" Type="http://schemas.openxmlformats.org/officeDocument/2006/relationships/image" Target="../media/image7.png"/><Relationship Id="rId3" Type="http://schemas.openxmlformats.org/officeDocument/2006/relationships/notesSlide" Target="../notesSlides/notesSlide14.xml"/><Relationship Id="rId7" Type="http://schemas.openxmlformats.org/officeDocument/2006/relationships/image" Target="../media/image18.wmf"/><Relationship Id="rId12" Type="http://schemas.openxmlformats.org/officeDocument/2006/relationships/oleObject" Target="../embeddings/oleObject2.bin"/><Relationship Id="rId17" Type="http://schemas.openxmlformats.org/officeDocument/2006/relationships/image" Target="../media/image24.png"/><Relationship Id="rId2" Type="http://schemas.openxmlformats.org/officeDocument/2006/relationships/slideLayout" Target="../slideLayouts/slideLayout7.xml"/><Relationship Id="rId16" Type="http://schemas.openxmlformats.org/officeDocument/2006/relationships/image" Target="../media/image23.png"/><Relationship Id="rId20" Type="http://schemas.openxmlformats.org/officeDocument/2006/relationships/image" Target="../media/image26.png"/><Relationship Id="rId1" Type="http://schemas.openxmlformats.org/officeDocument/2006/relationships/vmlDrawing" Target="../drawings/vmlDrawing1.vml"/><Relationship Id="rId6" Type="http://schemas.openxmlformats.org/officeDocument/2006/relationships/image" Target="../media/image4.png"/><Relationship Id="rId11" Type="http://schemas.openxmlformats.org/officeDocument/2006/relationships/oleObject" Target="../embeddings/oleObject1.bin"/><Relationship Id="rId5" Type="http://schemas.openxmlformats.org/officeDocument/2006/relationships/image" Target="../media/image5.wmf"/><Relationship Id="rId15" Type="http://schemas.openxmlformats.org/officeDocument/2006/relationships/oleObject" Target="../embeddings/oleObject3.bin"/><Relationship Id="rId10" Type="http://schemas.openxmlformats.org/officeDocument/2006/relationships/image" Target="../media/image20.wmf"/><Relationship Id="rId19" Type="http://schemas.openxmlformats.org/officeDocument/2006/relationships/image" Target="../media/image25.wmf"/><Relationship Id="rId4" Type="http://schemas.openxmlformats.org/officeDocument/2006/relationships/image" Target="../media/image6.wmf"/><Relationship Id="rId9" Type="http://schemas.openxmlformats.org/officeDocument/2006/relationships/image" Target="../media/image19.png"/><Relationship Id="rId14" Type="http://schemas.openxmlformats.org/officeDocument/2006/relationships/image" Target="../media/image22.png"/></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6.wmf"/><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2343149"/>
            <a:ext cx="8001000" cy="2305051"/>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800" b="1" smtClean="0">
                <a:ln w="11430"/>
                <a:solidFill>
                  <a:schemeClr val="bg2">
                    <a:lumMod val="25000"/>
                  </a:schemeClr>
                </a:solidFill>
                <a:effectLst>
                  <a:outerShdw blurRad="50800" dist="39000" dir="5460000" algn="tl">
                    <a:srgbClr val="000000">
                      <a:alpha val="38000"/>
                    </a:srgbClr>
                  </a:outerShdw>
                </a:effectLst>
              </a:rPr>
              <a:t>HUBUNGAN </a:t>
            </a:r>
            <a:br>
              <a:rPr lang="en-US" sz="2800" b="1" smtClean="0">
                <a:ln w="11430"/>
                <a:solidFill>
                  <a:schemeClr val="bg2">
                    <a:lumMod val="25000"/>
                  </a:schemeClr>
                </a:solidFill>
                <a:effectLst>
                  <a:outerShdw blurRad="50800" dist="39000" dir="5460000" algn="tl">
                    <a:srgbClr val="000000">
                      <a:alpha val="38000"/>
                    </a:srgbClr>
                  </a:outerShdw>
                </a:effectLst>
              </a:rPr>
            </a:br>
            <a:r>
              <a:rPr lang="en-US" sz="2800" b="1" smtClean="0">
                <a:ln w="11430"/>
                <a:solidFill>
                  <a:srgbClr val="FF0000"/>
                </a:solidFill>
                <a:effectLst>
                  <a:outerShdw blurRad="50800" dist="39000" dir="5460000" algn="tl">
                    <a:srgbClr val="000000">
                      <a:alpha val="38000"/>
                    </a:srgbClr>
                  </a:outerShdw>
                </a:effectLst>
              </a:rPr>
              <a:t>K</a:t>
            </a:r>
            <a:r>
              <a:rPr lang="en-US" sz="2800" b="1" smtClean="0">
                <a:ln w="11430"/>
                <a:solidFill>
                  <a:schemeClr val="bg2">
                    <a:lumMod val="25000"/>
                  </a:schemeClr>
                </a:solidFill>
                <a:effectLst>
                  <a:outerShdw blurRad="50800" dist="39000" dir="5460000" algn="tl">
                    <a:srgbClr val="000000">
                      <a:alpha val="38000"/>
                    </a:srgbClr>
                  </a:outerShdw>
                </a:effectLst>
              </a:rPr>
              <a:t>ERANGKA </a:t>
            </a:r>
            <a:r>
              <a:rPr lang="en-US" sz="2800" b="1" smtClean="0">
                <a:ln w="11430"/>
                <a:solidFill>
                  <a:srgbClr val="FF0000"/>
                </a:solidFill>
                <a:effectLst>
                  <a:outerShdw blurRad="50800" dist="39000" dir="5460000" algn="tl">
                    <a:srgbClr val="000000">
                      <a:alpha val="38000"/>
                    </a:srgbClr>
                  </a:outerShdw>
                </a:effectLst>
              </a:rPr>
              <a:t>K</a:t>
            </a:r>
            <a:r>
              <a:rPr lang="en-US" sz="2800" b="1" smtClean="0">
                <a:ln w="11430"/>
                <a:solidFill>
                  <a:schemeClr val="bg2">
                    <a:lumMod val="25000"/>
                  </a:schemeClr>
                </a:solidFill>
                <a:effectLst>
                  <a:outerShdw blurRad="50800" dist="39000" dir="5460000" algn="tl">
                    <a:srgbClr val="000000">
                      <a:alpha val="38000"/>
                    </a:srgbClr>
                  </a:outerShdw>
                </a:effectLst>
              </a:rPr>
              <a:t>UALIFIKASI </a:t>
            </a:r>
            <a:r>
              <a:rPr lang="en-US" sz="2800" b="1" smtClean="0">
                <a:ln w="11430"/>
                <a:solidFill>
                  <a:srgbClr val="FF0000"/>
                </a:solidFill>
                <a:effectLst>
                  <a:outerShdw blurRad="50800" dist="39000" dir="5460000" algn="tl">
                    <a:srgbClr val="000000">
                      <a:alpha val="38000"/>
                    </a:srgbClr>
                  </a:outerShdw>
                </a:effectLst>
              </a:rPr>
              <a:t>N</a:t>
            </a:r>
            <a:r>
              <a:rPr lang="en-US" sz="2800" b="1" smtClean="0">
                <a:ln w="11430"/>
                <a:solidFill>
                  <a:schemeClr val="bg2">
                    <a:lumMod val="25000"/>
                  </a:schemeClr>
                </a:solidFill>
                <a:effectLst>
                  <a:outerShdw blurRad="50800" dist="39000" dir="5460000" algn="tl">
                    <a:srgbClr val="000000">
                      <a:alpha val="38000"/>
                    </a:srgbClr>
                  </a:outerShdw>
                </a:effectLst>
              </a:rPr>
              <a:t>ASIONAL </a:t>
            </a:r>
            <a:r>
              <a:rPr lang="en-US" sz="2800" b="1" smtClean="0">
                <a:ln w="11430"/>
                <a:solidFill>
                  <a:srgbClr val="FF0000"/>
                </a:solidFill>
                <a:effectLst>
                  <a:outerShdw blurRad="50800" dist="39000" dir="5460000" algn="tl">
                    <a:srgbClr val="000000">
                      <a:alpha val="38000"/>
                    </a:srgbClr>
                  </a:outerShdw>
                </a:effectLst>
              </a:rPr>
              <a:t>I</a:t>
            </a:r>
            <a:r>
              <a:rPr lang="en-US" sz="2800" b="1" smtClean="0">
                <a:ln w="11430"/>
                <a:solidFill>
                  <a:schemeClr val="bg2">
                    <a:lumMod val="25000"/>
                  </a:schemeClr>
                </a:solidFill>
                <a:effectLst>
                  <a:outerShdw blurRad="50800" dist="39000" dir="5460000" algn="tl">
                    <a:srgbClr val="000000">
                      <a:alpha val="38000"/>
                    </a:srgbClr>
                  </a:outerShdw>
                </a:effectLst>
              </a:rPr>
              <a:t>NDONESIA DENGAN </a:t>
            </a:r>
            <a:br>
              <a:rPr lang="en-US" sz="2800" b="1" smtClean="0">
                <a:ln w="11430"/>
                <a:solidFill>
                  <a:schemeClr val="bg2">
                    <a:lumMod val="25000"/>
                  </a:schemeClr>
                </a:solidFill>
                <a:effectLst>
                  <a:outerShdw blurRad="50800" dist="39000" dir="5460000" algn="tl">
                    <a:srgbClr val="000000">
                      <a:alpha val="38000"/>
                    </a:srgbClr>
                  </a:outerShdw>
                </a:effectLst>
              </a:rPr>
            </a:br>
            <a:r>
              <a:rPr lang="en-US" sz="2800" b="1" smtClean="0">
                <a:ln w="11430"/>
                <a:solidFill>
                  <a:schemeClr val="bg2">
                    <a:lumMod val="25000"/>
                  </a:schemeClr>
                </a:solidFill>
                <a:effectLst>
                  <a:outerShdw blurRad="50800" dist="39000" dir="5460000" algn="tl">
                    <a:srgbClr val="000000">
                      <a:alpha val="38000"/>
                    </a:srgbClr>
                  </a:outerShdw>
                </a:effectLst>
              </a:rPr>
              <a:t>KURIKULUM PENDIDIKAN TINGGI</a:t>
            </a:r>
            <a:endParaRPr lang="en-US" sz="2800" b="1">
              <a:ln w="11430"/>
              <a:solidFill>
                <a:schemeClr val="bg2">
                  <a:lumMod val="25000"/>
                </a:schemeClr>
              </a:solidFill>
              <a:effectLst>
                <a:outerShdw blurRad="50800" dist="39000" dir="5460000" algn="tl">
                  <a:srgbClr val="000000">
                    <a:alpha val="38000"/>
                  </a:srgbClr>
                </a:outerShdw>
              </a:effectLst>
            </a:endParaRPr>
          </a:p>
        </p:txBody>
      </p:sp>
      <p:sp>
        <p:nvSpPr>
          <p:cNvPr id="5" name="Subtitle 4"/>
          <p:cNvSpPr>
            <a:spLocks noGrp="1"/>
          </p:cNvSpPr>
          <p:nvPr>
            <p:ph type="subTitle" idx="1"/>
          </p:nvPr>
        </p:nvSpPr>
        <p:spPr>
          <a:xfrm>
            <a:off x="1371600" y="4724400"/>
            <a:ext cx="6400800" cy="1524000"/>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000" b="1" smtClean="0">
                <a:ln w="11430"/>
                <a:solidFill>
                  <a:srgbClr val="FF6600"/>
                </a:solidFill>
                <a:effectLst>
                  <a:outerShdw blurRad="50800" dist="39000" dir="5460000" algn="tl">
                    <a:srgbClr val="000000">
                      <a:alpha val="38000"/>
                    </a:srgbClr>
                  </a:outerShdw>
                </a:effectLst>
              </a:rPr>
              <a:t>Tim Pengembang Kurikulum Pendidikan Tinggi</a:t>
            </a:r>
          </a:p>
          <a:p>
            <a:r>
              <a:rPr lang="en-US" sz="2000" b="1" smtClean="0">
                <a:ln w="11430"/>
                <a:solidFill>
                  <a:srgbClr val="FF6600"/>
                </a:solidFill>
                <a:effectLst>
                  <a:outerShdw blurRad="50800" dist="39000" dir="5460000" algn="tl">
                    <a:srgbClr val="000000">
                      <a:alpha val="38000"/>
                    </a:srgbClr>
                  </a:outerShdw>
                </a:effectLst>
              </a:rPr>
              <a:t>Direktorat Pembelajaran dan Kemahasiswaan</a:t>
            </a:r>
          </a:p>
          <a:p>
            <a:r>
              <a:rPr lang="en-US" sz="2000" b="1" smtClean="0">
                <a:ln w="11430"/>
                <a:solidFill>
                  <a:srgbClr val="FF6600"/>
                </a:solidFill>
                <a:effectLst>
                  <a:outerShdw blurRad="50800" dist="39000" dir="5460000" algn="tl">
                    <a:srgbClr val="000000">
                      <a:alpha val="38000"/>
                    </a:srgbClr>
                  </a:outerShdw>
                </a:effectLst>
              </a:rPr>
              <a:t>DIKTI</a:t>
            </a:r>
          </a:p>
          <a:p>
            <a:r>
              <a:rPr lang="en-US" sz="2000" b="1" smtClean="0">
                <a:ln w="11430"/>
                <a:solidFill>
                  <a:srgbClr val="FF6600"/>
                </a:solidFill>
                <a:effectLst>
                  <a:outerShdw blurRad="50800" dist="39000" dir="5460000" algn="tl">
                    <a:srgbClr val="000000">
                      <a:alpha val="38000"/>
                    </a:srgbClr>
                  </a:outerShdw>
                </a:effectLst>
              </a:rPr>
              <a:t>2012</a:t>
            </a:r>
            <a:endParaRPr lang="en-US" sz="2000" b="1">
              <a:ln w="11430"/>
              <a:solidFill>
                <a:srgbClr val="FF6600"/>
              </a:solidFill>
              <a:effectLst>
                <a:outerShdw blurRad="50800" dist="39000" dir="5460000" algn="tl">
                  <a:srgbClr val="000000">
                    <a:alpha val="38000"/>
                  </a:srgbClr>
                </a:outerShdw>
              </a:effectLst>
            </a:endParaRPr>
          </a:p>
        </p:txBody>
      </p:sp>
      <p:pic>
        <p:nvPicPr>
          <p:cNvPr id="10" name="Picture 5" descr="tutwuri"/>
          <p:cNvPicPr>
            <a:picLocks noChangeAspect="1" noChangeArrowheads="1"/>
          </p:cNvPicPr>
          <p:nvPr/>
        </p:nvPicPr>
        <p:blipFill>
          <a:blip r:embed="rId2"/>
          <a:srcRect/>
          <a:stretch>
            <a:fillRect/>
          </a:stretch>
        </p:blipFill>
        <p:spPr bwMode="auto">
          <a:xfrm>
            <a:off x="3962400" y="1066800"/>
            <a:ext cx="1143000" cy="1143000"/>
          </a:xfrm>
          <a:prstGeom prst="rect">
            <a:avLst/>
          </a:prstGeom>
          <a:noFill/>
          <a:ln w="9525">
            <a:noFill/>
            <a:miter lim="800000"/>
            <a:headEnd/>
            <a:tailEnd/>
          </a:ln>
          <a:effectLst/>
        </p:spPr>
      </p:pic>
      <p:sp>
        <p:nvSpPr>
          <p:cNvPr id="12" name="Text Box 80"/>
          <p:cNvSpPr txBox="1">
            <a:spLocks noChangeArrowheads="1"/>
          </p:cNvSpPr>
          <p:nvPr/>
        </p:nvSpPr>
        <p:spPr bwMode="auto">
          <a:xfrm>
            <a:off x="6803408" y="6552461"/>
            <a:ext cx="2166938" cy="271053"/>
          </a:xfrm>
          <a:prstGeom prst="rect">
            <a:avLst/>
          </a:prstGeom>
          <a:noFill/>
          <a:ln w="9525">
            <a:noFill/>
            <a:miter lim="800000"/>
            <a:headEnd/>
            <a:tailEnd/>
          </a:ln>
        </p:spPr>
        <p:txBody>
          <a:bodyPr wrap="square" lIns="85554" tIns="42776" rIns="85554" bIns="42776">
            <a:spAutoFit/>
          </a:bodyPr>
          <a:lstStyle/>
          <a:p>
            <a:pPr algn="r" defTabSz="855663" eaLnBrk="0" hangingPunct="0">
              <a:spcBef>
                <a:spcPct val="50000"/>
              </a:spcBef>
            </a:pPr>
            <a:r>
              <a:rPr lang="en-US" sz="1200" b="1" dirty="0" smtClean="0"/>
              <a:t>endrotomoits@yahoo.com</a:t>
            </a:r>
            <a:endParaRPr lang="en-US" sz="1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590800" y="1752600"/>
            <a:ext cx="4114800" cy="3048000"/>
            <a:chOff x="2590800" y="1371600"/>
            <a:chExt cx="4114800" cy="3048000"/>
          </a:xfrm>
        </p:grpSpPr>
        <p:sp>
          <p:nvSpPr>
            <p:cNvPr id="5" name="Rectangle 4"/>
            <p:cNvSpPr/>
            <p:nvPr/>
          </p:nvSpPr>
          <p:spPr>
            <a:xfrm>
              <a:off x="2590800" y="1371600"/>
              <a:ext cx="4114800" cy="3048000"/>
            </a:xfrm>
            <a:prstGeom prst="rect">
              <a:avLst/>
            </a:prstGeom>
            <a:solidFill>
              <a:srgbClr val="F9F5A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934859" y="1792565"/>
              <a:ext cx="3452805" cy="2185214"/>
            </a:xfrm>
            <a:prstGeom prst="rect">
              <a:avLst/>
            </a:prstGeom>
            <a:noFill/>
          </p:spPr>
          <p:txBody>
            <a:bodyPr wrap="square" lIns="91440" tIns="45720" rIns="91440" bIns="45720">
              <a:spAutoFit/>
            </a:bodyPr>
            <a:lstStyle/>
            <a:p>
              <a:pPr algn="ctr"/>
              <a:r>
                <a:rPr lang="en-US" sz="4000" b="1" smtClean="0">
                  <a:ln w="1905"/>
                  <a:solidFill>
                    <a:srgbClr val="FF6600"/>
                  </a:solidFill>
                  <a:effectLst>
                    <a:innerShdw blurRad="69850" dist="43180" dir="5400000">
                      <a:srgbClr val="000000">
                        <a:alpha val="65000"/>
                      </a:srgbClr>
                    </a:innerShdw>
                  </a:effectLst>
                </a:rPr>
                <a:t>1</a:t>
              </a:r>
              <a:endParaRPr lang="en-US" sz="4000" b="1" cap="none" spc="0" smtClean="0">
                <a:ln w="1905"/>
                <a:solidFill>
                  <a:srgbClr val="FF6600"/>
                </a:solidFill>
                <a:effectLst>
                  <a:innerShdw blurRad="69850" dist="43180" dir="5400000">
                    <a:srgbClr val="000000">
                      <a:alpha val="65000"/>
                    </a:srgbClr>
                  </a:innerShdw>
                </a:effectLst>
              </a:endParaRPr>
            </a:p>
            <a:p>
              <a:pPr algn="ctr"/>
              <a:r>
                <a:rPr lang="en-US" sz="3200" b="1" cap="none" spc="0" smtClean="0">
                  <a:ln w="1905"/>
                  <a:solidFill>
                    <a:schemeClr val="bg2">
                      <a:lumMod val="50000"/>
                    </a:schemeClr>
                  </a:solidFill>
                  <a:effectLst>
                    <a:innerShdw blurRad="69850" dist="43180" dir="5400000">
                      <a:srgbClr val="000000">
                        <a:alpha val="65000"/>
                      </a:srgbClr>
                    </a:innerShdw>
                  </a:effectLst>
                </a:rPr>
                <a:t>Penataan Jenis</a:t>
              </a:r>
            </a:p>
            <a:p>
              <a:pPr algn="ctr"/>
              <a:r>
                <a:rPr lang="en-US" sz="3200" b="1" smtClean="0">
                  <a:ln w="1905"/>
                  <a:solidFill>
                    <a:schemeClr val="bg2">
                      <a:lumMod val="50000"/>
                    </a:schemeClr>
                  </a:solidFill>
                  <a:effectLst>
                    <a:innerShdw blurRad="69850" dist="43180" dir="5400000">
                      <a:srgbClr val="000000">
                        <a:alpha val="65000"/>
                      </a:srgbClr>
                    </a:innerShdw>
                  </a:effectLst>
                </a:rPr>
                <a:t>d</a:t>
              </a:r>
              <a:r>
                <a:rPr lang="en-US" sz="3200" b="1" cap="none" spc="0" smtClean="0">
                  <a:ln w="1905"/>
                  <a:solidFill>
                    <a:schemeClr val="bg2">
                      <a:lumMod val="50000"/>
                    </a:schemeClr>
                  </a:solidFill>
                  <a:effectLst>
                    <a:innerShdw blurRad="69850" dist="43180" dir="5400000">
                      <a:srgbClr val="000000">
                        <a:alpha val="65000"/>
                      </a:srgbClr>
                    </a:innerShdw>
                  </a:effectLst>
                </a:rPr>
                <a:t>an</a:t>
              </a:r>
            </a:p>
            <a:p>
              <a:pPr algn="ctr"/>
              <a:r>
                <a:rPr lang="en-US" sz="3200" b="1" smtClean="0">
                  <a:ln w="1905"/>
                  <a:solidFill>
                    <a:schemeClr val="bg2">
                      <a:lumMod val="50000"/>
                    </a:schemeClr>
                  </a:solidFill>
                  <a:effectLst>
                    <a:innerShdw blurRad="69850" dist="43180" dir="5400000">
                      <a:srgbClr val="000000">
                        <a:alpha val="65000"/>
                      </a:srgbClr>
                    </a:innerShdw>
                  </a:effectLst>
                </a:rPr>
                <a:t>J</a:t>
              </a:r>
              <a:r>
                <a:rPr lang="en-US" sz="3200" b="1" cap="none" spc="0" smtClean="0">
                  <a:ln w="1905"/>
                  <a:solidFill>
                    <a:schemeClr val="bg2">
                      <a:lumMod val="50000"/>
                    </a:schemeClr>
                  </a:solidFill>
                  <a:effectLst>
                    <a:innerShdw blurRad="69850" dist="43180" dir="5400000">
                      <a:srgbClr val="000000">
                        <a:alpha val="65000"/>
                      </a:srgbClr>
                    </a:innerShdw>
                  </a:effectLst>
                </a:rPr>
                <a:t>enjang </a:t>
              </a:r>
              <a:r>
                <a:rPr lang="en-US" sz="3200" b="1" smtClean="0">
                  <a:ln w="1905"/>
                  <a:solidFill>
                    <a:schemeClr val="bg2">
                      <a:lumMod val="50000"/>
                    </a:schemeClr>
                  </a:solidFill>
                  <a:effectLst>
                    <a:innerShdw blurRad="69850" dist="43180" dir="5400000">
                      <a:srgbClr val="000000">
                        <a:alpha val="65000"/>
                      </a:srgbClr>
                    </a:innerShdw>
                  </a:effectLst>
                </a:rPr>
                <a:t>P</a:t>
              </a:r>
              <a:r>
                <a:rPr lang="en-US" sz="3200" b="1" cap="none" spc="0" smtClean="0">
                  <a:ln w="1905"/>
                  <a:solidFill>
                    <a:schemeClr val="bg2">
                      <a:lumMod val="50000"/>
                    </a:schemeClr>
                  </a:solidFill>
                  <a:effectLst>
                    <a:innerShdw blurRad="69850" dist="43180" dir="5400000">
                      <a:srgbClr val="000000">
                        <a:alpha val="65000"/>
                      </a:srgbClr>
                    </a:innerShdw>
                  </a:effectLst>
                </a:rPr>
                <a:t>endidikan</a:t>
              </a:r>
              <a:endParaRPr lang="en-US" sz="3200" b="1" cap="none" spc="0">
                <a:ln w="1905"/>
                <a:solidFill>
                  <a:schemeClr val="bg2">
                    <a:lumMod val="50000"/>
                  </a:schemeClr>
                </a:solidFill>
                <a:effectLst>
                  <a:innerShdw blurRad="69850" dist="43180" dir="5400000">
                    <a:srgbClr val="000000">
                      <a:alpha val="65000"/>
                    </a:srgbClr>
                  </a:innerShdw>
                </a:effectLst>
              </a:endParaRPr>
            </a:p>
          </p:txBody>
        </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21"/>
          <p:cNvGrpSpPr>
            <a:grpSpLocks/>
          </p:cNvGrpSpPr>
          <p:nvPr/>
        </p:nvGrpSpPr>
        <p:grpSpPr bwMode="auto">
          <a:xfrm>
            <a:off x="790784" y="1961391"/>
            <a:ext cx="2210670" cy="4019856"/>
            <a:chOff x="609600" y="304800"/>
            <a:chExt cx="2209800" cy="4019556"/>
          </a:xfrm>
          <a:scene3d>
            <a:camera prst="orthographicFront">
              <a:rot lat="0" lon="0" rev="0"/>
            </a:camera>
            <a:lightRig rig="balanced" dir="t">
              <a:rot lat="0" lon="0" rev="8700000"/>
            </a:lightRig>
          </a:scene3d>
        </p:grpSpPr>
        <p:sp>
          <p:nvSpPr>
            <p:cNvPr id="15" name="Rectangle 14"/>
            <p:cNvSpPr/>
            <p:nvPr/>
          </p:nvSpPr>
          <p:spPr>
            <a:xfrm>
              <a:off x="609600" y="1600595"/>
              <a:ext cx="2209800" cy="837918"/>
            </a:xfrm>
            <a:prstGeom prst="rect">
              <a:avLst/>
            </a:prstGeom>
            <a:solidFill>
              <a:schemeClr val="bg2">
                <a:lumMod val="25000"/>
              </a:schemeClr>
            </a:solidFill>
            <a:ln>
              <a:noFill/>
            </a:ln>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Rectangle 15"/>
            <p:cNvSpPr/>
            <p:nvPr/>
          </p:nvSpPr>
          <p:spPr>
            <a:xfrm>
              <a:off x="609600" y="2533992"/>
              <a:ext cx="2209800" cy="837917"/>
            </a:xfrm>
            <a:prstGeom prst="rect">
              <a:avLst/>
            </a:prstGeom>
            <a:solidFill>
              <a:schemeClr val="bg2">
                <a:lumMod val="25000"/>
              </a:schemeClr>
            </a:solidFill>
            <a:ln>
              <a:noFill/>
            </a:ln>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p:nvSpPr>
          <p:spPr>
            <a:xfrm>
              <a:off x="609600" y="3486438"/>
              <a:ext cx="2209800" cy="837918"/>
            </a:xfrm>
            <a:prstGeom prst="rect">
              <a:avLst/>
            </a:prstGeom>
            <a:solidFill>
              <a:schemeClr val="bg2">
                <a:lumMod val="25000"/>
              </a:schemeClr>
            </a:solidFill>
            <a:ln>
              <a:noFill/>
            </a:ln>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p:cNvSpPr/>
            <p:nvPr/>
          </p:nvSpPr>
          <p:spPr>
            <a:xfrm>
              <a:off x="609600" y="304800"/>
              <a:ext cx="2209800" cy="1066856"/>
            </a:xfrm>
            <a:prstGeom prst="rect">
              <a:avLst/>
            </a:prstGeom>
            <a:solidFill>
              <a:schemeClr val="bg2">
                <a:lumMod val="25000"/>
              </a:schemeClr>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bg2">
                    <a:lumMod val="50000"/>
                  </a:schemeClr>
                </a:solidFill>
              </a:endParaRPr>
            </a:p>
          </p:txBody>
        </p:sp>
        <p:sp>
          <p:nvSpPr>
            <p:cNvPr id="2" name="Rectangle 1"/>
            <p:cNvSpPr/>
            <p:nvPr/>
          </p:nvSpPr>
          <p:spPr>
            <a:xfrm>
              <a:off x="793532" y="1715869"/>
              <a:ext cx="1828800" cy="64628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n-US" b="1" dirty="0">
                  <a:ln/>
                  <a:solidFill>
                    <a:srgbClr val="FFFF00"/>
                  </a:solidFill>
                </a:rPr>
                <a:t>PENDIDIKAN FORMAL</a:t>
              </a:r>
            </a:p>
          </p:txBody>
        </p:sp>
        <p:sp>
          <p:nvSpPr>
            <p:cNvPr id="3" name="Rectangle 2"/>
            <p:cNvSpPr/>
            <p:nvPr/>
          </p:nvSpPr>
          <p:spPr>
            <a:xfrm>
              <a:off x="733097" y="3562356"/>
              <a:ext cx="1903180" cy="64628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n-US" b="1" dirty="0">
                  <a:ln/>
                  <a:solidFill>
                    <a:srgbClr val="FFFF00"/>
                  </a:solidFill>
                </a:rPr>
                <a:t>PENDIDIKAN INFORMAL</a:t>
              </a:r>
            </a:p>
          </p:txBody>
        </p:sp>
        <p:sp>
          <p:nvSpPr>
            <p:cNvPr id="4" name="Rectangle 3"/>
            <p:cNvSpPr/>
            <p:nvPr/>
          </p:nvSpPr>
          <p:spPr>
            <a:xfrm>
              <a:off x="725208" y="2636186"/>
              <a:ext cx="1981200" cy="64628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n-US" b="1" dirty="0">
                  <a:ln/>
                  <a:solidFill>
                    <a:srgbClr val="FFFF00"/>
                  </a:solidFill>
                </a:rPr>
                <a:t>PENDIDIKAN NONFORMAL</a:t>
              </a:r>
            </a:p>
          </p:txBody>
        </p:sp>
        <p:sp>
          <p:nvSpPr>
            <p:cNvPr id="5" name="Rectangle 4"/>
            <p:cNvSpPr/>
            <p:nvPr/>
          </p:nvSpPr>
          <p:spPr>
            <a:xfrm>
              <a:off x="646993" y="482814"/>
              <a:ext cx="2125918" cy="64628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b="1" dirty="0">
                  <a:ln w="11430"/>
                  <a:solidFill>
                    <a:srgbClr val="FFFF00"/>
                  </a:solidFill>
                  <a:effectLst>
                    <a:outerShdw blurRad="50800" dist="39000" dir="5460000" algn="tl">
                      <a:srgbClr val="000000">
                        <a:alpha val="38000"/>
                      </a:srgbClr>
                    </a:outerShdw>
                  </a:effectLst>
                  <a:latin typeface="Arial Black" pitchFamily="34" charset="0"/>
                </a:rPr>
                <a:t>JALUR PENDIDIKAN</a:t>
              </a:r>
            </a:p>
          </p:txBody>
        </p:sp>
      </p:grpSp>
      <p:grpSp>
        <p:nvGrpSpPr>
          <p:cNvPr id="22" name="Group 22"/>
          <p:cNvGrpSpPr>
            <a:grpSpLocks/>
          </p:cNvGrpSpPr>
          <p:nvPr/>
        </p:nvGrpSpPr>
        <p:grpSpPr bwMode="auto">
          <a:xfrm>
            <a:off x="3429185" y="1961391"/>
            <a:ext cx="2225368" cy="4038906"/>
            <a:chOff x="3276600" y="304800"/>
            <a:chExt cx="2225566" cy="4038605"/>
          </a:xfrm>
          <a:scene3d>
            <a:camera prst="orthographicFront">
              <a:rot lat="0" lon="0" rev="0"/>
            </a:camera>
            <a:lightRig rig="balanced" dir="t">
              <a:rot lat="0" lon="0" rev="8700000"/>
            </a:lightRig>
          </a:scene3d>
        </p:grpSpPr>
        <p:sp>
          <p:nvSpPr>
            <p:cNvPr id="18" name="Rectangle 17"/>
            <p:cNvSpPr/>
            <p:nvPr/>
          </p:nvSpPr>
          <p:spPr>
            <a:xfrm>
              <a:off x="3292769" y="1600595"/>
              <a:ext cx="2209397" cy="837918"/>
            </a:xfrm>
            <a:prstGeom prst="rect">
              <a:avLst/>
            </a:prstGeom>
            <a:solidFill>
              <a:schemeClr val="bg2">
                <a:lumMod val="50000"/>
              </a:schemeClr>
            </a:solidFill>
            <a:ln>
              <a:noFill/>
            </a:ln>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Rectangle 18"/>
            <p:cNvSpPr/>
            <p:nvPr/>
          </p:nvSpPr>
          <p:spPr>
            <a:xfrm>
              <a:off x="3292769" y="2553040"/>
              <a:ext cx="2209397" cy="837917"/>
            </a:xfrm>
            <a:prstGeom prst="rect">
              <a:avLst/>
            </a:prstGeom>
            <a:solidFill>
              <a:schemeClr val="bg2">
                <a:lumMod val="50000"/>
              </a:schemeClr>
            </a:solidFill>
            <a:ln>
              <a:noFill/>
            </a:ln>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3289829" y="3505487"/>
              <a:ext cx="2209397" cy="837918"/>
            </a:xfrm>
            <a:prstGeom prst="rect">
              <a:avLst/>
            </a:prstGeom>
            <a:solidFill>
              <a:schemeClr val="bg2">
                <a:lumMod val="50000"/>
              </a:schemeClr>
            </a:solidFill>
            <a:ln>
              <a:noFill/>
            </a:ln>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p:nvPr/>
          </p:nvSpPr>
          <p:spPr>
            <a:xfrm>
              <a:off x="3276600" y="304800"/>
              <a:ext cx="2209396" cy="1066856"/>
            </a:xfrm>
            <a:prstGeom prst="rect">
              <a:avLst/>
            </a:prstGeom>
            <a:solidFill>
              <a:schemeClr val="bg2">
                <a:lumMod val="25000"/>
              </a:schemeClr>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3476455" y="3582114"/>
              <a:ext cx="1828800" cy="70783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000" b="1" dirty="0" err="1">
                  <a:ln w="50800"/>
                  <a:solidFill>
                    <a:schemeClr val="bg1"/>
                  </a:solidFill>
                </a:rPr>
                <a:t>Pendidikan</a:t>
              </a:r>
              <a:r>
                <a:rPr lang="en-US" sz="2000" b="1" dirty="0">
                  <a:ln w="50800"/>
                  <a:solidFill>
                    <a:schemeClr val="bg1"/>
                  </a:solidFill>
                </a:rPr>
                <a:t> Dasar</a:t>
              </a:r>
            </a:p>
          </p:txBody>
        </p:sp>
        <p:sp>
          <p:nvSpPr>
            <p:cNvPr id="7" name="Rectangle 6"/>
            <p:cNvSpPr/>
            <p:nvPr/>
          </p:nvSpPr>
          <p:spPr>
            <a:xfrm>
              <a:off x="3473668" y="1687614"/>
              <a:ext cx="1828800" cy="70783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000" b="1" dirty="0" err="1">
                  <a:ln w="50800"/>
                  <a:solidFill>
                    <a:schemeClr val="bg1"/>
                  </a:solidFill>
                </a:rPr>
                <a:t>Pendidikan</a:t>
              </a:r>
              <a:r>
                <a:rPr lang="en-US" sz="2000" b="1" dirty="0">
                  <a:ln w="50800"/>
                  <a:solidFill>
                    <a:schemeClr val="bg1"/>
                  </a:solidFill>
                </a:rPr>
                <a:t>  </a:t>
              </a:r>
              <a:r>
                <a:rPr lang="en-US" sz="2000" b="1" dirty="0" err="1">
                  <a:ln w="50800"/>
                  <a:solidFill>
                    <a:schemeClr val="bg1"/>
                  </a:solidFill>
                </a:rPr>
                <a:t>Tinggi</a:t>
              </a:r>
              <a:endParaRPr lang="en-US" sz="2000" b="1" dirty="0">
                <a:ln w="50800"/>
                <a:solidFill>
                  <a:schemeClr val="bg1"/>
                </a:solidFill>
              </a:endParaRPr>
            </a:p>
          </p:txBody>
        </p:sp>
        <p:sp>
          <p:nvSpPr>
            <p:cNvPr id="8" name="Rectangle 7"/>
            <p:cNvSpPr/>
            <p:nvPr/>
          </p:nvSpPr>
          <p:spPr>
            <a:xfrm>
              <a:off x="3476298" y="2624351"/>
              <a:ext cx="1828800" cy="70783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000" b="1" dirty="0" err="1">
                  <a:ln w="50800"/>
                  <a:solidFill>
                    <a:schemeClr val="bg1"/>
                  </a:solidFill>
                </a:rPr>
                <a:t>Pendidikan</a:t>
              </a:r>
              <a:r>
                <a:rPr lang="en-US" sz="2000" b="1" dirty="0">
                  <a:ln w="50800"/>
                  <a:solidFill>
                    <a:schemeClr val="bg1"/>
                  </a:solidFill>
                </a:rPr>
                <a:t> </a:t>
              </a:r>
              <a:r>
                <a:rPr lang="en-US" sz="2000" b="1" dirty="0" err="1">
                  <a:ln w="50800"/>
                  <a:solidFill>
                    <a:schemeClr val="bg1"/>
                  </a:solidFill>
                </a:rPr>
                <a:t>Menengah</a:t>
              </a:r>
              <a:endParaRPr lang="en-US" sz="2000" b="1" dirty="0">
                <a:ln w="50800"/>
                <a:solidFill>
                  <a:schemeClr val="bg1"/>
                </a:solidFill>
              </a:endParaRPr>
            </a:p>
          </p:txBody>
        </p:sp>
        <p:sp>
          <p:nvSpPr>
            <p:cNvPr id="9" name="Rectangle 8"/>
            <p:cNvSpPr/>
            <p:nvPr/>
          </p:nvSpPr>
          <p:spPr>
            <a:xfrm>
              <a:off x="3313236" y="493299"/>
              <a:ext cx="2110154" cy="646283"/>
            </a:xfrm>
            <a:prstGeom prst="rect">
              <a:avLst/>
            </a:prstGeom>
            <a:noFill/>
            <a:ln>
              <a:noFill/>
            </a:ln>
            <a:effectLst>
              <a:outerShdw blurRad="44450" dist="27940" dir="5400000" algn="ctr">
                <a:srgbClr val="000000">
                  <a:alpha val="32000"/>
                </a:srgbClr>
              </a:outerShdw>
            </a:effectLst>
            <a:sp3d>
              <a:bevelT w="190500" h="38100"/>
            </a:sp3d>
          </p:spPr>
          <p:txBody>
            <a:bodyPr>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b="1" dirty="0">
                  <a:ln w="50800"/>
                  <a:solidFill>
                    <a:schemeClr val="bg1">
                      <a:shade val="50000"/>
                    </a:schemeClr>
                  </a:solidFill>
                  <a:latin typeface="Arial Black" pitchFamily="34" charset="0"/>
                </a:rPr>
                <a:t>JENJANG PENDIDIKAN  </a:t>
              </a:r>
            </a:p>
          </p:txBody>
        </p:sp>
      </p:grpSp>
      <p:grpSp>
        <p:nvGrpSpPr>
          <p:cNvPr id="23" name="Group 23"/>
          <p:cNvGrpSpPr>
            <a:grpSpLocks/>
          </p:cNvGrpSpPr>
          <p:nvPr/>
        </p:nvGrpSpPr>
        <p:grpSpPr bwMode="auto">
          <a:xfrm>
            <a:off x="6098450" y="1959968"/>
            <a:ext cx="2210670" cy="4038565"/>
            <a:chOff x="5867400" y="283536"/>
            <a:chExt cx="2209800" cy="4038265"/>
          </a:xfrm>
          <a:scene3d>
            <a:camera prst="orthographicFront">
              <a:rot lat="0" lon="0" rev="0"/>
            </a:camera>
            <a:lightRig rig="balanced" dir="t">
              <a:rot lat="0" lon="0" rev="8700000"/>
            </a:lightRig>
          </a:scene3d>
        </p:grpSpPr>
        <p:sp>
          <p:nvSpPr>
            <p:cNvPr id="21" name="Rectangle 20"/>
            <p:cNvSpPr/>
            <p:nvPr/>
          </p:nvSpPr>
          <p:spPr>
            <a:xfrm>
              <a:off x="5867400" y="1579332"/>
              <a:ext cx="2209800" cy="2742469"/>
            </a:xfrm>
            <a:prstGeom prst="rect">
              <a:avLst/>
            </a:prstGeom>
            <a:solidFill>
              <a:srgbClr val="F7F5B7"/>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14" name="Rectangle 13"/>
            <p:cNvSpPr/>
            <p:nvPr/>
          </p:nvSpPr>
          <p:spPr>
            <a:xfrm>
              <a:off x="5867400" y="283536"/>
              <a:ext cx="2209800" cy="1066857"/>
            </a:xfrm>
            <a:prstGeom prst="rect">
              <a:avLst/>
            </a:prstGeom>
            <a:solidFill>
              <a:schemeClr val="bg2">
                <a:lumMod val="25000"/>
              </a:schemeClr>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p:cNvSpPr/>
            <p:nvPr/>
          </p:nvSpPr>
          <p:spPr>
            <a:xfrm>
              <a:off x="5888216" y="444717"/>
              <a:ext cx="2110153" cy="646283"/>
            </a:xfrm>
            <a:prstGeom prst="rect">
              <a:avLst/>
            </a:prstGeom>
            <a:noFill/>
            <a:ln>
              <a:noFill/>
            </a:ln>
            <a:effectLst>
              <a:outerShdw blurRad="44450" dist="27940" dir="5400000" algn="ctr">
                <a:srgbClr val="000000">
                  <a:alpha val="32000"/>
                </a:srgbClr>
              </a:outerShdw>
            </a:effectLst>
            <a:sp3d>
              <a:bevelT w="190500" h="38100"/>
            </a:sp3d>
          </p:spPr>
          <p:txBody>
            <a:bodyPr>
              <a:spAutoFit/>
              <a:sp3d extrusionH="25400" contourW="8890">
                <a:bevelT w="38100" h="31750"/>
                <a:contourClr>
                  <a:schemeClr val="accent2">
                    <a:shade val="75000"/>
                  </a:schemeClr>
                </a:contourClr>
              </a:sp3d>
            </a:bodyPr>
            <a:lstStyle/>
            <a:p>
              <a:pPr algn="ctr">
                <a:defRPr/>
              </a:pPr>
              <a:r>
                <a:rPr lang="en-US" b="1" dirty="0">
                  <a:ln w="11430"/>
                  <a:solidFill>
                    <a:srgbClr val="FFCC29"/>
                  </a:solidFill>
                  <a:effectLst>
                    <a:outerShdw blurRad="50800" dist="39000" dir="5460000" algn="tl">
                      <a:srgbClr val="000000">
                        <a:alpha val="38000"/>
                      </a:srgbClr>
                    </a:outerShdw>
                  </a:effectLst>
                  <a:latin typeface="Arial Black" pitchFamily="34" charset="0"/>
                </a:rPr>
                <a:t>JENIS PENDIDIKAN  </a:t>
              </a:r>
            </a:p>
          </p:txBody>
        </p:sp>
        <p:sp>
          <p:nvSpPr>
            <p:cNvPr id="70667" name="Rectangle 1"/>
            <p:cNvSpPr>
              <a:spLocks noChangeArrowheads="1"/>
            </p:cNvSpPr>
            <p:nvPr/>
          </p:nvSpPr>
          <p:spPr bwMode="auto">
            <a:xfrm>
              <a:off x="6019800" y="1828800"/>
              <a:ext cx="1905000" cy="2246602"/>
            </a:xfrm>
            <a:prstGeom prst="rect">
              <a:avLst/>
            </a:prstGeom>
            <a:noFill/>
            <a:ln w="9525">
              <a:noFill/>
              <a:miter lim="800000"/>
              <a:headEnd/>
              <a:tailEnd/>
            </a:ln>
            <a:effectLst/>
            <a:sp3d>
              <a:bevelT w="190500" h="38100"/>
            </a:sp3d>
          </p:spPr>
          <p:txBody>
            <a:bodyPr anchor="ct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221041" indent="-221041">
                <a:buFont typeface="Arial" charset="0"/>
                <a:buChar char="•"/>
              </a:pPr>
              <a:r>
                <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U</a:t>
              </a:r>
              <a:r>
                <a:rPr lang="id-ID"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mum</a:t>
              </a:r>
              <a:endPar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endParaRPr>
            </a:p>
            <a:p>
              <a:pPr marL="221041" indent="-221041">
                <a:buFont typeface="Arial" charset="0"/>
                <a:buChar char="•"/>
              </a:pPr>
              <a:r>
                <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K</a:t>
              </a:r>
              <a:r>
                <a:rPr lang="id-ID"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ejuruan</a:t>
              </a:r>
              <a:endPar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endParaRPr>
            </a:p>
            <a:p>
              <a:pPr marL="221041" indent="-221041">
                <a:buFont typeface="Arial" charset="0"/>
                <a:buChar char="•"/>
              </a:pPr>
              <a:r>
                <a:rPr lang="id-ID"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Akademik</a:t>
              </a:r>
              <a:endPar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endParaRPr>
            </a:p>
            <a:p>
              <a:pPr marL="221041" indent="-221041">
                <a:buFont typeface="Arial" charset="0"/>
                <a:buChar char="•"/>
              </a:pPr>
              <a:r>
                <a:rPr lang="id-ID"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Profesi</a:t>
              </a:r>
              <a:endPar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endParaRPr>
            </a:p>
            <a:p>
              <a:pPr marL="221041" indent="-221041">
                <a:buFont typeface="Arial" charset="0"/>
                <a:buChar char="•"/>
              </a:pPr>
              <a:r>
                <a:rPr lang="id-ID"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Vokasi</a:t>
              </a:r>
              <a:endPar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endParaRPr>
            </a:p>
            <a:p>
              <a:pPr marL="221041" indent="-221041">
                <a:buFont typeface="Arial" charset="0"/>
                <a:buChar char="•"/>
              </a:pPr>
              <a:r>
                <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K</a:t>
              </a:r>
              <a:r>
                <a:rPr lang="id-ID"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eagamaan</a:t>
              </a:r>
              <a:endPar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endParaRPr>
            </a:p>
            <a:p>
              <a:pPr marL="221041" indent="-221041">
                <a:buFont typeface="Arial" charset="0"/>
                <a:buChar char="•"/>
              </a:pPr>
              <a:r>
                <a:rPr lang="en-US"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K</a:t>
              </a:r>
              <a:r>
                <a:rPr lang="id-ID" sz="2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husus</a:t>
              </a:r>
              <a:r>
                <a:rPr lang="id-ID" sz="1000"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rPr>
                <a:t>.</a:t>
              </a:r>
              <a:endParaRPr lang="id-ID" b="1" dirty="0">
                <a:ln w="11430"/>
                <a:solidFill>
                  <a:srgbClr val="FFC000"/>
                </a:solidFill>
                <a:effectLst>
                  <a:outerShdw blurRad="50800" dist="39000" dir="5460000" algn="tl">
                    <a:srgbClr val="000000">
                      <a:alpha val="38000"/>
                    </a:srgbClr>
                  </a:outerShdw>
                </a:effectLst>
                <a:latin typeface="Arial" charset="0"/>
                <a:ea typeface="Times New Roman" pitchFamily="18" charset="0"/>
                <a:cs typeface="Arial" charset="0"/>
              </a:endParaRPr>
            </a:p>
          </p:txBody>
        </p:sp>
      </p:grpSp>
      <p:sp>
        <p:nvSpPr>
          <p:cNvPr id="25" name="Rectangle 24"/>
          <p:cNvSpPr/>
          <p:nvPr/>
        </p:nvSpPr>
        <p:spPr>
          <a:xfrm>
            <a:off x="838208" y="508338"/>
            <a:ext cx="7467599" cy="858175"/>
          </a:xfrm>
          <a:prstGeom prst="rect">
            <a:avLst/>
          </a:prstGeom>
          <a:noFill/>
          <a:effectLst/>
        </p:spPr>
        <p:txBody>
          <a:bodyPr lIns="86016" tIns="43009" rIns="86016" bIns="4300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000" b="1" dirty="0">
                <a:ln w="11430"/>
                <a:solidFill>
                  <a:schemeClr val="bg2">
                    <a:lumMod val="50000"/>
                  </a:schemeClr>
                </a:solidFill>
                <a:effectLst>
                  <a:outerShdw blurRad="50800" dist="39000" dir="5460000" algn="tl">
                    <a:srgbClr val="000000">
                      <a:alpha val="38000"/>
                    </a:srgbClr>
                  </a:outerShdw>
                </a:effectLst>
              </a:rPr>
              <a:t>JALUR, JENJANG, JENIS PENDIDIKAN</a:t>
            </a:r>
          </a:p>
          <a:p>
            <a:pPr algn="ctr">
              <a:defRPr/>
            </a:pPr>
            <a:r>
              <a:rPr lang="en-US" b="1" dirty="0" err="1">
                <a:ln w="11430"/>
                <a:solidFill>
                  <a:schemeClr val="bg2">
                    <a:lumMod val="50000"/>
                  </a:schemeClr>
                </a:solidFill>
                <a:effectLst>
                  <a:outerShdw blurRad="50800" dist="39000" dir="5460000" algn="tl">
                    <a:srgbClr val="000000">
                      <a:alpha val="38000"/>
                    </a:srgbClr>
                  </a:outerShdw>
                </a:effectLst>
              </a:rPr>
              <a:t>menurut</a:t>
            </a:r>
            <a:r>
              <a:rPr lang="en-US" b="1" dirty="0">
                <a:ln w="11430"/>
                <a:solidFill>
                  <a:schemeClr val="bg2">
                    <a:lumMod val="50000"/>
                  </a:schemeClr>
                </a:solidFill>
                <a:effectLst>
                  <a:outerShdw blurRad="50800" dist="39000" dir="5460000" algn="tl">
                    <a:srgbClr val="000000">
                      <a:alpha val="38000"/>
                    </a:srgbClr>
                  </a:outerShdw>
                </a:effectLst>
              </a:rPr>
              <a:t> UU </a:t>
            </a:r>
            <a:r>
              <a:rPr lang="en-US" b="1" dirty="0" err="1">
                <a:ln w="11430"/>
                <a:solidFill>
                  <a:schemeClr val="bg2">
                    <a:lumMod val="50000"/>
                  </a:schemeClr>
                </a:solidFill>
                <a:effectLst>
                  <a:outerShdw blurRad="50800" dist="39000" dir="5460000" algn="tl">
                    <a:srgbClr val="000000">
                      <a:alpha val="38000"/>
                    </a:srgbClr>
                  </a:outerShdw>
                </a:effectLst>
              </a:rPr>
              <a:t>Sisdiknas</a:t>
            </a:r>
            <a:r>
              <a:rPr lang="en-US" b="1" dirty="0">
                <a:ln w="11430"/>
                <a:solidFill>
                  <a:schemeClr val="bg2">
                    <a:lumMod val="50000"/>
                  </a:schemeClr>
                </a:solidFill>
                <a:effectLst>
                  <a:outerShdw blurRad="50800" dist="39000" dir="5460000" algn="tl">
                    <a:srgbClr val="000000">
                      <a:alpha val="38000"/>
                    </a:srgbClr>
                  </a:outerShdw>
                </a:effectLst>
              </a:rPr>
              <a:t> no 20 </a:t>
            </a:r>
            <a:r>
              <a:rPr lang="en-US" b="1" dirty="0" err="1">
                <a:ln w="11430"/>
                <a:solidFill>
                  <a:schemeClr val="bg2">
                    <a:lumMod val="50000"/>
                  </a:schemeClr>
                </a:solidFill>
                <a:effectLst>
                  <a:outerShdw blurRad="50800" dist="39000" dir="5460000" algn="tl">
                    <a:srgbClr val="000000">
                      <a:alpha val="38000"/>
                    </a:srgbClr>
                  </a:outerShdw>
                </a:effectLst>
              </a:rPr>
              <a:t>tahun</a:t>
            </a:r>
            <a:r>
              <a:rPr lang="en-US" b="1" dirty="0">
                <a:ln w="11430"/>
                <a:solidFill>
                  <a:schemeClr val="bg2">
                    <a:lumMod val="50000"/>
                  </a:schemeClr>
                </a:solidFill>
                <a:effectLst>
                  <a:outerShdw blurRad="50800" dist="39000" dir="5460000" algn="tl">
                    <a:srgbClr val="000000">
                      <a:alpha val="38000"/>
                    </a:srgbClr>
                  </a:outerShdw>
                </a:effectLst>
              </a:rPr>
              <a:t> 2003</a:t>
            </a:r>
            <a:endParaRPr lang="en-US" sz="3000" b="1" dirty="0">
              <a:ln w="11430"/>
              <a:solidFill>
                <a:schemeClr val="bg2">
                  <a:lumMod val="50000"/>
                </a:schemeClr>
              </a:solidFill>
              <a:effectLst>
                <a:outerShdw blurRad="50800" dist="39000" dir="5460000" algn="tl">
                  <a:srgbClr val="000000">
                    <a:alpha val="38000"/>
                  </a:srgbClr>
                </a:outerShdw>
              </a:effectLst>
            </a:endParaRPr>
          </a:p>
        </p:txBody>
      </p:sp>
      <p:sp>
        <p:nvSpPr>
          <p:cNvPr id="27" name="Freeform 26"/>
          <p:cNvSpPr/>
          <p:nvPr/>
        </p:nvSpPr>
        <p:spPr>
          <a:xfrm>
            <a:off x="416204" y="3115212"/>
            <a:ext cx="7737196" cy="2066388"/>
          </a:xfrm>
          <a:custGeom>
            <a:avLst/>
            <a:gdLst>
              <a:gd name="connsiteX0" fmla="*/ 844550 w 7889875"/>
              <a:gd name="connsiteY0" fmla="*/ 117475 h 2219325"/>
              <a:gd name="connsiteX1" fmla="*/ 5568950 w 7889875"/>
              <a:gd name="connsiteY1" fmla="*/ 136525 h 2219325"/>
              <a:gd name="connsiteX2" fmla="*/ 5454650 w 7889875"/>
              <a:gd name="connsiteY2" fmla="*/ 936625 h 2219325"/>
              <a:gd name="connsiteX3" fmla="*/ 7550150 w 7889875"/>
              <a:gd name="connsiteY3" fmla="*/ 1222375 h 2219325"/>
              <a:gd name="connsiteX4" fmla="*/ 7493000 w 7889875"/>
              <a:gd name="connsiteY4" fmla="*/ 2098675 h 2219325"/>
              <a:gd name="connsiteX5" fmla="*/ 5492750 w 7889875"/>
              <a:gd name="connsiteY5" fmla="*/ 1946275 h 2219325"/>
              <a:gd name="connsiteX6" fmla="*/ 5092700 w 7889875"/>
              <a:gd name="connsiteY6" fmla="*/ 1089025 h 2219325"/>
              <a:gd name="connsiteX7" fmla="*/ 3225800 w 7889875"/>
              <a:gd name="connsiteY7" fmla="*/ 1050925 h 2219325"/>
              <a:gd name="connsiteX8" fmla="*/ 1035050 w 7889875"/>
              <a:gd name="connsiteY8" fmla="*/ 1203325 h 2219325"/>
              <a:gd name="connsiteX9" fmla="*/ 501650 w 7889875"/>
              <a:gd name="connsiteY9" fmla="*/ 555625 h 2219325"/>
              <a:gd name="connsiteX10" fmla="*/ 844550 w 7889875"/>
              <a:gd name="connsiteY10" fmla="*/ 117475 h 2219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889875" h="2219325">
                <a:moveTo>
                  <a:pt x="844550" y="117475"/>
                </a:moveTo>
                <a:cubicBezTo>
                  <a:pt x="1689100" y="47625"/>
                  <a:pt x="4800600" y="0"/>
                  <a:pt x="5568950" y="136525"/>
                </a:cubicBezTo>
                <a:cubicBezTo>
                  <a:pt x="6337300" y="273050"/>
                  <a:pt x="5124450" y="755650"/>
                  <a:pt x="5454650" y="936625"/>
                </a:cubicBezTo>
                <a:cubicBezTo>
                  <a:pt x="5784850" y="1117600"/>
                  <a:pt x="7210425" y="1028700"/>
                  <a:pt x="7550150" y="1222375"/>
                </a:cubicBezTo>
                <a:cubicBezTo>
                  <a:pt x="7889875" y="1416050"/>
                  <a:pt x="7835900" y="1978025"/>
                  <a:pt x="7493000" y="2098675"/>
                </a:cubicBezTo>
                <a:cubicBezTo>
                  <a:pt x="7150100" y="2219325"/>
                  <a:pt x="5892800" y="2114550"/>
                  <a:pt x="5492750" y="1946275"/>
                </a:cubicBezTo>
                <a:cubicBezTo>
                  <a:pt x="5092700" y="1778000"/>
                  <a:pt x="5470525" y="1238250"/>
                  <a:pt x="5092700" y="1089025"/>
                </a:cubicBezTo>
                <a:cubicBezTo>
                  <a:pt x="4714875" y="939800"/>
                  <a:pt x="3902075" y="1031875"/>
                  <a:pt x="3225800" y="1050925"/>
                </a:cubicBezTo>
                <a:cubicBezTo>
                  <a:pt x="2549525" y="1069975"/>
                  <a:pt x="1489075" y="1285875"/>
                  <a:pt x="1035050" y="1203325"/>
                </a:cubicBezTo>
                <a:cubicBezTo>
                  <a:pt x="581025" y="1120775"/>
                  <a:pt x="530225" y="742950"/>
                  <a:pt x="501650" y="555625"/>
                </a:cubicBezTo>
                <a:cubicBezTo>
                  <a:pt x="473075" y="368300"/>
                  <a:pt x="0" y="187325"/>
                  <a:pt x="844550" y="117475"/>
                </a:cubicBezTo>
                <a:close/>
              </a:path>
            </a:pathLst>
          </a:custGeom>
          <a:solidFill>
            <a:srgbClr val="FFFF00">
              <a:alpha val="20000"/>
            </a:srgbClr>
          </a:solidFill>
          <a:ln w="9525">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86016" tIns="43009" rIns="86016" bIns="43009" anchor="ctr"/>
          <a:lstStyle/>
          <a:p>
            <a:pPr algn="ctr">
              <a:defRPr/>
            </a:pPr>
            <a:endParaRPr lang="en-US"/>
          </a:p>
        </p:txBody>
      </p:sp>
      <p:sp>
        <p:nvSpPr>
          <p:cNvPr id="28" name="TextBox 27"/>
          <p:cNvSpPr txBox="1"/>
          <p:nvPr/>
        </p:nvSpPr>
        <p:spPr>
          <a:xfrm>
            <a:off x="6248400" y="6477000"/>
            <a:ext cx="2743200" cy="276999"/>
          </a:xfrm>
          <a:prstGeom prst="rect">
            <a:avLst/>
          </a:prstGeom>
          <a:noFill/>
        </p:spPr>
        <p:txBody>
          <a:bodyPr wrap="square" rtlCol="0">
            <a:spAutoFit/>
          </a:bodyPr>
          <a:lstStyle/>
          <a:p>
            <a:pPr algn="r"/>
            <a:r>
              <a:rPr lang="en-US" sz="1200" b="1" dirty="0" smtClean="0"/>
              <a:t>endrotomoits@yahoo.com</a:t>
            </a:r>
            <a:endParaRPr lang="en-US" sz="12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up)">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up)">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left)">
                                      <p:cBhvr>
                                        <p:cTn id="22"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1838324" y="1123950"/>
            <a:ext cx="5476876" cy="5500688"/>
          </a:xfrm>
          <a:prstGeom prst="rect">
            <a:avLst/>
          </a:prstGeom>
          <a:solidFill>
            <a:srgbClr val="F7F2AF"/>
          </a:solidFill>
          <a:ln w="12700">
            <a:noFill/>
            <a:miter lim="800000"/>
            <a:headEnd/>
            <a:tailEnd/>
          </a:ln>
        </p:spPr>
        <p:txBody>
          <a:bodyPr wrap="none" anchor="ctr"/>
          <a:lstStyle/>
          <a:p>
            <a:endParaRPr lang="en-US"/>
          </a:p>
        </p:txBody>
      </p:sp>
      <p:grpSp>
        <p:nvGrpSpPr>
          <p:cNvPr id="2" name="Group 3"/>
          <p:cNvGrpSpPr>
            <a:grpSpLocks/>
          </p:cNvGrpSpPr>
          <p:nvPr/>
        </p:nvGrpSpPr>
        <p:grpSpPr bwMode="auto">
          <a:xfrm>
            <a:off x="2057400" y="1371602"/>
            <a:ext cx="1600200" cy="5129214"/>
            <a:chOff x="192" y="792"/>
            <a:chExt cx="1008" cy="3231"/>
          </a:xfrm>
          <a:scene3d>
            <a:camera prst="orthographicFront">
              <a:rot lat="0" lon="0" rev="0"/>
            </a:camera>
            <a:lightRig rig="balanced" dir="t">
              <a:rot lat="0" lon="0" rev="8700000"/>
            </a:lightRig>
          </a:scene3d>
        </p:grpSpPr>
        <p:grpSp>
          <p:nvGrpSpPr>
            <p:cNvPr id="3" name="Group 4"/>
            <p:cNvGrpSpPr>
              <a:grpSpLocks/>
            </p:cNvGrpSpPr>
            <p:nvPr/>
          </p:nvGrpSpPr>
          <p:grpSpPr bwMode="auto">
            <a:xfrm>
              <a:off x="192" y="3408"/>
              <a:ext cx="1008" cy="615"/>
              <a:chOff x="1056" y="3408"/>
              <a:chExt cx="1008" cy="615"/>
            </a:xfrm>
          </p:grpSpPr>
          <p:sp>
            <p:nvSpPr>
              <p:cNvPr id="5167" name="Rectangle 5"/>
              <p:cNvSpPr>
                <a:spLocks noChangeArrowheads="1"/>
              </p:cNvSpPr>
              <p:nvPr/>
            </p:nvSpPr>
            <p:spPr bwMode="auto">
              <a:xfrm>
                <a:off x="1056" y="3408"/>
                <a:ext cx="1008" cy="615"/>
              </a:xfrm>
              <a:prstGeom prst="rect">
                <a:avLst/>
              </a:prstGeom>
              <a:solidFill>
                <a:schemeClr val="tx1"/>
              </a:soli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sp>
            <p:nvSpPr>
              <p:cNvPr id="16390" name="Text Box 6"/>
              <p:cNvSpPr txBox="1">
                <a:spLocks noChangeArrowheads="1"/>
              </p:cNvSpPr>
              <p:nvPr/>
            </p:nvSpPr>
            <p:spPr bwMode="auto">
              <a:xfrm>
                <a:off x="1112" y="3456"/>
                <a:ext cx="916" cy="523"/>
              </a:xfrm>
              <a:prstGeom prst="rect">
                <a:avLst/>
              </a:prstGeom>
              <a:noFill/>
              <a:ln w="19050">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sz="1600" b="1">
                    <a:solidFill>
                      <a:srgbClr val="FFFF00"/>
                    </a:solidFill>
                    <a:effectLst>
                      <a:outerShdw blurRad="38100" dist="38100" dir="2700000" algn="tl">
                        <a:srgbClr val="000000"/>
                      </a:outerShdw>
                    </a:effectLst>
                  </a:rPr>
                  <a:t>PROGRAM PENDIDIKAN AKADEMIK</a:t>
                </a:r>
                <a:endParaRPr lang="en-US" b="1">
                  <a:solidFill>
                    <a:srgbClr val="FFFF00"/>
                  </a:solidFill>
                  <a:effectLst>
                    <a:outerShdw blurRad="38100" dist="38100" dir="2700000" algn="tl">
                      <a:srgbClr val="000000"/>
                    </a:outerShdw>
                  </a:effectLst>
                </a:endParaRPr>
              </a:p>
            </p:txBody>
          </p:sp>
        </p:grpSp>
        <p:sp>
          <p:nvSpPr>
            <p:cNvPr id="5156" name="AutoShape 7"/>
            <p:cNvSpPr>
              <a:spLocks noChangeArrowheads="1"/>
            </p:cNvSpPr>
            <p:nvPr/>
          </p:nvSpPr>
          <p:spPr bwMode="auto">
            <a:xfrm rot="16200000">
              <a:off x="621" y="3005"/>
              <a:ext cx="144" cy="546"/>
            </a:xfrm>
            <a:prstGeom prst="rightArrow">
              <a:avLst>
                <a:gd name="adj1" fmla="val 52611"/>
                <a:gd name="adj2" fmla="val 100000"/>
              </a:avLst>
            </a:prstGeom>
            <a:solidFill>
              <a:schemeClr val="bg1"/>
            </a:solid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p>
          </p:txBody>
        </p:sp>
        <p:grpSp>
          <p:nvGrpSpPr>
            <p:cNvPr id="4" name="Group 8"/>
            <p:cNvGrpSpPr>
              <a:grpSpLocks/>
            </p:cNvGrpSpPr>
            <p:nvPr/>
          </p:nvGrpSpPr>
          <p:grpSpPr bwMode="auto">
            <a:xfrm>
              <a:off x="345" y="792"/>
              <a:ext cx="723" cy="2376"/>
              <a:chOff x="345" y="792"/>
              <a:chExt cx="723" cy="2376"/>
            </a:xfrm>
          </p:grpSpPr>
          <p:grpSp>
            <p:nvGrpSpPr>
              <p:cNvPr id="5" name="Group 9"/>
              <p:cNvGrpSpPr>
                <a:grpSpLocks/>
              </p:cNvGrpSpPr>
              <p:nvPr/>
            </p:nvGrpSpPr>
            <p:grpSpPr bwMode="auto">
              <a:xfrm>
                <a:off x="345" y="1169"/>
                <a:ext cx="720" cy="379"/>
                <a:chOff x="2352" y="2453"/>
                <a:chExt cx="624" cy="437"/>
              </a:xfrm>
            </p:grpSpPr>
            <p:sp>
              <p:nvSpPr>
                <p:cNvPr id="5165" name="Rectangle 10"/>
                <p:cNvSpPr>
                  <a:spLocks noChangeArrowheads="1"/>
                </p:cNvSpPr>
                <p:nvPr/>
              </p:nvSpPr>
              <p:spPr bwMode="auto">
                <a:xfrm rot="10800000">
                  <a:off x="2352" y="2453"/>
                  <a:ext cx="624" cy="437"/>
                </a:xfrm>
                <a:prstGeom prst="rect">
                  <a:avLst/>
                </a:prstGeom>
                <a:solidFill>
                  <a:srgbClr val="958A55"/>
                </a:solidFill>
                <a:ln w="9525">
                  <a:noFill/>
                  <a:miter lim="800000"/>
                  <a:headEnd/>
                  <a:tailEnd/>
                </a:ln>
                <a:effectLst/>
                <a:sp3d>
                  <a:bevelT w="190500" h="38100"/>
                </a:sp3d>
              </p:spPr>
              <p:txBody>
                <a:bodyPr wrap="none" anchor="ctr"/>
                <a:lstStyle/>
                <a:p>
                  <a:endParaRPr lang="en-US"/>
                </a:p>
              </p:txBody>
            </p:sp>
            <p:sp>
              <p:nvSpPr>
                <p:cNvPr id="16395" name="Text Box 11"/>
                <p:cNvSpPr txBox="1">
                  <a:spLocks noChangeArrowheads="1"/>
                </p:cNvSpPr>
                <p:nvPr/>
              </p:nvSpPr>
              <p:spPr bwMode="auto">
                <a:xfrm>
                  <a:off x="2439" y="2479"/>
                  <a:ext cx="432" cy="335"/>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sz="2400" b="1">
                      <a:solidFill>
                        <a:srgbClr val="FFFF00"/>
                      </a:solidFill>
                      <a:effectLst>
                        <a:outerShdw blurRad="38100" dist="38100" dir="2700000" algn="tl">
                          <a:srgbClr val="000000"/>
                        </a:outerShdw>
                      </a:effectLst>
                    </a:rPr>
                    <a:t>S2</a:t>
                  </a:r>
                </a:p>
              </p:txBody>
            </p:sp>
          </p:grpSp>
          <p:grpSp>
            <p:nvGrpSpPr>
              <p:cNvPr id="6" name="Group 12"/>
              <p:cNvGrpSpPr>
                <a:grpSpLocks/>
              </p:cNvGrpSpPr>
              <p:nvPr/>
            </p:nvGrpSpPr>
            <p:grpSpPr bwMode="auto">
              <a:xfrm>
                <a:off x="345" y="792"/>
                <a:ext cx="720" cy="354"/>
                <a:chOff x="2352" y="2491"/>
                <a:chExt cx="624" cy="388"/>
              </a:xfrm>
            </p:grpSpPr>
            <p:sp>
              <p:nvSpPr>
                <p:cNvPr id="5163" name="Rectangle 13"/>
                <p:cNvSpPr>
                  <a:spLocks noChangeArrowheads="1"/>
                </p:cNvSpPr>
                <p:nvPr/>
              </p:nvSpPr>
              <p:spPr bwMode="auto">
                <a:xfrm rot="10800000">
                  <a:off x="2352" y="2491"/>
                  <a:ext cx="624" cy="388"/>
                </a:xfrm>
                <a:prstGeom prst="rect">
                  <a:avLst/>
                </a:prstGeom>
                <a:solidFill>
                  <a:srgbClr val="958A55"/>
                </a:solidFill>
                <a:ln w="9525">
                  <a:noFill/>
                  <a:miter lim="800000"/>
                  <a:headEnd/>
                  <a:tailEnd/>
                </a:ln>
                <a:effectLst/>
                <a:sp3d>
                  <a:bevelT w="190500" h="38100"/>
                </a:sp3d>
              </p:spPr>
              <p:txBody>
                <a:bodyPr wrap="none" anchor="ctr"/>
                <a:lstStyle/>
                <a:p>
                  <a:endParaRPr lang="en-US"/>
                </a:p>
              </p:txBody>
            </p:sp>
            <p:sp>
              <p:nvSpPr>
                <p:cNvPr id="16398" name="Text Box 14"/>
                <p:cNvSpPr txBox="1">
                  <a:spLocks noChangeArrowheads="1"/>
                </p:cNvSpPr>
                <p:nvPr/>
              </p:nvSpPr>
              <p:spPr bwMode="auto">
                <a:xfrm>
                  <a:off x="2439" y="2519"/>
                  <a:ext cx="432" cy="319"/>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sz="2400" b="1">
                      <a:solidFill>
                        <a:srgbClr val="FFFF00"/>
                      </a:solidFill>
                      <a:effectLst>
                        <a:outerShdw blurRad="38100" dist="38100" dir="2700000" algn="tl">
                          <a:srgbClr val="000000"/>
                        </a:outerShdw>
                      </a:effectLst>
                    </a:rPr>
                    <a:t>S3</a:t>
                  </a:r>
                </a:p>
              </p:txBody>
            </p:sp>
          </p:grpSp>
          <p:grpSp>
            <p:nvGrpSpPr>
              <p:cNvPr id="7" name="Group 15"/>
              <p:cNvGrpSpPr>
                <a:grpSpLocks/>
              </p:cNvGrpSpPr>
              <p:nvPr/>
            </p:nvGrpSpPr>
            <p:grpSpPr bwMode="auto">
              <a:xfrm>
                <a:off x="348" y="1938"/>
                <a:ext cx="720" cy="1230"/>
                <a:chOff x="384" y="1920"/>
                <a:chExt cx="624" cy="1258"/>
              </a:xfrm>
            </p:grpSpPr>
            <p:sp>
              <p:nvSpPr>
                <p:cNvPr id="5161" name="Rectangle 16"/>
                <p:cNvSpPr>
                  <a:spLocks noChangeArrowheads="1"/>
                </p:cNvSpPr>
                <p:nvPr/>
              </p:nvSpPr>
              <p:spPr bwMode="auto">
                <a:xfrm rot="10800000">
                  <a:off x="384" y="1920"/>
                  <a:ext cx="624" cy="1258"/>
                </a:xfrm>
                <a:prstGeom prst="rect">
                  <a:avLst/>
                </a:prstGeom>
                <a:solidFill>
                  <a:srgbClr val="958A55"/>
                </a:solidFill>
                <a:ln w="9525">
                  <a:noFill/>
                  <a:miter lim="800000"/>
                  <a:headEnd/>
                  <a:tailEnd/>
                </a:ln>
                <a:effectLst/>
                <a:sp3d>
                  <a:bevelT w="190500" h="38100"/>
                </a:sp3d>
              </p:spPr>
              <p:txBody>
                <a:bodyPr wrap="none" anchor="ctr"/>
                <a:lstStyle/>
                <a:p>
                  <a:endParaRPr lang="en-US"/>
                </a:p>
              </p:txBody>
            </p:sp>
            <p:sp>
              <p:nvSpPr>
                <p:cNvPr id="16401" name="Text Box 17"/>
                <p:cNvSpPr txBox="1">
                  <a:spLocks noChangeArrowheads="1"/>
                </p:cNvSpPr>
                <p:nvPr/>
              </p:nvSpPr>
              <p:spPr bwMode="auto">
                <a:xfrm>
                  <a:off x="498" y="2352"/>
                  <a:ext cx="372" cy="297"/>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sz="2400" b="1">
                      <a:solidFill>
                        <a:srgbClr val="FFFF00"/>
                      </a:solidFill>
                      <a:effectLst>
                        <a:outerShdw blurRad="38100" dist="38100" dir="2700000" algn="tl">
                          <a:srgbClr val="000000"/>
                        </a:outerShdw>
                      </a:effectLst>
                    </a:rPr>
                    <a:t>S1</a:t>
                  </a:r>
                </a:p>
              </p:txBody>
            </p:sp>
          </p:grpSp>
        </p:grpSp>
      </p:grpSp>
      <p:sp>
        <p:nvSpPr>
          <p:cNvPr id="5124" name="Text Box 18"/>
          <p:cNvSpPr txBox="1">
            <a:spLocks noChangeArrowheads="1"/>
          </p:cNvSpPr>
          <p:nvPr/>
        </p:nvSpPr>
        <p:spPr bwMode="auto">
          <a:xfrm>
            <a:off x="7391400" y="6553200"/>
            <a:ext cx="1676400" cy="288925"/>
          </a:xfrm>
          <a:prstGeom prst="rect">
            <a:avLst/>
          </a:prstGeom>
          <a:noFill/>
          <a:ln w="9525">
            <a:noFill/>
            <a:miter lim="800000"/>
            <a:headEnd/>
            <a:tailEnd/>
          </a:ln>
        </p:spPr>
        <p:txBody>
          <a:bodyPr>
            <a:spAutoFit/>
          </a:bodyPr>
          <a:lstStyle/>
          <a:p>
            <a:pPr algn="r">
              <a:spcBef>
                <a:spcPct val="50000"/>
              </a:spcBef>
            </a:pPr>
            <a:r>
              <a:rPr lang="en-US" sz="1200">
                <a:solidFill>
                  <a:schemeClr val="bg1"/>
                </a:solidFill>
              </a:rPr>
              <a:t>endrop3ai@ its.ac.id</a:t>
            </a:r>
          </a:p>
        </p:txBody>
      </p:sp>
      <p:grpSp>
        <p:nvGrpSpPr>
          <p:cNvPr id="8" name="Group 25"/>
          <p:cNvGrpSpPr>
            <a:grpSpLocks/>
          </p:cNvGrpSpPr>
          <p:nvPr/>
        </p:nvGrpSpPr>
        <p:grpSpPr bwMode="auto">
          <a:xfrm>
            <a:off x="5549464" y="3154363"/>
            <a:ext cx="1600200" cy="3341688"/>
            <a:chOff x="2304" y="1915"/>
            <a:chExt cx="1008" cy="2105"/>
          </a:xfrm>
          <a:scene3d>
            <a:camera prst="orthographicFront">
              <a:rot lat="0" lon="0" rev="0"/>
            </a:camera>
            <a:lightRig rig="balanced" dir="t">
              <a:rot lat="0" lon="0" rev="8700000"/>
            </a:lightRig>
          </a:scene3d>
        </p:grpSpPr>
        <p:grpSp>
          <p:nvGrpSpPr>
            <p:cNvPr id="9" name="Group 26"/>
            <p:cNvGrpSpPr>
              <a:grpSpLocks/>
            </p:cNvGrpSpPr>
            <p:nvPr/>
          </p:nvGrpSpPr>
          <p:grpSpPr bwMode="auto">
            <a:xfrm>
              <a:off x="2304" y="3405"/>
              <a:ext cx="1008" cy="615"/>
              <a:chOff x="2310" y="3408"/>
              <a:chExt cx="1008" cy="615"/>
            </a:xfrm>
          </p:grpSpPr>
          <p:sp>
            <p:nvSpPr>
              <p:cNvPr id="5149" name="Rectangle 27"/>
              <p:cNvSpPr>
                <a:spLocks noChangeArrowheads="1"/>
              </p:cNvSpPr>
              <p:nvPr/>
            </p:nvSpPr>
            <p:spPr bwMode="auto">
              <a:xfrm>
                <a:off x="2310" y="3408"/>
                <a:ext cx="1008" cy="615"/>
              </a:xfrm>
              <a:prstGeom prst="rect">
                <a:avLst/>
              </a:prstGeom>
              <a:solidFill>
                <a:schemeClr val="tx1"/>
              </a:solidFill>
              <a:ln w="1270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solidFill>
                    <a:srgbClr val="FFFF00"/>
                  </a:solidFill>
                </a:endParaRPr>
              </a:p>
            </p:txBody>
          </p:sp>
          <p:sp>
            <p:nvSpPr>
              <p:cNvPr id="16412" name="Text Box 28"/>
              <p:cNvSpPr txBox="1">
                <a:spLocks noChangeArrowheads="1"/>
              </p:cNvSpPr>
              <p:nvPr/>
            </p:nvSpPr>
            <p:spPr bwMode="auto">
              <a:xfrm>
                <a:off x="2358" y="3456"/>
                <a:ext cx="912" cy="523"/>
              </a:xfrm>
              <a:prstGeom prst="rect">
                <a:avLst/>
              </a:prstGeom>
              <a:noFill/>
              <a:ln w="19050">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sz="1600" b="1">
                    <a:solidFill>
                      <a:srgbClr val="FFFF00"/>
                    </a:solidFill>
                    <a:effectLst>
                      <a:outerShdw blurRad="38100" dist="38100" dir="2700000" algn="tl">
                        <a:srgbClr val="000000"/>
                      </a:outerShdw>
                    </a:effectLst>
                  </a:rPr>
                  <a:t>PROGRAM PENDIDIKAN VOKASI</a:t>
                </a:r>
                <a:endParaRPr lang="en-US" b="1">
                  <a:solidFill>
                    <a:srgbClr val="FFFF00"/>
                  </a:solidFill>
                  <a:effectLst>
                    <a:outerShdw blurRad="38100" dist="38100" dir="2700000" algn="tl">
                      <a:srgbClr val="000000"/>
                    </a:outerShdw>
                  </a:effectLst>
                </a:endParaRPr>
              </a:p>
            </p:txBody>
          </p:sp>
        </p:grpSp>
        <p:grpSp>
          <p:nvGrpSpPr>
            <p:cNvPr id="10" name="Group 29"/>
            <p:cNvGrpSpPr>
              <a:grpSpLocks/>
            </p:cNvGrpSpPr>
            <p:nvPr/>
          </p:nvGrpSpPr>
          <p:grpSpPr bwMode="auto">
            <a:xfrm>
              <a:off x="2436" y="1915"/>
              <a:ext cx="720" cy="1256"/>
              <a:chOff x="2436" y="1915"/>
              <a:chExt cx="720" cy="1256"/>
            </a:xfrm>
          </p:grpSpPr>
          <p:grpSp>
            <p:nvGrpSpPr>
              <p:cNvPr id="11" name="Group 30"/>
              <p:cNvGrpSpPr>
                <a:grpSpLocks/>
              </p:cNvGrpSpPr>
              <p:nvPr/>
            </p:nvGrpSpPr>
            <p:grpSpPr bwMode="auto">
              <a:xfrm>
                <a:off x="2436" y="2877"/>
                <a:ext cx="720" cy="294"/>
                <a:chOff x="2436" y="2877"/>
                <a:chExt cx="720" cy="294"/>
              </a:xfrm>
            </p:grpSpPr>
            <p:sp>
              <p:nvSpPr>
                <p:cNvPr id="5147" name="Rectangle 31"/>
                <p:cNvSpPr>
                  <a:spLocks noChangeArrowheads="1"/>
                </p:cNvSpPr>
                <p:nvPr/>
              </p:nvSpPr>
              <p:spPr bwMode="auto">
                <a:xfrm rot="10800000">
                  <a:off x="2436" y="2877"/>
                  <a:ext cx="720" cy="294"/>
                </a:xfrm>
                <a:prstGeom prst="rect">
                  <a:avLst/>
                </a:prstGeom>
                <a:solidFill>
                  <a:srgbClr val="4A452A"/>
                </a:solidFill>
                <a:ln w="9525">
                  <a:noFill/>
                  <a:miter lim="800000"/>
                  <a:headEnd/>
                  <a:tailEnd/>
                </a:ln>
                <a:effectLst/>
                <a:sp3d>
                  <a:bevelT w="190500" h="38100"/>
                </a:sp3d>
              </p:spPr>
              <p:txBody>
                <a:bodyPr wrap="none" anchor="ctr"/>
                <a:lstStyle/>
                <a:p>
                  <a:endParaRPr lang="en-US">
                    <a:solidFill>
                      <a:srgbClr val="FFFF00"/>
                    </a:solidFill>
                  </a:endParaRPr>
                </a:p>
              </p:txBody>
            </p:sp>
            <p:sp>
              <p:nvSpPr>
                <p:cNvPr id="16416" name="Text Box 32"/>
                <p:cNvSpPr txBox="1">
                  <a:spLocks noChangeArrowheads="1"/>
                </p:cNvSpPr>
                <p:nvPr/>
              </p:nvSpPr>
              <p:spPr bwMode="auto">
                <a:xfrm>
                  <a:off x="2536" y="2911"/>
                  <a:ext cx="499" cy="233"/>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b="1">
                      <a:solidFill>
                        <a:srgbClr val="FFFF00"/>
                      </a:solidFill>
                      <a:effectLst>
                        <a:outerShdw blurRad="38100" dist="38100" dir="2700000" algn="tl">
                          <a:srgbClr val="000000"/>
                        </a:outerShdw>
                      </a:effectLst>
                    </a:rPr>
                    <a:t>D I</a:t>
                  </a:r>
                </a:p>
              </p:txBody>
            </p:sp>
          </p:grpSp>
          <p:grpSp>
            <p:nvGrpSpPr>
              <p:cNvPr id="12" name="Group 33"/>
              <p:cNvGrpSpPr>
                <a:grpSpLocks/>
              </p:cNvGrpSpPr>
              <p:nvPr/>
            </p:nvGrpSpPr>
            <p:grpSpPr bwMode="auto">
              <a:xfrm>
                <a:off x="2436" y="2565"/>
                <a:ext cx="720" cy="288"/>
                <a:chOff x="2436" y="2592"/>
                <a:chExt cx="720" cy="288"/>
              </a:xfrm>
            </p:grpSpPr>
            <p:sp>
              <p:nvSpPr>
                <p:cNvPr id="5145" name="Rectangle 34"/>
                <p:cNvSpPr>
                  <a:spLocks noChangeArrowheads="1"/>
                </p:cNvSpPr>
                <p:nvPr/>
              </p:nvSpPr>
              <p:spPr bwMode="auto">
                <a:xfrm rot="10800000">
                  <a:off x="2436" y="2592"/>
                  <a:ext cx="720" cy="288"/>
                </a:xfrm>
                <a:prstGeom prst="rect">
                  <a:avLst/>
                </a:prstGeom>
                <a:solidFill>
                  <a:srgbClr val="4A452A"/>
                </a:solidFill>
                <a:ln w="9525">
                  <a:noFill/>
                  <a:miter lim="800000"/>
                  <a:headEnd/>
                  <a:tailEnd/>
                </a:ln>
                <a:effectLst/>
                <a:sp3d>
                  <a:bevelT w="190500" h="38100"/>
                </a:sp3d>
              </p:spPr>
              <p:txBody>
                <a:bodyPr wrap="none" anchor="ctr"/>
                <a:lstStyle/>
                <a:p>
                  <a:endParaRPr lang="en-US">
                    <a:solidFill>
                      <a:srgbClr val="FFFF00"/>
                    </a:solidFill>
                  </a:endParaRPr>
                </a:p>
              </p:txBody>
            </p:sp>
            <p:sp>
              <p:nvSpPr>
                <p:cNvPr id="16419" name="Text Box 35"/>
                <p:cNvSpPr txBox="1">
                  <a:spLocks noChangeArrowheads="1"/>
                </p:cNvSpPr>
                <p:nvPr/>
              </p:nvSpPr>
              <p:spPr bwMode="auto">
                <a:xfrm>
                  <a:off x="2536" y="2621"/>
                  <a:ext cx="499" cy="233"/>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b="1">
                      <a:solidFill>
                        <a:srgbClr val="FFFF00"/>
                      </a:solidFill>
                      <a:effectLst>
                        <a:outerShdw blurRad="38100" dist="38100" dir="2700000" algn="tl">
                          <a:srgbClr val="000000"/>
                        </a:outerShdw>
                      </a:effectLst>
                    </a:rPr>
                    <a:t>D II</a:t>
                  </a:r>
                </a:p>
              </p:txBody>
            </p:sp>
          </p:grpSp>
          <p:grpSp>
            <p:nvGrpSpPr>
              <p:cNvPr id="13" name="Group 36"/>
              <p:cNvGrpSpPr>
                <a:grpSpLocks/>
              </p:cNvGrpSpPr>
              <p:nvPr/>
            </p:nvGrpSpPr>
            <p:grpSpPr bwMode="auto">
              <a:xfrm>
                <a:off x="2436" y="2233"/>
                <a:ext cx="720" cy="310"/>
                <a:chOff x="2436" y="2233"/>
                <a:chExt cx="720" cy="310"/>
              </a:xfrm>
            </p:grpSpPr>
            <p:sp>
              <p:nvSpPr>
                <p:cNvPr id="5143" name="Rectangle 37"/>
                <p:cNvSpPr>
                  <a:spLocks noChangeArrowheads="1"/>
                </p:cNvSpPr>
                <p:nvPr/>
              </p:nvSpPr>
              <p:spPr bwMode="auto">
                <a:xfrm rot="10800000">
                  <a:off x="2436" y="2233"/>
                  <a:ext cx="720" cy="310"/>
                </a:xfrm>
                <a:prstGeom prst="rect">
                  <a:avLst/>
                </a:prstGeom>
                <a:solidFill>
                  <a:srgbClr val="4A452A"/>
                </a:solidFill>
                <a:ln w="9525">
                  <a:noFill/>
                  <a:miter lim="800000"/>
                  <a:headEnd/>
                  <a:tailEnd/>
                </a:ln>
                <a:effectLst/>
                <a:sp3d>
                  <a:bevelT w="190500" h="38100"/>
                </a:sp3d>
              </p:spPr>
              <p:txBody>
                <a:bodyPr wrap="none" anchor="ctr"/>
                <a:lstStyle/>
                <a:p>
                  <a:endParaRPr lang="en-US">
                    <a:solidFill>
                      <a:srgbClr val="FFFF00"/>
                    </a:solidFill>
                  </a:endParaRPr>
                </a:p>
              </p:txBody>
            </p:sp>
            <p:sp>
              <p:nvSpPr>
                <p:cNvPr id="16422" name="Text Box 38"/>
                <p:cNvSpPr txBox="1">
                  <a:spLocks noChangeArrowheads="1"/>
                </p:cNvSpPr>
                <p:nvPr/>
              </p:nvSpPr>
              <p:spPr bwMode="auto">
                <a:xfrm>
                  <a:off x="2545" y="2268"/>
                  <a:ext cx="499" cy="233"/>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b="1">
                      <a:solidFill>
                        <a:srgbClr val="FFFF00"/>
                      </a:solidFill>
                      <a:effectLst>
                        <a:outerShdw blurRad="38100" dist="38100" dir="2700000" algn="tl">
                          <a:srgbClr val="000000"/>
                        </a:outerShdw>
                      </a:effectLst>
                    </a:rPr>
                    <a:t>D III</a:t>
                  </a:r>
                </a:p>
              </p:txBody>
            </p:sp>
          </p:grpSp>
          <p:grpSp>
            <p:nvGrpSpPr>
              <p:cNvPr id="14" name="Group 39"/>
              <p:cNvGrpSpPr>
                <a:grpSpLocks/>
              </p:cNvGrpSpPr>
              <p:nvPr/>
            </p:nvGrpSpPr>
            <p:grpSpPr bwMode="auto">
              <a:xfrm>
                <a:off x="2436" y="1915"/>
                <a:ext cx="720" cy="297"/>
                <a:chOff x="2436" y="1915"/>
                <a:chExt cx="720" cy="297"/>
              </a:xfrm>
            </p:grpSpPr>
            <p:sp>
              <p:nvSpPr>
                <p:cNvPr id="5141" name="Rectangle 40"/>
                <p:cNvSpPr>
                  <a:spLocks noChangeArrowheads="1"/>
                </p:cNvSpPr>
                <p:nvPr/>
              </p:nvSpPr>
              <p:spPr bwMode="auto">
                <a:xfrm rot="10800000">
                  <a:off x="2436" y="1915"/>
                  <a:ext cx="720" cy="297"/>
                </a:xfrm>
                <a:prstGeom prst="rect">
                  <a:avLst/>
                </a:prstGeom>
                <a:solidFill>
                  <a:srgbClr val="4A452A"/>
                </a:solidFill>
                <a:ln w="9525">
                  <a:noFill/>
                  <a:miter lim="800000"/>
                  <a:headEnd/>
                  <a:tailEnd/>
                </a:ln>
                <a:effectLst/>
                <a:sp3d>
                  <a:bevelT w="190500" h="38100"/>
                </a:sp3d>
              </p:spPr>
              <p:txBody>
                <a:bodyPr wrap="none" anchor="ctr"/>
                <a:lstStyle/>
                <a:p>
                  <a:endParaRPr lang="en-US">
                    <a:solidFill>
                      <a:srgbClr val="FFFF00"/>
                    </a:solidFill>
                  </a:endParaRPr>
                </a:p>
              </p:txBody>
            </p:sp>
            <p:sp>
              <p:nvSpPr>
                <p:cNvPr id="16425" name="Text Box 41"/>
                <p:cNvSpPr txBox="1">
                  <a:spLocks noChangeArrowheads="1"/>
                </p:cNvSpPr>
                <p:nvPr/>
              </p:nvSpPr>
              <p:spPr bwMode="auto">
                <a:xfrm>
                  <a:off x="2545" y="1951"/>
                  <a:ext cx="499" cy="233"/>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spcBef>
                      <a:spcPct val="50000"/>
                    </a:spcBef>
                    <a:defRPr/>
                  </a:pPr>
                  <a:r>
                    <a:rPr lang="en-US" b="1">
                      <a:solidFill>
                        <a:srgbClr val="FFFF00"/>
                      </a:solidFill>
                      <a:effectLst>
                        <a:outerShdw blurRad="38100" dist="38100" dir="2700000" algn="tl">
                          <a:srgbClr val="000000"/>
                        </a:outerShdw>
                      </a:effectLst>
                    </a:rPr>
                    <a:t>D IV</a:t>
                  </a:r>
                </a:p>
              </p:txBody>
            </p:sp>
          </p:grpSp>
        </p:grpSp>
        <p:sp>
          <p:nvSpPr>
            <p:cNvPr id="5136" name="AutoShape 42"/>
            <p:cNvSpPr>
              <a:spLocks noChangeArrowheads="1"/>
            </p:cNvSpPr>
            <p:nvPr/>
          </p:nvSpPr>
          <p:spPr bwMode="auto">
            <a:xfrm rot="16200000">
              <a:off x="2736" y="3005"/>
              <a:ext cx="144" cy="546"/>
            </a:xfrm>
            <a:prstGeom prst="rightArrow">
              <a:avLst>
                <a:gd name="adj1" fmla="val 52611"/>
                <a:gd name="adj2" fmla="val 100000"/>
              </a:avLst>
            </a:prstGeom>
            <a:solidFill>
              <a:schemeClr val="bg1"/>
            </a:solidFill>
            <a:ln w="6350">
              <a:noFill/>
              <a:miter lim="800000"/>
              <a:headEnd/>
              <a:tailEnd/>
            </a:ln>
            <a:effectLst>
              <a:outerShdw blurRad="44450" dist="27940" dir="5400000" algn="ctr">
                <a:srgbClr val="000000">
                  <a:alpha val="32000"/>
                </a:srgbClr>
              </a:outerShdw>
            </a:effectLst>
            <a:sp3d>
              <a:bevelT w="190500" h="38100"/>
            </a:sp3d>
          </p:spPr>
          <p:txBody>
            <a:bodyPr wrap="none" anchor="ctr"/>
            <a:lstStyle/>
            <a:p>
              <a:endParaRPr lang="en-US">
                <a:solidFill>
                  <a:srgbClr val="FFFF00"/>
                </a:solidFill>
              </a:endParaRPr>
            </a:p>
          </p:txBody>
        </p:sp>
      </p:grpSp>
      <p:sp>
        <p:nvSpPr>
          <p:cNvPr id="16429" name="Text Box 45"/>
          <p:cNvSpPr txBox="1">
            <a:spLocks noChangeArrowheads="1"/>
          </p:cNvSpPr>
          <p:nvPr/>
        </p:nvSpPr>
        <p:spPr bwMode="auto">
          <a:xfrm>
            <a:off x="4015276" y="3295650"/>
            <a:ext cx="1219200" cy="1837426"/>
          </a:xfrm>
          <a:prstGeom prst="rect">
            <a:avLst/>
          </a:prstGeom>
          <a:solidFill>
            <a:srgbClr val="F8F7EC"/>
          </a:solidFill>
          <a:ln w="9525">
            <a:noFill/>
            <a:miter lim="800000"/>
            <a:headEnd/>
            <a:tailEnd/>
          </a:ln>
          <a:effectLst/>
        </p:spPr>
        <p:txBody>
          <a:bodyPr>
            <a:spAutoFit/>
          </a:bodyPr>
          <a:lstStyle/>
          <a:p>
            <a:pPr algn="ctr">
              <a:defRPr/>
            </a:pPr>
            <a:r>
              <a:rPr lang="en-US" sz="1400" b="1" dirty="0" err="1"/>
              <a:t>Dokter</a:t>
            </a:r>
            <a:endParaRPr lang="en-US" sz="1400" b="1" dirty="0"/>
          </a:p>
          <a:p>
            <a:pPr algn="ctr">
              <a:defRPr/>
            </a:pPr>
            <a:r>
              <a:rPr lang="en-US" sz="1400" b="1" dirty="0" err="1"/>
              <a:t>Apoteker</a:t>
            </a:r>
            <a:r>
              <a:rPr lang="en-US" sz="1400" b="1" dirty="0"/>
              <a:t> </a:t>
            </a:r>
          </a:p>
          <a:p>
            <a:pPr algn="ctr">
              <a:defRPr/>
            </a:pPr>
            <a:r>
              <a:rPr lang="en-US" sz="1400" b="1" dirty="0" err="1"/>
              <a:t>Akuntan</a:t>
            </a:r>
            <a:r>
              <a:rPr lang="en-US" sz="1400" b="1" dirty="0"/>
              <a:t> </a:t>
            </a:r>
          </a:p>
          <a:p>
            <a:pPr algn="ctr">
              <a:defRPr/>
            </a:pPr>
            <a:r>
              <a:rPr lang="en-US" sz="1400" b="1" smtClean="0"/>
              <a:t>Arsitek</a:t>
            </a:r>
            <a:r>
              <a:rPr lang="en-US" sz="1400" b="1" dirty="0"/>
              <a:t> </a:t>
            </a:r>
            <a:r>
              <a:rPr lang="en-US" sz="1400" b="1" smtClean="0"/>
              <a:t>Pengacara</a:t>
            </a:r>
            <a:endParaRPr lang="en-US" sz="1400" b="1" dirty="0"/>
          </a:p>
          <a:p>
            <a:pPr algn="ctr">
              <a:defRPr/>
            </a:pPr>
            <a:r>
              <a:rPr lang="en-US" sz="1400" b="1" dirty="0" err="1"/>
              <a:t>Notaris</a:t>
            </a:r>
            <a:r>
              <a:rPr lang="en-US" sz="1400" b="1" dirty="0"/>
              <a:t> </a:t>
            </a:r>
            <a:r>
              <a:rPr lang="en-US" sz="1400" b="1" dirty="0" err="1"/>
              <a:t>Psikolog</a:t>
            </a:r>
            <a:r>
              <a:rPr lang="en-US" sz="1400" b="1" dirty="0"/>
              <a:t> </a:t>
            </a:r>
          </a:p>
          <a:p>
            <a:pPr algn="ctr">
              <a:spcBef>
                <a:spcPct val="10000"/>
              </a:spcBef>
              <a:defRPr/>
            </a:pPr>
            <a:r>
              <a:rPr lang="en-US" sz="1400" b="1"/>
              <a:t>NERS</a:t>
            </a:r>
            <a:endParaRPr lang="en-US" sz="1400" b="1" dirty="0"/>
          </a:p>
        </p:txBody>
      </p:sp>
      <p:sp>
        <p:nvSpPr>
          <p:cNvPr id="16433" name="AutoShape 49"/>
          <p:cNvSpPr>
            <a:spLocks noChangeArrowheads="1"/>
          </p:cNvSpPr>
          <p:nvPr/>
        </p:nvSpPr>
        <p:spPr bwMode="auto">
          <a:xfrm rot="3376522">
            <a:off x="3466834" y="3045911"/>
            <a:ext cx="536009" cy="377632"/>
          </a:xfrm>
          <a:prstGeom prst="upArrow">
            <a:avLst>
              <a:gd name="adj1" fmla="val 52074"/>
              <a:gd name="adj2" fmla="val 69856"/>
            </a:avLst>
          </a:prstGeom>
          <a:solidFill>
            <a:srgbClr val="958A55">
              <a:alpha val="80000"/>
            </a:srgbClr>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eaVert" wrap="none" anchor="ctr"/>
          <a:lstStyle/>
          <a:p>
            <a:endParaRPr lang="en-US"/>
          </a:p>
        </p:txBody>
      </p:sp>
      <p:grpSp>
        <p:nvGrpSpPr>
          <p:cNvPr id="58" name="Group 57"/>
          <p:cNvGrpSpPr/>
          <p:nvPr/>
        </p:nvGrpSpPr>
        <p:grpSpPr>
          <a:xfrm>
            <a:off x="4002576" y="1352550"/>
            <a:ext cx="1209675" cy="1843088"/>
            <a:chOff x="5372100" y="1352550"/>
            <a:chExt cx="1209675" cy="1843088"/>
          </a:xfrm>
        </p:grpSpPr>
        <p:grpSp>
          <p:nvGrpSpPr>
            <p:cNvPr id="17" name="Group 46"/>
            <p:cNvGrpSpPr>
              <a:grpSpLocks/>
            </p:cNvGrpSpPr>
            <p:nvPr/>
          </p:nvGrpSpPr>
          <p:grpSpPr bwMode="auto">
            <a:xfrm>
              <a:off x="5376863" y="2606675"/>
              <a:ext cx="1204912" cy="588963"/>
              <a:chOff x="1383" y="1534"/>
              <a:chExt cx="759" cy="386"/>
            </a:xfrm>
            <a:solidFill>
              <a:srgbClr val="FFC000"/>
            </a:solidFill>
            <a:scene3d>
              <a:camera prst="orthographicFront">
                <a:rot lat="0" lon="0" rev="0"/>
              </a:camera>
              <a:lightRig rig="balanced" dir="t">
                <a:rot lat="0" lon="0" rev="8700000"/>
              </a:lightRig>
            </a:scene3d>
          </p:grpSpPr>
          <p:sp>
            <p:nvSpPr>
              <p:cNvPr id="5132" name="Rectangle 47"/>
              <p:cNvSpPr>
                <a:spLocks noChangeArrowheads="1"/>
              </p:cNvSpPr>
              <p:nvPr/>
            </p:nvSpPr>
            <p:spPr bwMode="auto">
              <a:xfrm rot="10800000">
                <a:off x="1383" y="1534"/>
                <a:ext cx="759" cy="386"/>
              </a:xfrm>
              <a:prstGeom prst="rect">
                <a:avLst/>
              </a:prstGeom>
              <a:solidFill>
                <a:srgbClr val="FFC000"/>
              </a:solidFill>
              <a:ln w="9525">
                <a:noFill/>
                <a:miter lim="800000"/>
                <a:headEnd/>
                <a:tailEnd/>
              </a:ln>
              <a:effectLst/>
              <a:sp3d>
                <a:bevelT w="190500" h="38100"/>
              </a:sp3d>
            </p:spPr>
            <p:txBody>
              <a:bodyPr wrap="none" anchor="ctr"/>
              <a:lstStyle/>
              <a:p>
                <a:endParaRPr lang="en-US"/>
              </a:p>
            </p:txBody>
          </p:sp>
          <p:sp>
            <p:nvSpPr>
              <p:cNvPr id="16432" name="Text Box 48"/>
              <p:cNvSpPr txBox="1">
                <a:spLocks noChangeArrowheads="1"/>
              </p:cNvSpPr>
              <p:nvPr/>
            </p:nvSpPr>
            <p:spPr bwMode="auto">
              <a:xfrm>
                <a:off x="1386" y="1572"/>
                <a:ext cx="735" cy="303"/>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defRPr/>
                </a:pPr>
                <a:r>
                  <a:rPr lang="en-US" sz="1200" b="1">
                    <a:solidFill>
                      <a:srgbClr val="333300"/>
                    </a:solidFill>
                    <a:latin typeface="Arial" pitchFamily="34" charset="0"/>
                    <a:cs typeface="Arial" pitchFamily="34" charset="0"/>
                  </a:rPr>
                  <a:t>PENDIDIKAN PROFESI</a:t>
                </a:r>
              </a:p>
            </p:txBody>
          </p:sp>
        </p:grpSp>
        <p:grpSp>
          <p:nvGrpSpPr>
            <p:cNvPr id="18" name="Group 58"/>
            <p:cNvGrpSpPr/>
            <p:nvPr/>
          </p:nvGrpSpPr>
          <p:grpSpPr>
            <a:xfrm>
              <a:off x="5372100" y="1352550"/>
              <a:ext cx="1209675" cy="1217613"/>
              <a:chOff x="5372100" y="1352550"/>
              <a:chExt cx="1209675" cy="1217613"/>
            </a:xfrm>
            <a:scene3d>
              <a:camera prst="orthographicFront">
                <a:rot lat="0" lon="0" rev="0"/>
              </a:camera>
              <a:lightRig rig="balanced" dir="t">
                <a:rot lat="0" lon="0" rev="8700000"/>
              </a:lightRig>
            </a:scene3d>
          </p:grpSpPr>
          <p:grpSp>
            <p:nvGrpSpPr>
              <p:cNvPr id="19" name="Group 46"/>
              <p:cNvGrpSpPr>
                <a:grpSpLocks/>
              </p:cNvGrpSpPr>
              <p:nvPr/>
            </p:nvGrpSpPr>
            <p:grpSpPr bwMode="auto">
              <a:xfrm>
                <a:off x="5376863" y="1981200"/>
                <a:ext cx="1204912" cy="588963"/>
                <a:chOff x="1383" y="1534"/>
                <a:chExt cx="759" cy="386"/>
              </a:xfrm>
              <a:solidFill>
                <a:srgbClr val="FFC000"/>
              </a:solidFill>
            </p:grpSpPr>
            <p:sp>
              <p:nvSpPr>
                <p:cNvPr id="50" name="Rectangle 47"/>
                <p:cNvSpPr>
                  <a:spLocks noChangeArrowheads="1"/>
                </p:cNvSpPr>
                <p:nvPr/>
              </p:nvSpPr>
              <p:spPr bwMode="auto">
                <a:xfrm rot="10800000">
                  <a:off x="1383" y="1534"/>
                  <a:ext cx="759" cy="386"/>
                </a:xfrm>
                <a:prstGeom prst="rect">
                  <a:avLst/>
                </a:prstGeom>
                <a:solidFill>
                  <a:srgbClr val="FFC000"/>
                </a:solidFill>
                <a:ln w="9525">
                  <a:noFill/>
                  <a:miter lim="800000"/>
                  <a:headEnd/>
                  <a:tailEnd/>
                </a:ln>
                <a:effectLst/>
                <a:sp3d>
                  <a:bevelT w="190500" h="38100"/>
                </a:sp3d>
              </p:spPr>
              <p:txBody>
                <a:bodyPr wrap="none" anchor="ctr"/>
                <a:lstStyle/>
                <a:p>
                  <a:endParaRPr lang="en-US"/>
                </a:p>
              </p:txBody>
            </p:sp>
            <p:sp>
              <p:nvSpPr>
                <p:cNvPr id="51" name="Text Box 48"/>
                <p:cNvSpPr txBox="1">
                  <a:spLocks noChangeArrowheads="1"/>
                </p:cNvSpPr>
                <p:nvPr/>
              </p:nvSpPr>
              <p:spPr bwMode="auto">
                <a:xfrm>
                  <a:off x="1386" y="1572"/>
                  <a:ext cx="735" cy="303"/>
                </a:xfrm>
                <a:prstGeom prst="rect">
                  <a:avLst/>
                </a:prstGeom>
                <a:solidFill>
                  <a:srgbClr val="FFC000"/>
                </a:solid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defRPr/>
                  </a:pPr>
                  <a:r>
                    <a:rPr lang="en-US" sz="1200" b="1">
                      <a:solidFill>
                        <a:srgbClr val="333300"/>
                      </a:solidFill>
                      <a:latin typeface="Arial" pitchFamily="34" charset="0"/>
                      <a:cs typeface="Arial" pitchFamily="34" charset="0"/>
                    </a:rPr>
                    <a:t>PENDIDIKAN </a:t>
                  </a:r>
                  <a:r>
                    <a:rPr lang="en-US" sz="1200" b="1" smtClean="0">
                      <a:solidFill>
                        <a:srgbClr val="333300"/>
                      </a:solidFill>
                      <a:latin typeface="Arial" pitchFamily="34" charset="0"/>
                      <a:cs typeface="Arial" pitchFamily="34" charset="0"/>
                    </a:rPr>
                    <a:t>SPESIALIS I</a:t>
                  </a:r>
                  <a:endParaRPr lang="en-US" sz="1200" b="1">
                    <a:solidFill>
                      <a:srgbClr val="333300"/>
                    </a:solidFill>
                    <a:latin typeface="Arial" pitchFamily="34" charset="0"/>
                    <a:cs typeface="Arial" pitchFamily="34" charset="0"/>
                  </a:endParaRPr>
                </a:p>
              </p:txBody>
            </p:sp>
          </p:grpSp>
          <p:grpSp>
            <p:nvGrpSpPr>
              <p:cNvPr id="20" name="Group 46"/>
              <p:cNvGrpSpPr>
                <a:grpSpLocks/>
              </p:cNvGrpSpPr>
              <p:nvPr/>
            </p:nvGrpSpPr>
            <p:grpSpPr bwMode="auto">
              <a:xfrm>
                <a:off x="5372100" y="1352550"/>
                <a:ext cx="1204912" cy="588963"/>
                <a:chOff x="1383" y="1534"/>
                <a:chExt cx="759" cy="386"/>
              </a:xfrm>
              <a:solidFill>
                <a:srgbClr val="FFC000"/>
              </a:solidFill>
            </p:grpSpPr>
            <p:sp>
              <p:nvSpPr>
                <p:cNvPr id="53" name="Rectangle 47"/>
                <p:cNvSpPr>
                  <a:spLocks noChangeArrowheads="1"/>
                </p:cNvSpPr>
                <p:nvPr/>
              </p:nvSpPr>
              <p:spPr bwMode="auto">
                <a:xfrm rot="10800000">
                  <a:off x="1383" y="1534"/>
                  <a:ext cx="759" cy="386"/>
                </a:xfrm>
                <a:prstGeom prst="rect">
                  <a:avLst/>
                </a:prstGeom>
                <a:solidFill>
                  <a:srgbClr val="FFC000"/>
                </a:solidFill>
                <a:ln w="9525">
                  <a:noFill/>
                  <a:miter lim="800000"/>
                  <a:headEnd/>
                  <a:tailEnd/>
                </a:ln>
                <a:effectLst/>
                <a:sp3d>
                  <a:bevelT w="190500" h="38100"/>
                </a:sp3d>
              </p:spPr>
              <p:txBody>
                <a:bodyPr wrap="none" anchor="ctr"/>
                <a:lstStyle/>
                <a:p>
                  <a:endParaRPr lang="en-US"/>
                </a:p>
              </p:txBody>
            </p:sp>
            <p:sp>
              <p:nvSpPr>
                <p:cNvPr id="54" name="Text Box 48"/>
                <p:cNvSpPr txBox="1">
                  <a:spLocks noChangeArrowheads="1"/>
                </p:cNvSpPr>
                <p:nvPr/>
              </p:nvSpPr>
              <p:spPr bwMode="auto">
                <a:xfrm>
                  <a:off x="1386" y="1572"/>
                  <a:ext cx="735" cy="303"/>
                </a:xfrm>
                <a:prstGeom prst="rect">
                  <a:avLst/>
                </a:prstGeom>
                <a:noFill/>
                <a:ln w="9525">
                  <a:noFill/>
                  <a:miter lim="800000"/>
                  <a:headEnd/>
                  <a:tailEnd/>
                </a:ln>
                <a:effectLst>
                  <a:outerShdw blurRad="44450" dist="27940" dir="5400000" algn="ctr">
                    <a:srgbClr val="000000">
                      <a:alpha val="32000"/>
                    </a:srgbClr>
                  </a:outerShdw>
                </a:effectLst>
                <a:sp3d>
                  <a:bevelT w="190500" h="38100"/>
                </a:sp3d>
              </p:spPr>
              <p:txBody>
                <a:bodyPr>
                  <a:spAutoFit/>
                </a:bodyPr>
                <a:lstStyle/>
                <a:p>
                  <a:pPr algn="ctr">
                    <a:defRPr/>
                  </a:pPr>
                  <a:r>
                    <a:rPr lang="en-US" sz="1200" b="1" smtClean="0">
                      <a:solidFill>
                        <a:schemeClr val="bg2">
                          <a:lumMod val="25000"/>
                        </a:schemeClr>
                      </a:solidFill>
                      <a:latin typeface="Arial" pitchFamily="34" charset="0"/>
                      <a:cs typeface="Arial" pitchFamily="34" charset="0"/>
                    </a:rPr>
                    <a:t>PENDIDIKAN SPESIALIS II</a:t>
                  </a:r>
                  <a:endParaRPr lang="en-US" sz="1200" b="1">
                    <a:solidFill>
                      <a:schemeClr val="bg2">
                        <a:lumMod val="25000"/>
                      </a:schemeClr>
                    </a:solidFill>
                    <a:latin typeface="Arial" pitchFamily="34" charset="0"/>
                    <a:cs typeface="Arial" pitchFamily="34" charset="0"/>
                  </a:endParaRPr>
                </a:p>
              </p:txBody>
            </p:sp>
          </p:grpSp>
        </p:grpSp>
      </p:grpSp>
      <p:grpSp>
        <p:nvGrpSpPr>
          <p:cNvPr id="21" name="Group 56"/>
          <p:cNvGrpSpPr/>
          <p:nvPr/>
        </p:nvGrpSpPr>
        <p:grpSpPr>
          <a:xfrm>
            <a:off x="3812076" y="5524500"/>
            <a:ext cx="1600200" cy="976313"/>
            <a:chOff x="3810000" y="5524500"/>
            <a:chExt cx="1600200" cy="976313"/>
          </a:xfrm>
        </p:grpSpPr>
        <p:sp>
          <p:nvSpPr>
            <p:cNvPr id="55" name="Rectangle 27"/>
            <p:cNvSpPr>
              <a:spLocks noChangeArrowheads="1"/>
            </p:cNvSpPr>
            <p:nvPr/>
          </p:nvSpPr>
          <p:spPr bwMode="auto">
            <a:xfrm>
              <a:off x="3810000" y="5524500"/>
              <a:ext cx="1600200" cy="976313"/>
            </a:xfrm>
            <a:prstGeom prst="rect">
              <a:avLst/>
            </a:prstGeom>
            <a:solidFill>
              <a:schemeClr val="tx1"/>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FFFF00"/>
                </a:solidFill>
              </a:endParaRPr>
            </a:p>
          </p:txBody>
        </p:sp>
        <p:sp>
          <p:nvSpPr>
            <p:cNvPr id="56" name="Text Box 28"/>
            <p:cNvSpPr txBox="1">
              <a:spLocks noChangeArrowheads="1"/>
            </p:cNvSpPr>
            <p:nvPr/>
          </p:nvSpPr>
          <p:spPr bwMode="auto">
            <a:xfrm>
              <a:off x="3886200" y="5600700"/>
              <a:ext cx="1447800" cy="830997"/>
            </a:xfrm>
            <a:prstGeom prst="rect">
              <a:avLst/>
            </a:prstGeom>
            <a:noFill/>
            <a:ln w="19050">
              <a:noFill/>
              <a:miter lim="800000"/>
              <a:headEnd/>
              <a:tailEnd/>
            </a:ln>
            <a:effectLst/>
          </p:spPr>
          <p:txBody>
            <a:bodyPr>
              <a:spAutoFit/>
            </a:bodyPr>
            <a:lstStyle/>
            <a:p>
              <a:pPr algn="ctr">
                <a:spcBef>
                  <a:spcPct val="50000"/>
                </a:spcBef>
                <a:defRPr/>
              </a:pPr>
              <a:r>
                <a:rPr lang="en-US" sz="1600" b="1">
                  <a:solidFill>
                    <a:schemeClr val="bg1"/>
                  </a:solidFill>
                  <a:effectLst>
                    <a:outerShdw blurRad="38100" dist="38100" dir="2700000" algn="tl">
                      <a:srgbClr val="000000"/>
                    </a:outerShdw>
                  </a:effectLst>
                </a:rPr>
                <a:t>PROGRAM PENDIDIKAN </a:t>
              </a:r>
              <a:r>
                <a:rPr lang="en-US" sz="1600" b="1" smtClean="0">
                  <a:solidFill>
                    <a:schemeClr val="bg1"/>
                  </a:solidFill>
                  <a:effectLst>
                    <a:outerShdw blurRad="38100" dist="38100" dir="2700000" algn="tl">
                      <a:srgbClr val="000000"/>
                    </a:outerShdw>
                  </a:effectLst>
                </a:rPr>
                <a:t>PROFESI</a:t>
              </a:r>
              <a:endParaRPr lang="en-US" b="1">
                <a:solidFill>
                  <a:schemeClr val="bg1"/>
                </a:solidFill>
                <a:effectLst>
                  <a:outerShdw blurRad="38100" dist="38100" dir="2700000" algn="tl">
                    <a:srgbClr val="000000"/>
                  </a:outerShdw>
                </a:effectLst>
              </a:endParaRPr>
            </a:p>
          </p:txBody>
        </p:sp>
      </p:grpSp>
      <p:sp>
        <p:nvSpPr>
          <p:cNvPr id="57" name="Rectangle 56"/>
          <p:cNvSpPr/>
          <p:nvPr/>
        </p:nvSpPr>
        <p:spPr>
          <a:xfrm>
            <a:off x="533400" y="320566"/>
            <a:ext cx="8077200" cy="369332"/>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lvl="0" algn="ctr">
              <a:defRPr/>
            </a:pPr>
            <a:r>
              <a:rPr lang="en-US" b="1" smtClean="0">
                <a:ln w="11430"/>
                <a:solidFill>
                  <a:schemeClr val="bg2">
                    <a:lumMod val="50000"/>
                  </a:schemeClr>
                </a:solidFill>
                <a:effectLst>
                  <a:outerShdw blurRad="50800" dist="39000" dir="5460000" algn="tl">
                    <a:srgbClr val="000000">
                      <a:alpha val="38000"/>
                    </a:srgbClr>
                  </a:outerShdw>
                </a:effectLst>
                <a:latin typeface="Arial Black" pitchFamily="34" charset="0"/>
              </a:rPr>
              <a:t>JENIS PROGRAM PENDIDIKAN TINGGI SAAT INI</a:t>
            </a:r>
            <a:endParaRPr lang="en-US" b="1">
              <a:ln w="11430"/>
              <a:solidFill>
                <a:schemeClr val="bg2">
                  <a:lumMod val="50000"/>
                </a:schemeClr>
              </a:solidFill>
              <a:effectLst>
                <a:outerShdw blurRad="50800" dist="39000" dir="5460000" algn="tl">
                  <a:srgbClr val="000000">
                    <a:alpha val="38000"/>
                  </a:srgbClr>
                </a:outerShdw>
              </a:effectLst>
              <a:latin typeface="Arial Black"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wipe(down)">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ipe(down)">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433"/>
                                        </p:tgtEl>
                                        <p:attrNameLst>
                                          <p:attrName>style.visibility</p:attrName>
                                        </p:attrNameLst>
                                      </p:cBhvr>
                                      <p:to>
                                        <p:strVal val="visible"/>
                                      </p:to>
                                    </p:set>
                                    <p:animEffect transition="in" filter="wipe(down)">
                                      <p:cBhvr>
                                        <p:cTn id="27" dur="500"/>
                                        <p:tgtEl>
                                          <p:spTgt spid="16433"/>
                                        </p:tgtEl>
                                      </p:cBhvr>
                                    </p:animEffect>
                                  </p:childTnLst>
                                </p:cTn>
                              </p:par>
                            </p:childTnLst>
                          </p:cTn>
                        </p:par>
                        <p:par>
                          <p:cTn id="28" fill="hold">
                            <p:stCondLst>
                              <p:cond delay="500"/>
                            </p:stCondLst>
                            <p:childTnLst>
                              <p:par>
                                <p:cTn id="29" presetID="22" presetClass="entr" presetSubtype="4" fill="hold" nodeType="after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wipe(down)">
                                      <p:cBhvr>
                                        <p:cTn id="31" dur="500"/>
                                        <p:tgtEl>
                                          <p:spTgt spid="58"/>
                                        </p:tgtEl>
                                      </p:cBhvr>
                                    </p:animEffect>
                                  </p:childTnLst>
                                </p:cTn>
                              </p:par>
                            </p:childTnLst>
                          </p:cTn>
                        </p:par>
                        <p:par>
                          <p:cTn id="32" fill="hold">
                            <p:stCondLst>
                              <p:cond delay="1000"/>
                            </p:stCondLst>
                            <p:childTnLst>
                              <p:par>
                                <p:cTn id="33" presetID="22" presetClass="entr" presetSubtype="1" fill="hold" grpId="0" nodeType="afterEffect">
                                  <p:stCondLst>
                                    <p:cond delay="0"/>
                                  </p:stCondLst>
                                  <p:childTnLst>
                                    <p:set>
                                      <p:cBhvr>
                                        <p:cTn id="34" dur="1" fill="hold">
                                          <p:stCondLst>
                                            <p:cond delay="0"/>
                                          </p:stCondLst>
                                        </p:cTn>
                                        <p:tgtEl>
                                          <p:spTgt spid="16429"/>
                                        </p:tgtEl>
                                        <p:attrNameLst>
                                          <p:attrName>style.visibility</p:attrName>
                                        </p:attrNameLst>
                                      </p:cBhvr>
                                      <p:to>
                                        <p:strVal val="visible"/>
                                      </p:to>
                                    </p:set>
                                    <p:animEffect transition="in" filter="wipe(up)">
                                      <p:cBhvr>
                                        <p:cTn id="35" dur="500"/>
                                        <p:tgtEl>
                                          <p:spTgt spid="164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16429" grpId="0" animBg="1"/>
      <p:bldP spid="1643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6"/>
          <p:cNvGrpSpPr/>
          <p:nvPr/>
        </p:nvGrpSpPr>
        <p:grpSpPr>
          <a:xfrm>
            <a:off x="802575" y="1119250"/>
            <a:ext cx="157089" cy="2778825"/>
            <a:chOff x="838239" y="1051828"/>
            <a:chExt cx="315247" cy="2605772"/>
          </a:xfrm>
        </p:grpSpPr>
        <p:grpSp>
          <p:nvGrpSpPr>
            <p:cNvPr id="3" name="Group 131"/>
            <p:cNvGrpSpPr/>
            <p:nvPr/>
          </p:nvGrpSpPr>
          <p:grpSpPr>
            <a:xfrm>
              <a:off x="838239" y="1051828"/>
              <a:ext cx="289054" cy="2605772"/>
              <a:chOff x="456406" y="1067594"/>
              <a:chExt cx="229394" cy="2209800"/>
            </a:xfrm>
          </p:grpSpPr>
          <p:cxnSp>
            <p:nvCxnSpPr>
              <p:cNvPr id="120" name="Straight Connector 119"/>
              <p:cNvCxnSpPr/>
              <p:nvPr/>
            </p:nvCxnSpPr>
            <p:spPr>
              <a:xfrm rot="5400000" flipH="1" flipV="1">
                <a:off x="-647700" y="2171700"/>
                <a:ext cx="2209800"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p:nvPr/>
            </p:nvCxnSpPr>
            <p:spPr>
              <a:xfrm>
                <a:off x="457200" y="1067873"/>
                <a:ext cx="22860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19" name="Straight Connector 118"/>
            <p:cNvCxnSpPr/>
            <p:nvPr/>
          </p:nvCxnSpPr>
          <p:spPr>
            <a:xfrm>
              <a:off x="848687" y="3655141"/>
              <a:ext cx="304799"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Group 126"/>
          <p:cNvGrpSpPr/>
          <p:nvPr/>
        </p:nvGrpSpPr>
        <p:grpSpPr>
          <a:xfrm>
            <a:off x="990600" y="3571219"/>
            <a:ext cx="1129252" cy="667733"/>
            <a:chOff x="990600" y="3447067"/>
            <a:chExt cx="1129252" cy="667733"/>
          </a:xfrm>
        </p:grpSpPr>
        <p:sp>
          <p:nvSpPr>
            <p:cNvPr id="115" name="Rectangle 114"/>
            <p:cNvSpPr/>
            <p:nvPr/>
          </p:nvSpPr>
          <p:spPr>
            <a:xfrm>
              <a:off x="990600" y="3447067"/>
              <a:ext cx="1129252" cy="667733"/>
            </a:xfrm>
            <a:prstGeom prst="rect">
              <a:avLst/>
            </a:prstGeom>
            <a:solidFill>
              <a:srgbClr val="958A55">
                <a:alpha val="80000"/>
              </a:srgbClr>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Box 21"/>
            <p:cNvSpPr txBox="1">
              <a:spLocks noChangeArrowheads="1"/>
            </p:cNvSpPr>
            <p:nvPr/>
          </p:nvSpPr>
          <p:spPr bwMode="auto">
            <a:xfrm>
              <a:off x="1076888" y="3467918"/>
              <a:ext cx="960590" cy="584775"/>
            </a:xfrm>
            <a:prstGeom prst="rect">
              <a:avLst/>
            </a:prstGeom>
            <a:noFill/>
            <a:ln w="12700" cap="sq">
              <a:noFill/>
              <a:miter lim="800000"/>
              <a:headEnd type="none" w="sm" len="sm"/>
              <a:tailEnd type="none" w="sm" len="sm"/>
            </a:ln>
            <a:effectLst/>
          </p:spPr>
          <p:txBody>
            <a:bodyPr wrap="square" anchor="ctr">
              <a:spAutoFit/>
            </a:bodyPr>
            <a:lstStyle/>
            <a:p>
              <a:pPr algn="ctr">
                <a:defRPr/>
              </a:pPr>
              <a:r>
                <a:rPr lang="en-US" sz="1600" b="1" smtClean="0">
                  <a:solidFill>
                    <a:srgbClr val="FFFF00"/>
                  </a:solidFill>
                  <a:effectLst>
                    <a:outerShdw blurRad="38100" dist="38100" dir="2700000" algn="tl">
                      <a:srgbClr val="000000">
                        <a:alpha val="43137"/>
                      </a:srgbClr>
                    </a:outerShdw>
                  </a:effectLst>
                </a:rPr>
                <a:t>Sarjana (S1) </a:t>
              </a:r>
              <a:endParaRPr lang="en-US" sz="1600" b="1" dirty="0">
                <a:solidFill>
                  <a:srgbClr val="FFFF00"/>
                </a:solidFill>
                <a:effectLst>
                  <a:outerShdw blurRad="38100" dist="38100" dir="2700000" algn="tl">
                    <a:srgbClr val="000000">
                      <a:alpha val="43137"/>
                    </a:srgbClr>
                  </a:outerShdw>
                </a:effectLst>
              </a:endParaRPr>
            </a:p>
          </p:txBody>
        </p:sp>
      </p:grpSp>
      <p:grpSp>
        <p:nvGrpSpPr>
          <p:cNvPr id="8" name="Group 110"/>
          <p:cNvGrpSpPr/>
          <p:nvPr/>
        </p:nvGrpSpPr>
        <p:grpSpPr>
          <a:xfrm>
            <a:off x="4114800" y="2665518"/>
            <a:ext cx="1129252" cy="667733"/>
            <a:chOff x="4114800" y="2487999"/>
            <a:chExt cx="1129252" cy="667733"/>
          </a:xfrm>
        </p:grpSpPr>
        <p:sp>
          <p:nvSpPr>
            <p:cNvPr id="107" name="Rectangle 106"/>
            <p:cNvSpPr/>
            <p:nvPr/>
          </p:nvSpPr>
          <p:spPr>
            <a:xfrm>
              <a:off x="4114800" y="2487999"/>
              <a:ext cx="1129252" cy="667733"/>
            </a:xfrm>
            <a:prstGeom prst="rect">
              <a:avLst/>
            </a:prstGeom>
            <a:solidFill>
              <a:srgbClr val="FFCC00">
                <a:alpha val="8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 Box 21"/>
            <p:cNvSpPr txBox="1">
              <a:spLocks noChangeArrowheads="1"/>
            </p:cNvSpPr>
            <p:nvPr/>
          </p:nvSpPr>
          <p:spPr bwMode="auto">
            <a:xfrm>
              <a:off x="4147265" y="2542868"/>
              <a:ext cx="1050101" cy="553998"/>
            </a:xfrm>
            <a:prstGeom prst="rect">
              <a:avLst/>
            </a:prstGeom>
            <a:noFill/>
            <a:ln w="12700" cap="sq">
              <a:noFill/>
              <a:miter lim="800000"/>
              <a:headEnd type="none" w="sm" len="sm"/>
              <a:tailEnd type="none" w="sm" len="sm"/>
            </a:ln>
            <a:effectLst/>
            <a:scene3d>
              <a:camera prst="orthographicFront">
                <a:rot lat="0" lon="0" rev="0"/>
              </a:camera>
              <a:lightRig rig="balanced" dir="t">
                <a:rot lat="0" lon="0" rev="8700000"/>
              </a:lightRig>
            </a:scene3d>
            <a:sp3d>
              <a:bevelT w="190500" h="38100"/>
            </a:sp3d>
          </p:spPr>
          <p:txBody>
            <a:bodyPr>
              <a:spAutoFit/>
            </a:bodyPr>
            <a:lstStyle/>
            <a:p>
              <a:pPr algn="ctr">
                <a:defRPr/>
              </a:pPr>
              <a:r>
                <a:rPr lang="en-US" sz="16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Profesi </a:t>
              </a:r>
              <a:r>
                <a:rPr lang="en-US" sz="12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Spesialis</a:t>
              </a:r>
              <a:r>
                <a:rPr lang="en-US" sz="14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endParaRPr lang="en-US"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pSp>
      <p:grpSp>
        <p:nvGrpSpPr>
          <p:cNvPr id="9" name="Group 111"/>
          <p:cNvGrpSpPr/>
          <p:nvPr/>
        </p:nvGrpSpPr>
        <p:grpSpPr>
          <a:xfrm>
            <a:off x="4122676" y="1747650"/>
            <a:ext cx="1135442" cy="667733"/>
            <a:chOff x="4655758" y="1676400"/>
            <a:chExt cx="1135442" cy="667733"/>
          </a:xfrm>
        </p:grpSpPr>
        <p:sp>
          <p:nvSpPr>
            <p:cNvPr id="43" name="Rectangle 42"/>
            <p:cNvSpPr/>
            <p:nvPr/>
          </p:nvSpPr>
          <p:spPr>
            <a:xfrm>
              <a:off x="4660986" y="1676400"/>
              <a:ext cx="1129252" cy="667733"/>
            </a:xfrm>
            <a:prstGeom prst="rect">
              <a:avLst/>
            </a:prstGeom>
            <a:solidFill>
              <a:srgbClr val="FFCC00">
                <a:alpha val="8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 Box 21"/>
            <p:cNvSpPr txBox="1">
              <a:spLocks noChangeArrowheads="1"/>
            </p:cNvSpPr>
            <p:nvPr/>
          </p:nvSpPr>
          <p:spPr bwMode="auto">
            <a:xfrm>
              <a:off x="4655758" y="1813810"/>
              <a:ext cx="1135442" cy="338554"/>
            </a:xfrm>
            <a:prstGeom prst="rect">
              <a:avLst/>
            </a:prstGeom>
            <a:noFill/>
            <a:ln w="12700" cap="sq">
              <a:noFill/>
              <a:miter lim="800000"/>
              <a:headEnd type="none" w="sm" len="sm"/>
              <a:tailEnd type="none" w="sm" len="sm"/>
            </a:ln>
            <a:effectLst/>
            <a:scene3d>
              <a:camera prst="orthographicFront">
                <a:rot lat="0" lon="0" rev="0"/>
              </a:camera>
              <a:lightRig rig="balanced" dir="t">
                <a:rot lat="0" lon="0" rev="8700000"/>
              </a:lightRig>
            </a:scene3d>
            <a:sp3d>
              <a:bevelT w="190500" h="38100"/>
            </a:sp3d>
          </p:spPr>
          <p:txBody>
            <a:bodyPr wrap="square" anchor="ctr">
              <a:spAutoFit/>
            </a:bodyPr>
            <a:lstStyle/>
            <a:p>
              <a:pPr algn="ctr">
                <a:defRPr/>
              </a:pPr>
              <a:r>
                <a:rPr lang="en-US" sz="16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Spesialis 1 </a:t>
              </a:r>
              <a:endParaRPr lang="en-US"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pSp>
      <p:grpSp>
        <p:nvGrpSpPr>
          <p:cNvPr id="10" name="Group 129"/>
          <p:cNvGrpSpPr/>
          <p:nvPr/>
        </p:nvGrpSpPr>
        <p:grpSpPr>
          <a:xfrm>
            <a:off x="4119952" y="813795"/>
            <a:ext cx="1129252" cy="667733"/>
            <a:chOff x="4119952" y="801920"/>
            <a:chExt cx="1129252" cy="667733"/>
          </a:xfrm>
        </p:grpSpPr>
        <p:sp>
          <p:nvSpPr>
            <p:cNvPr id="108" name="Rectangle 107"/>
            <p:cNvSpPr/>
            <p:nvPr/>
          </p:nvSpPr>
          <p:spPr>
            <a:xfrm>
              <a:off x="4119952" y="801920"/>
              <a:ext cx="1129252" cy="667733"/>
            </a:xfrm>
            <a:prstGeom prst="rect">
              <a:avLst/>
            </a:prstGeom>
            <a:solidFill>
              <a:srgbClr val="FFCC00">
                <a:alpha val="80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bwMode="auto">
            <a:xfrm>
              <a:off x="4144211" y="951896"/>
              <a:ext cx="1059907" cy="338554"/>
            </a:xfrm>
            <a:prstGeom prst="rect">
              <a:avLst/>
            </a:prstGeom>
            <a:noFill/>
            <a:ln>
              <a:noFill/>
            </a:ln>
            <a:effectLst/>
            <a:scene3d>
              <a:camera prst="orthographicFront">
                <a:rot lat="0" lon="0" rev="0"/>
              </a:camera>
              <a:lightRig rig="balanced" dir="t">
                <a:rot lat="0" lon="0" rev="8700000"/>
              </a:lightRig>
            </a:scene3d>
            <a:sp3d>
              <a:bevelT w="190500" h="38100"/>
            </a:sp3d>
          </p:spPr>
          <p:txBody>
            <a:bodyPr wrap="none">
              <a:spAutoFit/>
            </a:bodyPr>
            <a:lstStyle/>
            <a:p>
              <a:pPr algn="ctr">
                <a:defRPr/>
              </a:pPr>
              <a:r>
                <a:rPr lang="en-US" sz="16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Spesialis 2</a:t>
              </a:r>
              <a:endParaRPr lang="en-US"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pSp>
      <p:cxnSp>
        <p:nvCxnSpPr>
          <p:cNvPr id="147" name="Straight Arrow Connector 146"/>
          <p:cNvCxnSpPr/>
          <p:nvPr/>
        </p:nvCxnSpPr>
        <p:spPr>
          <a:xfrm rot="16200000" flipV="1">
            <a:off x="4547034" y="2465058"/>
            <a:ext cx="228591" cy="2"/>
          </a:xfrm>
          <a:prstGeom prst="straightConnector1">
            <a:avLst/>
          </a:prstGeom>
          <a:solidFill>
            <a:srgbClr val="FFCC00"/>
          </a:solidFill>
          <a:ln w="12700">
            <a:noFill/>
            <a:tailEnd type="arrow"/>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0">
            <a:schemeClr val="accent1"/>
          </a:fillRef>
          <a:effectRef idx="0">
            <a:schemeClr val="accent1"/>
          </a:effectRef>
          <a:fontRef idx="minor">
            <a:schemeClr val="tx1"/>
          </a:fontRef>
        </p:style>
      </p:cxnSp>
      <p:grpSp>
        <p:nvGrpSpPr>
          <p:cNvPr id="11" name="Group 104"/>
          <p:cNvGrpSpPr/>
          <p:nvPr/>
        </p:nvGrpSpPr>
        <p:grpSpPr>
          <a:xfrm>
            <a:off x="6248400" y="812582"/>
            <a:ext cx="2097314" cy="1047750"/>
            <a:chOff x="6667500" y="647700"/>
            <a:chExt cx="2362200" cy="1047750"/>
          </a:xfrm>
        </p:grpSpPr>
        <p:sp>
          <p:nvSpPr>
            <p:cNvPr id="92" name="Rectangle 91"/>
            <p:cNvSpPr/>
            <p:nvPr/>
          </p:nvSpPr>
          <p:spPr>
            <a:xfrm>
              <a:off x="6667500" y="647700"/>
              <a:ext cx="2362200" cy="1047750"/>
            </a:xfrm>
            <a:prstGeom prst="rect">
              <a:avLst/>
            </a:prstGeom>
            <a:noFill/>
            <a:ln w="952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6724649" y="716725"/>
              <a:ext cx="2266950" cy="923330"/>
            </a:xfrm>
            <a:prstGeom prst="rect">
              <a:avLst/>
            </a:prstGeom>
            <a:solidFill>
              <a:srgbClr val="F3F0C5"/>
            </a:solidFill>
            <a:ln>
              <a:noFill/>
            </a:ln>
            <a:effectLst/>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smtClean="0">
                  <a:ln w="11430"/>
                  <a:solidFill>
                    <a:srgbClr val="FFC000"/>
                  </a:solidFill>
                  <a:effectLst>
                    <a:outerShdw blurRad="50800" dist="39000" dir="5460000" algn="tl">
                      <a:srgbClr val="000000">
                        <a:alpha val="38000"/>
                      </a:srgbClr>
                    </a:outerShdw>
                  </a:effectLst>
                </a:rPr>
                <a:t>Muti Entry                dan</a:t>
              </a:r>
            </a:p>
            <a:p>
              <a:pPr algn="ctr"/>
              <a:r>
                <a:rPr lang="en-US" b="1" smtClean="0">
                  <a:ln w="11430"/>
                  <a:solidFill>
                    <a:srgbClr val="FFC000"/>
                  </a:solidFill>
                  <a:effectLst>
                    <a:outerShdw blurRad="50800" dist="39000" dir="5460000" algn="tl">
                      <a:srgbClr val="000000">
                        <a:alpha val="38000"/>
                      </a:srgbClr>
                    </a:outerShdw>
                  </a:effectLst>
                </a:rPr>
                <a:t>Multi Exit </a:t>
              </a:r>
              <a:endParaRPr lang="en-US" b="1">
                <a:ln w="11430"/>
                <a:solidFill>
                  <a:srgbClr val="FFC000"/>
                </a:solidFill>
                <a:effectLst>
                  <a:outerShdw blurRad="50800" dist="39000" dir="5460000" algn="tl">
                    <a:srgbClr val="000000">
                      <a:alpha val="38000"/>
                    </a:srgbClr>
                  </a:outerShdw>
                </a:effectLst>
              </a:endParaRPr>
            </a:p>
          </p:txBody>
        </p:sp>
      </p:grpSp>
      <p:grpSp>
        <p:nvGrpSpPr>
          <p:cNvPr id="12" name="Group 28"/>
          <p:cNvGrpSpPr/>
          <p:nvPr/>
        </p:nvGrpSpPr>
        <p:grpSpPr>
          <a:xfrm>
            <a:off x="1016000" y="6051331"/>
            <a:ext cx="6412282" cy="457199"/>
            <a:chOff x="978630" y="5193631"/>
            <a:chExt cx="4729930" cy="668575"/>
          </a:xfrm>
        </p:grpSpPr>
        <p:sp>
          <p:nvSpPr>
            <p:cNvPr id="28" name="Rectangle 27"/>
            <p:cNvSpPr/>
            <p:nvPr/>
          </p:nvSpPr>
          <p:spPr bwMode="auto">
            <a:xfrm>
              <a:off x="978630" y="5193631"/>
              <a:ext cx="4729930" cy="668575"/>
            </a:xfrm>
            <a:prstGeom prst="rect">
              <a:avLst/>
            </a:prstGeom>
            <a:solidFill>
              <a:srgbClr val="FF66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84966" tIns="42483" rIns="84966" bIns="42483" anchor="ctr"/>
            <a:lstStyle/>
            <a:p>
              <a:pPr algn="ctr">
                <a:defRPr/>
              </a:pPr>
              <a:endParaRPr lang="en-US"/>
            </a:p>
          </p:txBody>
        </p:sp>
        <p:sp>
          <p:nvSpPr>
            <p:cNvPr id="27" name="Text Box 34"/>
            <p:cNvSpPr txBox="1">
              <a:spLocks noChangeArrowheads="1"/>
            </p:cNvSpPr>
            <p:nvPr/>
          </p:nvSpPr>
          <p:spPr bwMode="auto">
            <a:xfrm>
              <a:off x="1028685" y="5306198"/>
              <a:ext cx="4640893" cy="456948"/>
            </a:xfrm>
            <a:prstGeom prst="rect">
              <a:avLst/>
            </a:prstGeom>
            <a:noFill/>
            <a:ln w="12700" cap="sq">
              <a:noFill/>
              <a:miter lim="800000"/>
              <a:headEnd type="none" w="sm" len="sm"/>
              <a:tailEnd type="none" w="sm" len="sm"/>
            </a:ln>
          </p:spPr>
          <p:txBody>
            <a:bodyPr wrap="square" lIns="84966" tIns="42483" rIns="84966" bIns="42483">
              <a:spAutoFit/>
            </a:bodyPr>
            <a:lstStyle/>
            <a:p>
              <a:pPr algn="ctr">
                <a:lnSpc>
                  <a:spcPct val="90000"/>
                </a:lnSpc>
              </a:pPr>
              <a:r>
                <a:rPr lang="en-US" b="1" smtClean="0">
                  <a:solidFill>
                    <a:schemeClr val="bg1"/>
                  </a:solidFill>
                  <a:effectLst>
                    <a:outerShdw blurRad="38100" dist="38100" dir="2700000" algn="tl">
                      <a:srgbClr val="000000">
                        <a:alpha val="43137"/>
                      </a:srgbClr>
                    </a:outerShdw>
                  </a:effectLst>
                </a:rPr>
                <a:t>Sekolah Menegah Atas/ Kejuruan/ Madrasah Alyah</a:t>
              </a:r>
              <a:endParaRPr lang="en-US" b="1">
                <a:solidFill>
                  <a:schemeClr val="bg1"/>
                </a:solidFill>
                <a:effectLst>
                  <a:outerShdw blurRad="38100" dist="38100" dir="2700000" algn="tl">
                    <a:srgbClr val="000000">
                      <a:alpha val="43137"/>
                    </a:srgbClr>
                  </a:outerShdw>
                </a:effectLst>
              </a:endParaRPr>
            </a:p>
          </p:txBody>
        </p:sp>
      </p:grpSp>
      <p:cxnSp>
        <p:nvCxnSpPr>
          <p:cNvPr id="53" name="Straight Arrow Connector 52"/>
          <p:cNvCxnSpPr/>
          <p:nvPr/>
        </p:nvCxnSpPr>
        <p:spPr>
          <a:xfrm rot="5400000" flipH="1" flipV="1">
            <a:off x="1008644" y="3019615"/>
            <a:ext cx="1066800" cy="151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p:nvPr/>
        </p:nvCxnSpPr>
        <p:spPr>
          <a:xfrm rot="5400000" flipH="1" flipV="1">
            <a:off x="3395239" y="5163533"/>
            <a:ext cx="1772194" cy="756"/>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3" name="Group 127"/>
          <p:cNvGrpSpPr/>
          <p:nvPr/>
        </p:nvGrpSpPr>
        <p:grpSpPr>
          <a:xfrm>
            <a:off x="990600" y="1766248"/>
            <a:ext cx="1129252" cy="667733"/>
            <a:chOff x="990600" y="1647498"/>
            <a:chExt cx="1129252" cy="667733"/>
          </a:xfrm>
        </p:grpSpPr>
        <p:sp>
          <p:nvSpPr>
            <p:cNvPr id="118" name="Rectangle 117"/>
            <p:cNvSpPr/>
            <p:nvPr/>
          </p:nvSpPr>
          <p:spPr>
            <a:xfrm>
              <a:off x="990600" y="1647498"/>
              <a:ext cx="1129252" cy="667733"/>
            </a:xfrm>
            <a:prstGeom prst="rect">
              <a:avLst/>
            </a:prstGeom>
            <a:solidFill>
              <a:srgbClr val="958A55">
                <a:alpha val="80000"/>
              </a:srgbClr>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Box 16"/>
            <p:cNvSpPr txBox="1">
              <a:spLocks noChangeArrowheads="1"/>
            </p:cNvSpPr>
            <p:nvPr/>
          </p:nvSpPr>
          <p:spPr bwMode="auto">
            <a:xfrm>
              <a:off x="1057776" y="1673838"/>
              <a:ext cx="956440" cy="584775"/>
            </a:xfrm>
            <a:prstGeom prst="rect">
              <a:avLst/>
            </a:prstGeom>
            <a:noFill/>
            <a:ln w="12700" cap="sq">
              <a:noFill/>
              <a:miter lim="800000"/>
              <a:headEnd type="none" w="sm" len="sm"/>
              <a:tailEnd type="none" w="sm" len="sm"/>
            </a:ln>
            <a:effectLst/>
          </p:spPr>
          <p:txBody>
            <a:bodyPr wrap="square">
              <a:spAutoFit/>
            </a:bodyPr>
            <a:lstStyle/>
            <a:p>
              <a:pPr algn="ctr">
                <a:defRPr/>
              </a:pPr>
              <a:r>
                <a:rPr lang="en-US" sz="1600" b="1" smtClean="0">
                  <a:solidFill>
                    <a:srgbClr val="FFFF00"/>
                  </a:solidFill>
                  <a:effectLst>
                    <a:outerShdw blurRad="38100" dist="38100" dir="2700000" algn="tl">
                      <a:srgbClr val="000000">
                        <a:alpha val="43137"/>
                      </a:srgbClr>
                    </a:outerShdw>
                  </a:effectLst>
                </a:rPr>
                <a:t>Magister    (S2)</a:t>
              </a:r>
              <a:endParaRPr lang="en-US" sz="1600" b="1" dirty="0">
                <a:solidFill>
                  <a:srgbClr val="FFFF00"/>
                </a:solidFill>
                <a:effectLst>
                  <a:outerShdw blurRad="38100" dist="38100" dir="2700000" algn="tl">
                    <a:srgbClr val="000000">
                      <a:alpha val="43137"/>
                    </a:srgbClr>
                  </a:outerShdw>
                </a:effectLst>
              </a:endParaRPr>
            </a:p>
          </p:txBody>
        </p:sp>
      </p:grpSp>
      <p:grpSp>
        <p:nvGrpSpPr>
          <p:cNvPr id="16" name="Group 128"/>
          <p:cNvGrpSpPr/>
          <p:nvPr/>
        </p:nvGrpSpPr>
        <p:grpSpPr>
          <a:xfrm>
            <a:off x="990600" y="826837"/>
            <a:ext cx="1129252" cy="667733"/>
            <a:chOff x="990600" y="719962"/>
            <a:chExt cx="1129252" cy="667733"/>
          </a:xfrm>
        </p:grpSpPr>
        <p:sp>
          <p:nvSpPr>
            <p:cNvPr id="121" name="Rectangle 120"/>
            <p:cNvSpPr/>
            <p:nvPr/>
          </p:nvSpPr>
          <p:spPr>
            <a:xfrm>
              <a:off x="990600" y="719962"/>
              <a:ext cx="1129252" cy="667733"/>
            </a:xfrm>
            <a:prstGeom prst="rect">
              <a:avLst/>
            </a:prstGeom>
            <a:solidFill>
              <a:srgbClr val="958A55">
                <a:alpha val="80000"/>
              </a:srgbClr>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Box 25"/>
            <p:cNvSpPr txBox="1">
              <a:spLocks noChangeArrowheads="1"/>
            </p:cNvSpPr>
            <p:nvPr/>
          </p:nvSpPr>
          <p:spPr bwMode="auto">
            <a:xfrm>
              <a:off x="1109990" y="748417"/>
              <a:ext cx="893997" cy="615553"/>
            </a:xfrm>
            <a:prstGeom prst="rect">
              <a:avLst/>
            </a:prstGeom>
            <a:noFill/>
            <a:ln w="12700" cap="sq">
              <a:noFill/>
              <a:miter lim="800000"/>
              <a:headEnd type="none" w="sm" len="sm"/>
              <a:tailEnd type="none" w="sm" len="sm"/>
            </a:ln>
            <a:effectLst/>
          </p:spPr>
          <p:txBody>
            <a:bodyPr wrap="square">
              <a:spAutoFit/>
            </a:bodyPr>
            <a:lstStyle/>
            <a:p>
              <a:pPr algn="ctr">
                <a:defRPr/>
              </a:pPr>
              <a:r>
                <a:rPr lang="en-US" sz="1600" b="1" smtClean="0">
                  <a:solidFill>
                    <a:srgbClr val="FFFF00"/>
                  </a:solidFill>
                  <a:effectLst>
                    <a:outerShdw blurRad="38100" dist="38100" dir="2700000" algn="tl">
                      <a:srgbClr val="000000">
                        <a:alpha val="43137"/>
                      </a:srgbClr>
                    </a:outerShdw>
                  </a:effectLst>
                </a:rPr>
                <a:t>Doktor</a:t>
              </a:r>
              <a:r>
                <a:rPr lang="en-US" b="1" smtClean="0">
                  <a:solidFill>
                    <a:srgbClr val="FFFF00"/>
                  </a:solidFill>
                  <a:effectLst>
                    <a:outerShdw blurRad="38100" dist="38100" dir="2700000" algn="tl">
                      <a:srgbClr val="000000">
                        <a:alpha val="43137"/>
                      </a:srgbClr>
                    </a:outerShdw>
                  </a:effectLst>
                </a:rPr>
                <a:t>           </a:t>
              </a:r>
              <a:r>
                <a:rPr lang="en-US" sz="1600" b="1" smtClean="0">
                  <a:solidFill>
                    <a:srgbClr val="FFFF00"/>
                  </a:solidFill>
                  <a:effectLst>
                    <a:outerShdw blurRad="38100" dist="38100" dir="2700000" algn="tl">
                      <a:srgbClr val="000000">
                        <a:alpha val="43137"/>
                      </a:srgbClr>
                    </a:outerShdw>
                  </a:effectLst>
                </a:rPr>
                <a:t>(S3)</a:t>
              </a:r>
              <a:endParaRPr lang="en-US" sz="1600" b="1" dirty="0">
                <a:solidFill>
                  <a:srgbClr val="FFFF00"/>
                </a:solidFill>
                <a:effectLst>
                  <a:outerShdw blurRad="38100" dist="38100" dir="2700000" algn="tl">
                    <a:srgbClr val="000000">
                      <a:alpha val="43137"/>
                    </a:srgbClr>
                  </a:outerShdw>
                </a:effectLst>
              </a:endParaRPr>
            </a:p>
          </p:txBody>
        </p:sp>
      </p:grpSp>
      <p:grpSp>
        <p:nvGrpSpPr>
          <p:cNvPr id="20" name="Group 112"/>
          <p:cNvGrpSpPr/>
          <p:nvPr/>
        </p:nvGrpSpPr>
        <p:grpSpPr>
          <a:xfrm>
            <a:off x="4114800" y="3594875"/>
            <a:ext cx="1129252" cy="667733"/>
            <a:chOff x="4114800" y="3465463"/>
            <a:chExt cx="1129252" cy="667733"/>
          </a:xfrm>
        </p:grpSpPr>
        <p:sp>
          <p:nvSpPr>
            <p:cNvPr id="110" name="Rectangle 109"/>
            <p:cNvSpPr/>
            <p:nvPr/>
          </p:nvSpPr>
          <p:spPr>
            <a:xfrm>
              <a:off x="4114800" y="3465463"/>
              <a:ext cx="1129252" cy="667733"/>
            </a:xfrm>
            <a:prstGeom prst="rect">
              <a:avLst/>
            </a:prstGeom>
            <a:solidFill>
              <a:srgbClr val="4A452A">
                <a:alpha val="85098"/>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 Box 21"/>
            <p:cNvSpPr txBox="1">
              <a:spLocks noChangeArrowheads="1"/>
            </p:cNvSpPr>
            <p:nvPr/>
          </p:nvSpPr>
          <p:spPr bwMode="auto">
            <a:xfrm>
              <a:off x="4126531" y="3498759"/>
              <a:ext cx="1093840" cy="584775"/>
            </a:xfrm>
            <a:prstGeom prst="rect">
              <a:avLst/>
            </a:prstGeom>
            <a:noFill/>
            <a:ln w="12700" cap="sq">
              <a:noFill/>
              <a:miter lim="800000"/>
              <a:headEnd type="none" w="sm" len="sm"/>
              <a:tailEnd type="none" w="sm" len="sm"/>
            </a:ln>
            <a:effectLst/>
          </p:spPr>
          <p:txBody>
            <a:bodyPr wrap="square" anchor="ctr">
              <a:spAutoFit/>
            </a:bodyPr>
            <a:lstStyle/>
            <a:p>
              <a:pPr algn="ctr">
                <a:defRPr/>
              </a:pPr>
              <a:r>
                <a:rPr lang="en-US" sz="1600" b="1" smtClean="0">
                  <a:solidFill>
                    <a:srgbClr val="FFFF00"/>
                  </a:solidFill>
                  <a:effectLst>
                    <a:outerShdw blurRad="38100" dist="38100" dir="2700000" algn="tl">
                      <a:srgbClr val="000000">
                        <a:alpha val="43137"/>
                      </a:srgbClr>
                    </a:outerShdw>
                  </a:effectLst>
                </a:rPr>
                <a:t>Diploma 4 (D4) </a:t>
              </a:r>
              <a:endParaRPr lang="en-US" sz="1600" b="1" dirty="0">
                <a:solidFill>
                  <a:srgbClr val="FFFF00"/>
                </a:solidFill>
                <a:effectLst>
                  <a:outerShdw blurRad="38100" dist="38100" dir="2700000" algn="tl">
                    <a:srgbClr val="000000">
                      <a:alpha val="43137"/>
                    </a:srgbClr>
                  </a:outerShdw>
                </a:effectLst>
              </a:endParaRPr>
            </a:p>
          </p:txBody>
        </p:sp>
      </p:grpSp>
      <p:grpSp>
        <p:nvGrpSpPr>
          <p:cNvPr id="21" name="Group 124"/>
          <p:cNvGrpSpPr/>
          <p:nvPr/>
        </p:nvGrpSpPr>
        <p:grpSpPr>
          <a:xfrm>
            <a:off x="2417482" y="1761017"/>
            <a:ext cx="1416268" cy="667733"/>
            <a:chOff x="2393732" y="1718217"/>
            <a:chExt cx="1447800" cy="667733"/>
          </a:xfrm>
        </p:grpSpPr>
        <p:sp>
          <p:nvSpPr>
            <p:cNvPr id="117" name="Rectangle 116"/>
            <p:cNvSpPr/>
            <p:nvPr/>
          </p:nvSpPr>
          <p:spPr>
            <a:xfrm>
              <a:off x="2393732" y="1718217"/>
              <a:ext cx="1447800" cy="667733"/>
            </a:xfrm>
            <a:prstGeom prst="rect">
              <a:avLst/>
            </a:prstGeom>
            <a:solidFill>
              <a:srgbClr val="FAED8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Box 21"/>
            <p:cNvSpPr txBox="1">
              <a:spLocks noChangeArrowheads="1"/>
            </p:cNvSpPr>
            <p:nvPr/>
          </p:nvSpPr>
          <p:spPr bwMode="auto">
            <a:xfrm flipH="1">
              <a:off x="2401747" y="1756667"/>
              <a:ext cx="1403404" cy="584775"/>
            </a:xfrm>
            <a:prstGeom prst="rect">
              <a:avLst/>
            </a:prstGeom>
            <a:noFill/>
            <a:ln w="12700" cap="sq">
              <a:noFill/>
              <a:miter lim="800000"/>
              <a:headEnd type="none" w="sm" len="sm"/>
              <a:tailEnd type="none" w="sm" len="sm"/>
            </a:ln>
            <a:effectLst/>
            <a:scene3d>
              <a:camera prst="orthographicFront">
                <a:rot lat="0" lon="0" rev="0"/>
              </a:camera>
              <a:lightRig rig="balanced" dir="t">
                <a:rot lat="0" lon="0" rev="8700000"/>
              </a:lightRig>
            </a:scene3d>
            <a:sp3d>
              <a:bevelT w="190500" h="38100"/>
            </a:sp3d>
          </p:spPr>
          <p:txBody>
            <a:bodyPr wrap="square" anchor="ctr">
              <a:spAutoFit/>
            </a:bodyPr>
            <a:lstStyle/>
            <a:p>
              <a:pPr algn="ctr"/>
              <a:r>
                <a:rPr lang="en-US" sz="1600" b="1" smtClean="0"/>
                <a:t> Magister</a:t>
              </a:r>
            </a:p>
            <a:p>
              <a:pPr algn="ctr"/>
              <a:r>
                <a:rPr lang="en-US" sz="1600" b="1" smtClean="0"/>
                <a:t>(S2) </a:t>
              </a:r>
              <a:r>
                <a:rPr lang="en-US" sz="1400" b="1" smtClean="0"/>
                <a:t>Terapan</a:t>
              </a:r>
              <a:endParaRPr lang="en-US" sz="1400" b="1"/>
            </a:p>
          </p:txBody>
        </p:sp>
      </p:grpSp>
      <p:grpSp>
        <p:nvGrpSpPr>
          <p:cNvPr id="23" name="Group 125"/>
          <p:cNvGrpSpPr/>
          <p:nvPr/>
        </p:nvGrpSpPr>
        <p:grpSpPr>
          <a:xfrm>
            <a:off x="2427988" y="816425"/>
            <a:ext cx="1405762" cy="667733"/>
            <a:chOff x="2404238" y="685800"/>
            <a:chExt cx="1447800" cy="667733"/>
          </a:xfrm>
        </p:grpSpPr>
        <p:sp>
          <p:nvSpPr>
            <p:cNvPr id="124" name="Rectangle 123"/>
            <p:cNvSpPr/>
            <p:nvPr/>
          </p:nvSpPr>
          <p:spPr>
            <a:xfrm>
              <a:off x="2404238" y="685800"/>
              <a:ext cx="1447800" cy="667733"/>
            </a:xfrm>
            <a:prstGeom prst="rect">
              <a:avLst/>
            </a:prstGeom>
            <a:solidFill>
              <a:srgbClr val="FAED8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Box 21"/>
            <p:cNvSpPr txBox="1">
              <a:spLocks noChangeArrowheads="1"/>
            </p:cNvSpPr>
            <p:nvPr/>
          </p:nvSpPr>
          <p:spPr bwMode="auto">
            <a:xfrm flipH="1">
              <a:off x="2405088" y="721832"/>
              <a:ext cx="1408046" cy="584775"/>
            </a:xfrm>
            <a:prstGeom prst="rect">
              <a:avLst/>
            </a:prstGeom>
            <a:noFill/>
            <a:ln w="12700" cap="sq">
              <a:noFill/>
              <a:miter lim="800000"/>
              <a:headEnd type="none" w="sm" len="sm"/>
              <a:tailEnd type="none" w="sm" len="sm"/>
            </a:ln>
            <a:effectLst/>
            <a:scene3d>
              <a:camera prst="orthographicFront">
                <a:rot lat="0" lon="0" rev="0"/>
              </a:camera>
              <a:lightRig rig="balanced" dir="t">
                <a:rot lat="0" lon="0" rev="8700000"/>
              </a:lightRig>
            </a:scene3d>
            <a:sp3d>
              <a:bevelT w="190500" h="38100"/>
            </a:sp3d>
          </p:spPr>
          <p:txBody>
            <a:bodyPr wrap="square" anchor="ctr">
              <a:spAutoFit/>
            </a:bodyPr>
            <a:lstStyle/>
            <a:p>
              <a:pPr algn="ctr"/>
              <a:r>
                <a:rPr lang="en-US" sz="1600" b="1" smtClean="0">
                  <a:ln w="1905"/>
                </a:rPr>
                <a:t>Doktor </a:t>
              </a:r>
            </a:p>
            <a:p>
              <a:pPr algn="ctr"/>
              <a:r>
                <a:rPr lang="en-US" sz="1600" b="1" smtClean="0">
                  <a:ln w="1905"/>
                </a:rPr>
                <a:t>(S3) </a:t>
              </a:r>
              <a:r>
                <a:rPr lang="en-US" sz="1400" b="1" smtClean="0">
                  <a:ln w="1905"/>
                </a:rPr>
                <a:t>Terapan</a:t>
              </a:r>
              <a:endParaRPr lang="en-US" sz="1400" b="1">
                <a:ln w="1905"/>
              </a:endParaRPr>
            </a:p>
          </p:txBody>
        </p:sp>
      </p:grpSp>
      <p:cxnSp>
        <p:nvCxnSpPr>
          <p:cNvPr id="145" name="Straight Arrow Connector 144"/>
          <p:cNvCxnSpPr/>
          <p:nvPr/>
        </p:nvCxnSpPr>
        <p:spPr>
          <a:xfrm rot="16200000" flipV="1">
            <a:off x="3003904" y="1632573"/>
            <a:ext cx="244501" cy="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 Box 47"/>
          <p:cNvSpPr txBox="1">
            <a:spLocks noChangeArrowheads="1"/>
          </p:cNvSpPr>
          <p:nvPr/>
        </p:nvSpPr>
        <p:spPr bwMode="auto">
          <a:xfrm flipH="1">
            <a:off x="5851130" y="5504796"/>
            <a:ext cx="1575859" cy="338554"/>
          </a:xfrm>
          <a:prstGeom prst="rect">
            <a:avLst/>
          </a:prstGeom>
          <a:solidFill>
            <a:srgbClr val="4A452A">
              <a:alpha val="85098"/>
            </a:srgb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chor="ctr">
            <a:spAutoFit/>
          </a:bodyPr>
          <a:lstStyle/>
          <a:p>
            <a:pPr algn="ctr"/>
            <a:r>
              <a:rPr lang="en-US" sz="1600" b="1" smtClean="0">
                <a:solidFill>
                  <a:srgbClr val="FFFF00"/>
                </a:solidFill>
                <a:effectLst>
                  <a:outerShdw blurRad="38100" dist="38100" dir="2700000" algn="tl">
                    <a:srgbClr val="000000">
                      <a:alpha val="43137"/>
                    </a:srgbClr>
                  </a:outerShdw>
                </a:effectLst>
              </a:rPr>
              <a:t>Diploma 1 (D1)</a:t>
            </a:r>
            <a:endParaRPr lang="en-US" sz="1600" b="1">
              <a:solidFill>
                <a:srgbClr val="FFFF00"/>
              </a:solidFill>
              <a:effectLst>
                <a:outerShdw blurRad="38100" dist="38100" dir="2700000" algn="tl">
                  <a:srgbClr val="000000">
                    <a:alpha val="43137"/>
                  </a:srgbClr>
                </a:outerShdw>
              </a:effectLst>
            </a:endParaRPr>
          </a:p>
        </p:txBody>
      </p:sp>
      <p:sp>
        <p:nvSpPr>
          <p:cNvPr id="18" name="Text Box 61"/>
          <p:cNvSpPr txBox="1">
            <a:spLocks noChangeArrowheads="1"/>
          </p:cNvSpPr>
          <p:nvPr/>
        </p:nvSpPr>
        <p:spPr bwMode="auto">
          <a:xfrm flipH="1">
            <a:off x="4653027" y="4513294"/>
            <a:ext cx="1656345" cy="338554"/>
          </a:xfrm>
          <a:prstGeom prst="rect">
            <a:avLst/>
          </a:prstGeom>
          <a:solidFill>
            <a:srgbClr val="4A452A">
              <a:alpha val="85098"/>
            </a:srgb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chor="ctr">
            <a:spAutoFit/>
          </a:bodyPr>
          <a:lstStyle/>
          <a:p>
            <a:pPr algn="ctr"/>
            <a:r>
              <a:rPr lang="en-US" sz="1600" b="1" smtClean="0">
                <a:solidFill>
                  <a:srgbClr val="FFFF00"/>
                </a:solidFill>
                <a:effectLst>
                  <a:outerShdw blurRad="38100" dist="38100" dir="2700000" algn="tl">
                    <a:srgbClr val="000000">
                      <a:alpha val="43137"/>
                    </a:srgbClr>
                  </a:outerShdw>
                </a:effectLst>
              </a:rPr>
              <a:t>Diploma 3 (D3)</a:t>
            </a:r>
            <a:endParaRPr lang="en-US" sz="1600" b="1">
              <a:solidFill>
                <a:srgbClr val="FFFF00"/>
              </a:solidFill>
              <a:effectLst>
                <a:outerShdw blurRad="38100" dist="38100" dir="2700000" algn="tl">
                  <a:srgbClr val="000000">
                    <a:alpha val="43137"/>
                  </a:srgbClr>
                </a:outerShdw>
              </a:effectLst>
            </a:endParaRPr>
          </a:p>
        </p:txBody>
      </p:sp>
      <p:sp>
        <p:nvSpPr>
          <p:cNvPr id="19" name="Text Box 65"/>
          <p:cNvSpPr txBox="1">
            <a:spLocks noChangeArrowheads="1"/>
          </p:cNvSpPr>
          <p:nvPr/>
        </p:nvSpPr>
        <p:spPr bwMode="auto">
          <a:xfrm flipH="1">
            <a:off x="5262593" y="5008441"/>
            <a:ext cx="1579144" cy="338554"/>
          </a:xfrm>
          <a:prstGeom prst="rect">
            <a:avLst/>
          </a:prstGeom>
          <a:solidFill>
            <a:srgbClr val="4A452A">
              <a:alpha val="85098"/>
            </a:srgb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chor="ctr">
            <a:spAutoFit/>
          </a:bodyPr>
          <a:lstStyle/>
          <a:p>
            <a:pPr algn="ctr"/>
            <a:r>
              <a:rPr lang="en-US" sz="1600" b="1" smtClean="0">
                <a:solidFill>
                  <a:srgbClr val="FFFF00"/>
                </a:solidFill>
                <a:effectLst>
                  <a:outerShdw blurRad="38100" dist="38100" dir="2700000" algn="tl">
                    <a:srgbClr val="000000">
                      <a:alpha val="43137"/>
                    </a:srgbClr>
                  </a:outerShdw>
                </a:effectLst>
              </a:rPr>
              <a:t>Diploma 2 (D2)</a:t>
            </a:r>
            <a:endParaRPr lang="en-US" sz="1600" b="1">
              <a:solidFill>
                <a:srgbClr val="FFFF00"/>
              </a:solidFill>
              <a:effectLst>
                <a:outerShdw blurRad="38100" dist="38100" dir="2700000" algn="tl">
                  <a:srgbClr val="000000">
                    <a:alpha val="43137"/>
                  </a:srgbClr>
                </a:outerShdw>
              </a:effectLst>
            </a:endParaRPr>
          </a:p>
        </p:txBody>
      </p:sp>
      <p:cxnSp>
        <p:nvCxnSpPr>
          <p:cNvPr id="135" name="Straight Arrow Connector 134"/>
          <p:cNvCxnSpPr/>
          <p:nvPr/>
        </p:nvCxnSpPr>
        <p:spPr>
          <a:xfrm rot="16200000" flipV="1">
            <a:off x="4338074" y="5443386"/>
            <a:ext cx="1182753" cy="53"/>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8" name="Straight Arrow Connector 137"/>
          <p:cNvCxnSpPr/>
          <p:nvPr/>
        </p:nvCxnSpPr>
        <p:spPr>
          <a:xfrm rot="5400000" flipH="1" flipV="1">
            <a:off x="5202977" y="5695129"/>
            <a:ext cx="685800" cy="1"/>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p:nvPr/>
        </p:nvCxnSpPr>
        <p:spPr>
          <a:xfrm rot="16200000" flipV="1">
            <a:off x="6044979" y="5939988"/>
            <a:ext cx="209550" cy="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7" name="Straight Arrow Connector 166"/>
          <p:cNvCxnSpPr/>
          <p:nvPr/>
        </p:nvCxnSpPr>
        <p:spPr>
          <a:xfrm rot="5400000" flipH="1" flipV="1">
            <a:off x="664293" y="5165991"/>
            <a:ext cx="1752599" cy="1"/>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24" name="Group 69"/>
          <p:cNvGrpSpPr/>
          <p:nvPr/>
        </p:nvGrpSpPr>
        <p:grpSpPr>
          <a:xfrm>
            <a:off x="1741715" y="4289691"/>
            <a:ext cx="2913534" cy="478602"/>
            <a:chOff x="1837603" y="4279684"/>
            <a:chExt cx="2791125" cy="494311"/>
          </a:xfrm>
        </p:grpSpPr>
        <p:grpSp>
          <p:nvGrpSpPr>
            <p:cNvPr id="29" name="Group 61"/>
            <p:cNvGrpSpPr/>
            <p:nvPr/>
          </p:nvGrpSpPr>
          <p:grpSpPr>
            <a:xfrm flipH="1">
              <a:off x="1837603" y="4279684"/>
              <a:ext cx="2363762" cy="399401"/>
              <a:chOff x="2129687" y="2656040"/>
              <a:chExt cx="1899554" cy="250638"/>
            </a:xfrm>
          </p:grpSpPr>
          <p:cxnSp>
            <p:nvCxnSpPr>
              <p:cNvPr id="63" name="Straight Arrow Connector 62"/>
              <p:cNvCxnSpPr/>
              <p:nvPr/>
            </p:nvCxnSpPr>
            <p:spPr>
              <a:xfrm rot="16200000" flipV="1">
                <a:off x="3884728" y="2779508"/>
                <a:ext cx="246937" cy="2"/>
              </a:xfrm>
              <a:prstGeom prst="straightConnector1">
                <a:avLst/>
              </a:prstGeom>
              <a:ln w="127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0800000" flipH="1">
                <a:off x="2129687" y="2905649"/>
                <a:ext cx="1899554" cy="1029"/>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65" name="Arc 64"/>
            <p:cNvSpPr/>
            <p:nvPr/>
          </p:nvSpPr>
          <p:spPr>
            <a:xfrm>
              <a:off x="4192220" y="4549150"/>
              <a:ext cx="172235" cy="224845"/>
            </a:xfrm>
            <a:prstGeom prst="arc">
              <a:avLst>
                <a:gd name="adj1" fmla="val 71796"/>
                <a:gd name="adj2" fmla="val 10931315"/>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7" name="Straight Connector 66"/>
            <p:cNvCxnSpPr/>
            <p:nvPr/>
          </p:nvCxnSpPr>
          <p:spPr>
            <a:xfrm>
              <a:off x="4379746" y="4672906"/>
              <a:ext cx="248982" cy="1588"/>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cxnSp>
        <p:nvCxnSpPr>
          <p:cNvPr id="78" name="Straight Arrow Connector 77"/>
          <p:cNvCxnSpPr/>
          <p:nvPr/>
        </p:nvCxnSpPr>
        <p:spPr>
          <a:xfrm rot="16200000" flipV="1">
            <a:off x="4552700" y="3464005"/>
            <a:ext cx="228592" cy="3"/>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0" name="Group 109"/>
          <p:cNvGrpSpPr/>
          <p:nvPr/>
        </p:nvGrpSpPr>
        <p:grpSpPr>
          <a:xfrm>
            <a:off x="5267173" y="3000500"/>
            <a:ext cx="298209" cy="1495300"/>
            <a:chOff x="5435004" y="2739662"/>
            <a:chExt cx="304800" cy="1604532"/>
          </a:xfrm>
        </p:grpSpPr>
        <p:cxnSp>
          <p:nvCxnSpPr>
            <p:cNvPr id="106" name="Straight Connector 105"/>
            <p:cNvCxnSpPr/>
            <p:nvPr/>
          </p:nvCxnSpPr>
          <p:spPr>
            <a:xfrm rot="5400000" flipH="1" flipV="1">
              <a:off x="4929071" y="3543300"/>
              <a:ext cx="1600200" cy="1588"/>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rot="10800000">
              <a:off x="5435004" y="2739662"/>
              <a:ext cx="304800" cy="1588"/>
            </a:xfrm>
            <a:prstGeom prst="straightConnector1">
              <a:avLst/>
            </a:prstGeom>
            <a:ln w="127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grpSp>
      <p:cxnSp>
        <p:nvCxnSpPr>
          <p:cNvPr id="155" name="Straight Arrow Connector 154"/>
          <p:cNvCxnSpPr/>
          <p:nvPr/>
        </p:nvCxnSpPr>
        <p:spPr>
          <a:xfrm rot="5400000" flipH="1" flipV="1">
            <a:off x="4820558" y="4385872"/>
            <a:ext cx="228600" cy="2"/>
          </a:xfrm>
          <a:prstGeom prst="straightConnector1">
            <a:avLst/>
          </a:prstGeom>
          <a:ln w="127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rot="16200000" flipV="1">
            <a:off x="4549944" y="1605675"/>
            <a:ext cx="244501" cy="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2" name="Flowchart: Connector 81"/>
          <p:cNvSpPr/>
          <p:nvPr/>
        </p:nvSpPr>
        <p:spPr>
          <a:xfrm>
            <a:off x="1711425" y="4584572"/>
            <a:ext cx="102604" cy="130340"/>
          </a:xfrm>
          <a:prstGeom prst="flowChartConnector">
            <a:avLst/>
          </a:prstGeom>
          <a:solidFill>
            <a:srgbClr val="FF6600"/>
          </a:solidFill>
          <a:ln>
            <a:solidFill>
              <a:srgbClr val="EE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1" name="Group 97"/>
          <p:cNvGrpSpPr/>
          <p:nvPr/>
        </p:nvGrpSpPr>
        <p:grpSpPr>
          <a:xfrm>
            <a:off x="6277432" y="2064603"/>
            <a:ext cx="1952170" cy="338554"/>
            <a:chOff x="7010400" y="2259568"/>
            <a:chExt cx="2060454" cy="338554"/>
          </a:xfrm>
        </p:grpSpPr>
        <p:sp>
          <p:nvSpPr>
            <p:cNvPr id="95" name="Flowchart: Connector 94"/>
            <p:cNvSpPr/>
            <p:nvPr/>
          </p:nvSpPr>
          <p:spPr>
            <a:xfrm>
              <a:off x="7010400" y="2362200"/>
              <a:ext cx="107734" cy="130340"/>
            </a:xfrm>
            <a:prstGeom prst="flowChartConnector">
              <a:avLst/>
            </a:prstGeom>
            <a:solidFill>
              <a:srgbClr val="FF66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7172323" y="2259568"/>
              <a:ext cx="1898531" cy="338554"/>
            </a:xfrm>
            <a:prstGeom prst="rect">
              <a:avLst/>
            </a:prstGeom>
            <a:noFill/>
            <a:ln>
              <a:noFill/>
            </a:ln>
          </p:spPr>
          <p:txBody>
            <a:bodyPr wrap="square" rtlCol="0">
              <a:spAutoFit/>
            </a:bodyPr>
            <a:lstStyle/>
            <a:p>
              <a:r>
                <a:rPr lang="en-US" sz="1600" smtClean="0"/>
                <a:t>Sistem RPL </a:t>
              </a:r>
              <a:endParaRPr lang="en-US" sz="1600"/>
            </a:p>
          </p:txBody>
        </p:sp>
      </p:grpSp>
      <p:cxnSp>
        <p:nvCxnSpPr>
          <p:cNvPr id="81" name="Straight Arrow Connector 80"/>
          <p:cNvCxnSpPr/>
          <p:nvPr/>
        </p:nvCxnSpPr>
        <p:spPr>
          <a:xfrm rot="16200000" flipV="1">
            <a:off x="4541717" y="2539704"/>
            <a:ext cx="244501" cy="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3" name="Rectangle 82"/>
          <p:cNvSpPr/>
          <p:nvPr/>
        </p:nvSpPr>
        <p:spPr>
          <a:xfrm>
            <a:off x="533400" y="194846"/>
            <a:ext cx="8077200" cy="338554"/>
          </a:xfrm>
          <a:prstGeom prst="rect">
            <a:avLst/>
          </a:prstGeom>
        </p:spPr>
        <p:txBody>
          <a:bodyPr wrap="square">
            <a:spAutoFit/>
          </a:bodyPr>
          <a:lstStyle/>
          <a:p>
            <a:pPr lvl="0" algn="ctr">
              <a:defRPr/>
            </a:pPr>
            <a:r>
              <a:rPr lang="en-US" sz="16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PENATAAN JENIS DAN JENJANG PENDIDIKAN TINGGI KE DEPAN</a:t>
            </a:r>
            <a:endParaRPr lang="en-US" sz="1600" b="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endParaRPr>
          </a:p>
        </p:txBody>
      </p:sp>
      <p:grpSp>
        <p:nvGrpSpPr>
          <p:cNvPr id="32" name="Group 101"/>
          <p:cNvGrpSpPr/>
          <p:nvPr/>
        </p:nvGrpSpPr>
        <p:grpSpPr>
          <a:xfrm>
            <a:off x="2105025" y="2477773"/>
            <a:ext cx="514350" cy="1468949"/>
            <a:chOff x="2133600" y="2620076"/>
            <a:chExt cx="457202" cy="1142998"/>
          </a:xfrm>
        </p:grpSpPr>
        <p:cxnSp>
          <p:nvCxnSpPr>
            <p:cNvPr id="149" name="Straight Arrow Connector 148"/>
            <p:cNvCxnSpPr/>
            <p:nvPr/>
          </p:nvCxnSpPr>
          <p:spPr>
            <a:xfrm rot="5400000" flipH="1" flipV="1">
              <a:off x="2019302" y="3191574"/>
              <a:ext cx="1142998" cy="2"/>
            </a:xfrm>
            <a:prstGeom prst="straightConnector1">
              <a:avLst/>
            </a:prstGeom>
            <a:ln w="127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2133600" y="3752850"/>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3" name="Group 102"/>
          <p:cNvGrpSpPr/>
          <p:nvPr/>
        </p:nvGrpSpPr>
        <p:grpSpPr>
          <a:xfrm flipH="1">
            <a:off x="3607501" y="2479225"/>
            <a:ext cx="497774" cy="1447800"/>
            <a:chOff x="2133600" y="2611857"/>
            <a:chExt cx="457202" cy="1142998"/>
          </a:xfrm>
        </p:grpSpPr>
        <p:cxnSp>
          <p:nvCxnSpPr>
            <p:cNvPr id="104" name="Straight Arrow Connector 103"/>
            <p:cNvCxnSpPr/>
            <p:nvPr/>
          </p:nvCxnSpPr>
          <p:spPr>
            <a:xfrm rot="5400000" flipH="1" flipV="1">
              <a:off x="2019302" y="3183355"/>
              <a:ext cx="1142998" cy="2"/>
            </a:xfrm>
            <a:prstGeom prst="straightConnector1">
              <a:avLst/>
            </a:prstGeom>
            <a:ln w="1270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2133600" y="3752850"/>
              <a:ext cx="457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3" name="Straight Arrow Connector 122"/>
          <p:cNvCxnSpPr/>
          <p:nvPr/>
        </p:nvCxnSpPr>
        <p:spPr>
          <a:xfrm rot="16200000" flipV="1">
            <a:off x="1413626" y="1625398"/>
            <a:ext cx="244501" cy="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4" name="Group 103"/>
          <p:cNvGrpSpPr/>
          <p:nvPr/>
        </p:nvGrpSpPr>
        <p:grpSpPr>
          <a:xfrm>
            <a:off x="1745425" y="2915197"/>
            <a:ext cx="2316924" cy="651977"/>
            <a:chOff x="1874403" y="2647503"/>
            <a:chExt cx="2369152" cy="646848"/>
          </a:xfrm>
        </p:grpSpPr>
        <p:cxnSp>
          <p:nvCxnSpPr>
            <p:cNvPr id="88" name="Straight Arrow Connector 87"/>
            <p:cNvCxnSpPr/>
            <p:nvPr/>
          </p:nvCxnSpPr>
          <p:spPr>
            <a:xfrm rot="5400000" flipH="1" flipV="1">
              <a:off x="4056101" y="2557455"/>
              <a:ext cx="120" cy="374789"/>
            </a:xfrm>
            <a:prstGeom prst="straightConnector1">
              <a:avLst/>
            </a:prstGeom>
            <a:ln w="127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0" name="Arc 89"/>
            <p:cNvSpPr/>
            <p:nvPr/>
          </p:nvSpPr>
          <p:spPr>
            <a:xfrm>
              <a:off x="3701456" y="2647503"/>
              <a:ext cx="155185" cy="190805"/>
            </a:xfrm>
            <a:prstGeom prst="arc">
              <a:avLst>
                <a:gd name="adj1" fmla="val 71796"/>
                <a:gd name="adj2" fmla="val 10692609"/>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1" name="Arc 90"/>
            <p:cNvSpPr/>
            <p:nvPr/>
          </p:nvSpPr>
          <p:spPr>
            <a:xfrm>
              <a:off x="2683116" y="2649719"/>
              <a:ext cx="155185" cy="190805"/>
            </a:xfrm>
            <a:prstGeom prst="arc">
              <a:avLst>
                <a:gd name="adj1" fmla="val 71796"/>
                <a:gd name="adj2" fmla="val 10692609"/>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93" name="Straight Connector 92"/>
            <p:cNvCxnSpPr/>
            <p:nvPr/>
          </p:nvCxnSpPr>
          <p:spPr>
            <a:xfrm>
              <a:off x="2853328" y="2743200"/>
              <a:ext cx="836431" cy="1589"/>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1874403" y="2756233"/>
              <a:ext cx="798286" cy="187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rot="5400000">
              <a:off x="1622540" y="3026857"/>
              <a:ext cx="534195" cy="794"/>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sp>
        <p:nvSpPr>
          <p:cNvPr id="89" name="Flowchart: Connector 88"/>
          <p:cNvSpPr/>
          <p:nvPr/>
        </p:nvSpPr>
        <p:spPr>
          <a:xfrm>
            <a:off x="1716738" y="2945075"/>
            <a:ext cx="102604" cy="130340"/>
          </a:xfrm>
          <a:prstGeom prst="flowChartConnector">
            <a:avLst/>
          </a:prstGeom>
          <a:solidFill>
            <a:srgbClr val="FF6600"/>
          </a:solidFill>
          <a:ln>
            <a:solidFill>
              <a:srgbClr val="EE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5" name="Group 85"/>
          <p:cNvGrpSpPr/>
          <p:nvPr/>
        </p:nvGrpSpPr>
        <p:grpSpPr>
          <a:xfrm>
            <a:off x="6858000" y="4800600"/>
            <a:ext cx="422421" cy="228600"/>
            <a:chOff x="6858000" y="5029200"/>
            <a:chExt cx="422421" cy="228600"/>
          </a:xfrm>
        </p:grpSpPr>
        <p:sp>
          <p:nvSpPr>
            <p:cNvPr id="87" name="Isosceles Triangle 86"/>
            <p:cNvSpPr/>
            <p:nvPr/>
          </p:nvSpPr>
          <p:spPr>
            <a:xfrm>
              <a:off x="6858000" y="5029200"/>
              <a:ext cx="228600" cy="228600"/>
            </a:xfrm>
            <a:prstGeom prst="triangl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8" name="Flowchart: Connector 97"/>
            <p:cNvSpPr/>
            <p:nvPr/>
          </p:nvSpPr>
          <p:spPr>
            <a:xfrm>
              <a:off x="7162800" y="5127460"/>
              <a:ext cx="117621" cy="130340"/>
            </a:xfrm>
            <a:prstGeom prst="flowChartConnector">
              <a:avLst/>
            </a:prstGeom>
            <a:solidFill>
              <a:srgbClr val="FF66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100"/>
          <p:cNvGrpSpPr/>
          <p:nvPr/>
        </p:nvGrpSpPr>
        <p:grpSpPr>
          <a:xfrm>
            <a:off x="7464279" y="5276850"/>
            <a:ext cx="422421" cy="228600"/>
            <a:chOff x="6858000" y="5029200"/>
            <a:chExt cx="422421" cy="228600"/>
          </a:xfrm>
        </p:grpSpPr>
        <p:sp>
          <p:nvSpPr>
            <p:cNvPr id="114" name="Isosceles Triangle 113"/>
            <p:cNvSpPr/>
            <p:nvPr/>
          </p:nvSpPr>
          <p:spPr>
            <a:xfrm>
              <a:off x="6858000" y="5029200"/>
              <a:ext cx="228600" cy="228600"/>
            </a:xfrm>
            <a:prstGeom prst="triangl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6" name="Flowchart: Connector 115"/>
            <p:cNvSpPr/>
            <p:nvPr/>
          </p:nvSpPr>
          <p:spPr>
            <a:xfrm>
              <a:off x="7162800" y="5127460"/>
              <a:ext cx="117621" cy="130340"/>
            </a:xfrm>
            <a:prstGeom prst="flowChartConnector">
              <a:avLst/>
            </a:prstGeom>
            <a:solidFill>
              <a:srgbClr val="FF66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130"/>
          <p:cNvGrpSpPr/>
          <p:nvPr/>
        </p:nvGrpSpPr>
        <p:grpSpPr>
          <a:xfrm>
            <a:off x="7505700" y="5867400"/>
            <a:ext cx="422421" cy="228600"/>
            <a:chOff x="6858000" y="5029200"/>
            <a:chExt cx="422421" cy="228600"/>
          </a:xfrm>
        </p:grpSpPr>
        <p:sp>
          <p:nvSpPr>
            <p:cNvPr id="132" name="Isosceles Triangle 131"/>
            <p:cNvSpPr/>
            <p:nvPr/>
          </p:nvSpPr>
          <p:spPr>
            <a:xfrm>
              <a:off x="6858000" y="5029200"/>
              <a:ext cx="228600" cy="228600"/>
            </a:xfrm>
            <a:prstGeom prst="triangl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4" name="Flowchart: Connector 133"/>
            <p:cNvSpPr/>
            <p:nvPr/>
          </p:nvSpPr>
          <p:spPr>
            <a:xfrm>
              <a:off x="7162800" y="5127460"/>
              <a:ext cx="117621" cy="130340"/>
            </a:xfrm>
            <a:prstGeom prst="flowChartConnector">
              <a:avLst/>
            </a:prstGeom>
            <a:solidFill>
              <a:srgbClr val="FF66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7" name="Isosceles Triangle 136"/>
          <p:cNvSpPr/>
          <p:nvPr/>
        </p:nvSpPr>
        <p:spPr>
          <a:xfrm>
            <a:off x="5444979" y="3048000"/>
            <a:ext cx="228600" cy="228600"/>
          </a:xfrm>
          <a:prstGeom prst="triangl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39" name="Group 142"/>
          <p:cNvGrpSpPr/>
          <p:nvPr/>
        </p:nvGrpSpPr>
        <p:grpSpPr>
          <a:xfrm>
            <a:off x="6221293" y="2514600"/>
            <a:ext cx="2027357" cy="584775"/>
            <a:chOff x="6221293" y="2514600"/>
            <a:chExt cx="2027357" cy="584775"/>
          </a:xfrm>
        </p:grpSpPr>
        <p:sp>
          <p:nvSpPr>
            <p:cNvPr id="140" name="Isosceles Triangle 139"/>
            <p:cNvSpPr/>
            <p:nvPr/>
          </p:nvSpPr>
          <p:spPr>
            <a:xfrm>
              <a:off x="6221293" y="2514600"/>
              <a:ext cx="228600" cy="228600"/>
            </a:xfrm>
            <a:prstGeom prst="triangl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2" name="TextBox 141"/>
            <p:cNvSpPr txBox="1"/>
            <p:nvPr/>
          </p:nvSpPr>
          <p:spPr>
            <a:xfrm>
              <a:off x="6449893" y="2514600"/>
              <a:ext cx="1798757" cy="584775"/>
            </a:xfrm>
            <a:prstGeom prst="rect">
              <a:avLst/>
            </a:prstGeom>
            <a:noFill/>
            <a:ln>
              <a:noFill/>
            </a:ln>
          </p:spPr>
          <p:txBody>
            <a:bodyPr wrap="square" rtlCol="0">
              <a:spAutoFit/>
            </a:bodyPr>
            <a:lstStyle/>
            <a:p>
              <a:r>
                <a:rPr lang="en-US" sz="1600" smtClean="0"/>
                <a:t>persyaratan masuk matrikulasi</a:t>
              </a:r>
              <a:endParaRPr lang="en-US" sz="1600"/>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p:nvPr/>
        </p:nvGrpSpPr>
        <p:grpSpPr>
          <a:xfrm>
            <a:off x="2590800" y="1752600"/>
            <a:ext cx="4114800" cy="3048000"/>
            <a:chOff x="2590800" y="1371600"/>
            <a:chExt cx="4114800" cy="3048000"/>
          </a:xfrm>
        </p:grpSpPr>
        <p:sp>
          <p:nvSpPr>
            <p:cNvPr id="5" name="Rectangle 4"/>
            <p:cNvSpPr/>
            <p:nvPr/>
          </p:nvSpPr>
          <p:spPr>
            <a:xfrm>
              <a:off x="2590800" y="1371600"/>
              <a:ext cx="4114800" cy="3048000"/>
            </a:xfrm>
            <a:prstGeom prst="rect">
              <a:avLst/>
            </a:prstGeom>
            <a:solidFill>
              <a:srgbClr val="F9F5A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934859" y="1792565"/>
              <a:ext cx="3452805" cy="2185214"/>
            </a:xfrm>
            <a:prstGeom prst="rect">
              <a:avLst/>
            </a:prstGeom>
            <a:noFill/>
          </p:spPr>
          <p:txBody>
            <a:bodyPr wrap="square" lIns="91440" tIns="45720" rIns="91440" bIns="45720">
              <a:spAutoFit/>
            </a:bodyPr>
            <a:lstStyle/>
            <a:p>
              <a:pPr algn="ctr"/>
              <a:r>
                <a:rPr lang="en-US" sz="4000" b="1" cap="none" spc="0" smtClean="0">
                  <a:ln w="1905"/>
                  <a:solidFill>
                    <a:srgbClr val="FF6600"/>
                  </a:solidFill>
                  <a:effectLst>
                    <a:innerShdw blurRad="69850" dist="43180" dir="5400000">
                      <a:srgbClr val="000000">
                        <a:alpha val="65000"/>
                      </a:srgbClr>
                    </a:innerShdw>
                  </a:effectLst>
                </a:rPr>
                <a:t>2 </a:t>
              </a:r>
            </a:p>
            <a:p>
              <a:pPr algn="ctr"/>
              <a:r>
                <a:rPr lang="en-US" sz="3200" b="1" cap="none" spc="0" smtClean="0">
                  <a:ln w="1905"/>
                  <a:solidFill>
                    <a:schemeClr val="bg2">
                      <a:lumMod val="50000"/>
                    </a:schemeClr>
                  </a:solidFill>
                  <a:effectLst>
                    <a:innerShdw blurRad="69850" dist="43180" dir="5400000">
                      <a:srgbClr val="000000">
                        <a:alpha val="65000"/>
                      </a:srgbClr>
                    </a:innerShdw>
                  </a:effectLst>
                </a:rPr>
                <a:t>Penyetaraan </a:t>
              </a:r>
            </a:p>
            <a:p>
              <a:pPr algn="ctr"/>
              <a:r>
                <a:rPr lang="en-US" sz="3200" b="1" smtClean="0">
                  <a:ln w="1905"/>
                  <a:solidFill>
                    <a:schemeClr val="bg2">
                      <a:lumMod val="50000"/>
                    </a:schemeClr>
                  </a:solidFill>
                  <a:effectLst>
                    <a:innerShdw blurRad="69850" dist="43180" dir="5400000">
                      <a:srgbClr val="000000">
                        <a:alpha val="65000"/>
                      </a:srgbClr>
                    </a:innerShdw>
                  </a:effectLst>
                </a:rPr>
                <a:t>Mutu Lulusan</a:t>
              </a:r>
              <a:endParaRPr lang="en-US" sz="3200" b="1" cap="none" spc="0" smtClean="0">
                <a:ln w="1905"/>
                <a:solidFill>
                  <a:schemeClr val="bg2">
                    <a:lumMod val="50000"/>
                  </a:schemeClr>
                </a:solidFill>
                <a:effectLst>
                  <a:innerShdw blurRad="69850" dist="43180" dir="5400000">
                    <a:srgbClr val="000000">
                      <a:alpha val="65000"/>
                    </a:srgbClr>
                  </a:innerShdw>
                </a:effectLst>
              </a:endParaRPr>
            </a:p>
            <a:p>
              <a:pPr algn="ctr"/>
              <a:r>
                <a:rPr lang="en-US" sz="3200" b="1" smtClean="0">
                  <a:ln w="1905"/>
                  <a:solidFill>
                    <a:schemeClr val="bg2">
                      <a:lumMod val="50000"/>
                    </a:schemeClr>
                  </a:solidFill>
                  <a:effectLst>
                    <a:innerShdw blurRad="69850" dist="43180" dir="5400000">
                      <a:srgbClr val="000000">
                        <a:alpha val="65000"/>
                      </a:srgbClr>
                    </a:innerShdw>
                  </a:effectLst>
                </a:rPr>
                <a:t>P</a:t>
              </a:r>
              <a:r>
                <a:rPr lang="en-US" sz="3200" b="1" cap="none" spc="0" smtClean="0">
                  <a:ln w="1905"/>
                  <a:solidFill>
                    <a:schemeClr val="bg2">
                      <a:lumMod val="50000"/>
                    </a:schemeClr>
                  </a:solidFill>
                  <a:effectLst>
                    <a:innerShdw blurRad="69850" dist="43180" dir="5400000">
                      <a:srgbClr val="000000">
                        <a:alpha val="65000"/>
                      </a:srgbClr>
                    </a:innerShdw>
                  </a:effectLst>
                </a:rPr>
                <a:t>endidikan Tinggi</a:t>
              </a:r>
              <a:endParaRPr lang="en-US" sz="3200" b="1" cap="none" spc="0">
                <a:ln w="1905"/>
                <a:solidFill>
                  <a:schemeClr val="bg2">
                    <a:lumMod val="50000"/>
                  </a:schemeClr>
                </a:solidFill>
                <a:effectLst>
                  <a:innerShdw blurRad="69850" dist="43180" dir="5400000">
                    <a:srgbClr val="000000">
                      <a:alpha val="65000"/>
                    </a:srgbClr>
                  </a:innerShdw>
                </a:effectLst>
              </a:endParaRPr>
            </a:p>
          </p:txBody>
        </p:sp>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41"/>
          <p:cNvGrpSpPr>
            <a:grpSpLocks/>
          </p:cNvGrpSpPr>
          <p:nvPr/>
        </p:nvGrpSpPr>
        <p:grpSpPr bwMode="auto">
          <a:xfrm>
            <a:off x="6477000" y="1090862"/>
            <a:ext cx="1600200" cy="4776538"/>
            <a:chOff x="2096732" y="746094"/>
            <a:chExt cx="1852863" cy="4776538"/>
          </a:xfrm>
        </p:grpSpPr>
        <p:sp>
          <p:nvSpPr>
            <p:cNvPr id="121" name="Rectangle 120"/>
            <p:cNvSpPr/>
            <p:nvPr/>
          </p:nvSpPr>
          <p:spPr>
            <a:xfrm>
              <a:off x="2096732" y="746094"/>
              <a:ext cx="1852863" cy="4776538"/>
            </a:xfrm>
            <a:prstGeom prst="rect">
              <a:avLst/>
            </a:prstGeom>
            <a:solidFill>
              <a:srgbClr val="F7F2B3"/>
            </a:solidFill>
            <a:ln>
              <a:noFill/>
            </a:ln>
          </p:spPr>
          <p:style>
            <a:lnRef idx="2">
              <a:schemeClr val="accent1">
                <a:shade val="50000"/>
              </a:schemeClr>
            </a:lnRef>
            <a:fillRef idx="1">
              <a:schemeClr val="accent1"/>
            </a:fillRef>
            <a:effectRef idx="0">
              <a:schemeClr val="accent1"/>
            </a:effectRef>
            <a:fontRef idx="minor">
              <a:schemeClr val="lt1"/>
            </a:fontRef>
          </p:style>
          <p:txBody>
            <a:bodyPr lIns="84966" tIns="42483" rIns="84966" bIns="42483" anchor="ctr"/>
            <a:lstStyle/>
            <a:p>
              <a:pPr algn="ctr">
                <a:defRPr/>
              </a:pPr>
              <a:endParaRPr lang="en-US"/>
            </a:p>
          </p:txBody>
        </p:sp>
        <p:grpSp>
          <p:nvGrpSpPr>
            <p:cNvPr id="3" name="Group 14"/>
            <p:cNvGrpSpPr>
              <a:grpSpLocks/>
            </p:cNvGrpSpPr>
            <p:nvPr/>
          </p:nvGrpSpPr>
          <p:grpSpPr bwMode="auto">
            <a:xfrm>
              <a:off x="2311782" y="927040"/>
              <a:ext cx="1446390" cy="2201865"/>
              <a:chOff x="430" y="651"/>
              <a:chExt cx="820" cy="1387"/>
            </a:xfrm>
          </p:grpSpPr>
          <p:sp>
            <p:nvSpPr>
              <p:cNvPr id="16400" name="Text Box 16"/>
              <p:cNvSpPr txBox="1">
                <a:spLocks noChangeArrowheads="1"/>
              </p:cNvSpPr>
              <p:nvPr/>
            </p:nvSpPr>
            <p:spPr bwMode="auto">
              <a:xfrm>
                <a:off x="440" y="1058"/>
                <a:ext cx="809" cy="252"/>
              </a:xfrm>
              <a:prstGeom prst="rect">
                <a:avLst/>
              </a:prstGeom>
              <a:solidFill>
                <a:schemeClr val="bg2">
                  <a:lumMod val="25000"/>
                </a:scheme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a:defRPr/>
                </a:pPr>
                <a:r>
                  <a:rPr lang="en-US" sz="2000" b="1" dirty="0">
                    <a:solidFill>
                      <a:srgbClr val="FFFF00"/>
                    </a:solidFill>
                    <a:effectLst>
                      <a:outerShdw blurRad="38100" dist="38100" dir="2700000" algn="tl">
                        <a:srgbClr val="000000"/>
                      </a:outerShdw>
                    </a:effectLst>
                  </a:rPr>
                  <a:t>S2</a:t>
                </a:r>
              </a:p>
            </p:txBody>
          </p:sp>
          <p:sp>
            <p:nvSpPr>
              <p:cNvPr id="16405" name="Text Box 21"/>
              <p:cNvSpPr txBox="1">
                <a:spLocks noChangeArrowheads="1"/>
              </p:cNvSpPr>
              <p:nvPr/>
            </p:nvSpPr>
            <p:spPr bwMode="auto">
              <a:xfrm>
                <a:off x="430" y="1786"/>
                <a:ext cx="820" cy="252"/>
              </a:xfrm>
              <a:prstGeom prst="rect">
                <a:avLst/>
              </a:prstGeom>
              <a:solidFill>
                <a:schemeClr val="bg2">
                  <a:lumMod val="25000"/>
                </a:scheme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a:defRPr/>
                </a:pPr>
                <a:r>
                  <a:rPr lang="en-US" sz="2000" b="1" dirty="0">
                    <a:solidFill>
                      <a:srgbClr val="FFFF00"/>
                    </a:solidFill>
                    <a:effectLst>
                      <a:outerShdw blurRad="38100" dist="38100" dir="2700000" algn="tl">
                        <a:srgbClr val="000000"/>
                      </a:outerShdw>
                    </a:effectLst>
                  </a:rPr>
                  <a:t>S1</a:t>
                </a:r>
              </a:p>
            </p:txBody>
          </p:sp>
          <p:sp>
            <p:nvSpPr>
              <p:cNvPr id="16409" name="Text Box 25"/>
              <p:cNvSpPr txBox="1">
                <a:spLocks noChangeArrowheads="1"/>
              </p:cNvSpPr>
              <p:nvPr/>
            </p:nvSpPr>
            <p:spPr bwMode="auto">
              <a:xfrm>
                <a:off x="440" y="651"/>
                <a:ext cx="809" cy="252"/>
              </a:xfrm>
              <a:prstGeom prst="rect">
                <a:avLst/>
              </a:prstGeom>
              <a:solidFill>
                <a:schemeClr val="bg2">
                  <a:lumMod val="25000"/>
                </a:scheme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a:defRPr/>
                </a:pPr>
                <a:r>
                  <a:rPr lang="en-US" sz="2000" b="1" dirty="0">
                    <a:solidFill>
                      <a:srgbClr val="FFFF00"/>
                    </a:solidFill>
                    <a:effectLst>
                      <a:outerShdw blurRad="38100" dist="38100" dir="2700000" algn="tl">
                        <a:srgbClr val="000000"/>
                      </a:outerShdw>
                    </a:effectLst>
                  </a:rPr>
                  <a:t>S3</a:t>
                </a:r>
              </a:p>
            </p:txBody>
          </p:sp>
        </p:grpSp>
      </p:grpSp>
      <p:sp>
        <p:nvSpPr>
          <p:cNvPr id="92" name="Rectangle 91"/>
          <p:cNvSpPr/>
          <p:nvPr/>
        </p:nvSpPr>
        <p:spPr>
          <a:xfrm>
            <a:off x="2599203" y="300335"/>
            <a:ext cx="5173197" cy="461665"/>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400" b="1" smtClean="0">
                <a:ln w="11430"/>
                <a:solidFill>
                  <a:schemeClr val="bg2">
                    <a:lumMod val="10000"/>
                  </a:schemeClr>
                </a:solidFill>
                <a:effectLst>
                  <a:outerShdw blurRad="50800" dist="39000" dir="5460000" algn="tl">
                    <a:srgbClr val="000000">
                      <a:alpha val="38000"/>
                    </a:srgbClr>
                  </a:outerShdw>
                </a:effectLst>
              </a:rPr>
              <a:t>Level lulusan pendidikan tinggi </a:t>
            </a:r>
            <a:endParaRPr lang="en-US" sz="2400" b="1">
              <a:ln w="11430"/>
              <a:solidFill>
                <a:schemeClr val="bg2">
                  <a:lumMod val="10000"/>
                </a:schemeClr>
              </a:solidFill>
              <a:effectLst>
                <a:outerShdw blurRad="50800" dist="39000" dir="5460000" algn="tl">
                  <a:srgbClr val="000000">
                    <a:alpha val="38000"/>
                  </a:srgbClr>
                </a:outerShdw>
              </a:effectLst>
            </a:endParaRPr>
          </a:p>
        </p:txBody>
      </p:sp>
      <p:grpSp>
        <p:nvGrpSpPr>
          <p:cNvPr id="4" name="Group 68"/>
          <p:cNvGrpSpPr>
            <a:grpSpLocks/>
          </p:cNvGrpSpPr>
          <p:nvPr/>
        </p:nvGrpSpPr>
        <p:grpSpPr bwMode="auto">
          <a:xfrm>
            <a:off x="4724400" y="966951"/>
            <a:ext cx="1003300" cy="5433849"/>
            <a:chOff x="193822" y="744752"/>
            <a:chExt cx="1447800" cy="5735683"/>
          </a:xfrm>
        </p:grpSpPr>
        <p:grpSp>
          <p:nvGrpSpPr>
            <p:cNvPr id="5" name="Group 21"/>
            <p:cNvGrpSpPr>
              <a:grpSpLocks/>
            </p:cNvGrpSpPr>
            <p:nvPr/>
          </p:nvGrpSpPr>
          <p:grpSpPr bwMode="auto">
            <a:xfrm>
              <a:off x="193822" y="744752"/>
              <a:ext cx="1447800" cy="5735683"/>
              <a:chOff x="193822" y="744752"/>
              <a:chExt cx="1447800" cy="5735683"/>
            </a:xfrm>
          </p:grpSpPr>
          <p:sp>
            <p:nvSpPr>
              <p:cNvPr id="130" name="Can 129"/>
              <p:cNvSpPr/>
              <p:nvPr/>
            </p:nvSpPr>
            <p:spPr>
              <a:xfrm>
                <a:off x="381000" y="5439503"/>
                <a:ext cx="1143000" cy="1040932"/>
              </a:xfrm>
              <a:prstGeom prst="can">
                <a:avLst>
                  <a:gd name="adj" fmla="val 50000"/>
                </a:avLst>
              </a:prstGeom>
              <a:solidFill>
                <a:srgbClr val="3C310A"/>
              </a:solidFill>
              <a:ln>
                <a:noFill/>
              </a:ln>
            </p:spPr>
            <p:style>
              <a:lnRef idx="0">
                <a:schemeClr val="dk1"/>
              </a:lnRef>
              <a:fillRef idx="3">
                <a:schemeClr val="dk1"/>
              </a:fillRef>
              <a:effectRef idx="3">
                <a:schemeClr val="dk1"/>
              </a:effectRef>
              <a:fontRef idx="minor">
                <a:schemeClr val="lt1"/>
              </a:fontRef>
            </p:style>
            <p:txBody>
              <a:bodyPr anchor="ctr"/>
              <a:lstStyle/>
              <a:p>
                <a:pPr algn="ctr">
                  <a:defRPr/>
                </a:pPr>
                <a:endParaRPr lang="en-US" sz="2400"/>
              </a:p>
            </p:txBody>
          </p:sp>
          <p:sp>
            <p:nvSpPr>
              <p:cNvPr id="132" name="Can 2"/>
              <p:cNvSpPr/>
              <p:nvPr/>
            </p:nvSpPr>
            <p:spPr>
              <a:xfrm>
                <a:off x="381000" y="4856309"/>
                <a:ext cx="1143000" cy="1043161"/>
              </a:xfrm>
              <a:prstGeom prst="can">
                <a:avLst>
                  <a:gd name="adj" fmla="val 50000"/>
                </a:avLst>
              </a:prstGeom>
              <a:solidFill>
                <a:srgbClr val="5D4C0F"/>
              </a:solidFill>
              <a:ln>
                <a:noFill/>
              </a:ln>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sz="2400"/>
              </a:p>
            </p:txBody>
          </p:sp>
          <p:sp>
            <p:nvSpPr>
              <p:cNvPr id="133" name="Can 3"/>
              <p:cNvSpPr/>
              <p:nvPr/>
            </p:nvSpPr>
            <p:spPr>
              <a:xfrm>
                <a:off x="381000" y="4273115"/>
                <a:ext cx="1143000" cy="1025279"/>
              </a:xfrm>
              <a:prstGeom prst="can">
                <a:avLst>
                  <a:gd name="adj" fmla="val 50000"/>
                </a:avLst>
              </a:prstGeom>
              <a:solidFill>
                <a:srgbClr val="816A15"/>
              </a:solidFill>
              <a:ln>
                <a:noFill/>
              </a:ln>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2400"/>
              </a:p>
            </p:txBody>
          </p:sp>
          <p:sp>
            <p:nvSpPr>
              <p:cNvPr id="135" name="Can 4"/>
              <p:cNvSpPr/>
              <p:nvPr/>
            </p:nvSpPr>
            <p:spPr>
              <a:xfrm>
                <a:off x="381000" y="3669811"/>
                <a:ext cx="1143000" cy="1041825"/>
              </a:xfrm>
              <a:prstGeom prst="can">
                <a:avLst>
                  <a:gd name="adj" fmla="val 50000"/>
                </a:avLst>
              </a:prstGeom>
              <a:solidFill>
                <a:srgbClr val="A5871B"/>
              </a:solidFill>
              <a:ln>
                <a:noFill/>
              </a:ln>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sz="2400"/>
              </a:p>
            </p:txBody>
          </p:sp>
          <p:sp>
            <p:nvSpPr>
              <p:cNvPr id="136" name="Can 5"/>
              <p:cNvSpPr/>
              <p:nvPr/>
            </p:nvSpPr>
            <p:spPr>
              <a:xfrm>
                <a:off x="381000" y="3066506"/>
                <a:ext cx="1143000" cy="1060102"/>
              </a:xfrm>
              <a:prstGeom prst="can">
                <a:avLst>
                  <a:gd name="adj" fmla="val 50000"/>
                </a:avLst>
              </a:prstGeom>
              <a:solidFill>
                <a:srgbClr val="CCA822"/>
              </a:solidFill>
              <a:ln>
                <a:noFill/>
              </a:ln>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sz="2400"/>
              </a:p>
            </p:txBody>
          </p:sp>
          <p:sp>
            <p:nvSpPr>
              <p:cNvPr id="137" name="Can 6"/>
              <p:cNvSpPr/>
              <p:nvPr/>
            </p:nvSpPr>
            <p:spPr>
              <a:xfrm>
                <a:off x="381000" y="2463202"/>
                <a:ext cx="1143000" cy="1085167"/>
              </a:xfrm>
              <a:prstGeom prst="can">
                <a:avLst>
                  <a:gd name="adj" fmla="val 50000"/>
                </a:avLst>
              </a:prstGeom>
              <a:solidFill>
                <a:srgbClr val="DFBD41"/>
              </a:solidFill>
              <a:ln>
                <a:noFill/>
              </a:ln>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en-US" sz="2400"/>
              </a:p>
            </p:txBody>
          </p:sp>
          <p:sp>
            <p:nvSpPr>
              <p:cNvPr id="138" name="Can 7"/>
              <p:cNvSpPr/>
              <p:nvPr/>
            </p:nvSpPr>
            <p:spPr>
              <a:xfrm>
                <a:off x="381000" y="1819678"/>
                <a:ext cx="1143000" cy="1127744"/>
              </a:xfrm>
              <a:prstGeom prst="can">
                <a:avLst>
                  <a:gd name="adj" fmla="val 50000"/>
                </a:avLst>
              </a:prstGeom>
              <a:solidFill>
                <a:srgbClr val="E6CC6C"/>
              </a:solidFill>
              <a:ln>
                <a:noFill/>
              </a:ln>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US" sz="2400"/>
              </a:p>
            </p:txBody>
          </p:sp>
          <p:sp>
            <p:nvSpPr>
              <p:cNvPr id="139" name="Can 8"/>
              <p:cNvSpPr/>
              <p:nvPr/>
            </p:nvSpPr>
            <p:spPr>
              <a:xfrm>
                <a:off x="381000" y="1256595"/>
                <a:ext cx="1143000" cy="1112049"/>
              </a:xfrm>
              <a:prstGeom prst="can">
                <a:avLst>
                  <a:gd name="adj" fmla="val 50000"/>
                </a:avLst>
              </a:prstGeom>
              <a:solidFill>
                <a:srgbClr val="ECD78C"/>
              </a:solidFill>
              <a:ln>
                <a:noFill/>
              </a:ln>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2400"/>
              </a:p>
            </p:txBody>
          </p:sp>
          <p:sp>
            <p:nvSpPr>
              <p:cNvPr id="140" name="Can 9"/>
              <p:cNvSpPr/>
              <p:nvPr/>
            </p:nvSpPr>
            <p:spPr>
              <a:xfrm>
                <a:off x="380998" y="798080"/>
                <a:ext cx="1143000" cy="978649"/>
              </a:xfrm>
              <a:prstGeom prst="can">
                <a:avLst>
                  <a:gd name="adj" fmla="val 50000"/>
                </a:avLst>
              </a:prstGeom>
              <a:solidFill>
                <a:srgbClr val="F3E7BB"/>
              </a:solidFill>
              <a:ln>
                <a:noFill/>
              </a:ln>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sz="2400"/>
              </a:p>
            </p:txBody>
          </p:sp>
          <p:sp>
            <p:nvSpPr>
              <p:cNvPr id="141" name="Rectangle 140"/>
              <p:cNvSpPr/>
              <p:nvPr/>
            </p:nvSpPr>
            <p:spPr>
              <a:xfrm rot="21446453">
                <a:off x="193822" y="744752"/>
                <a:ext cx="1447800" cy="487309"/>
              </a:xfrm>
              <a:prstGeom prst="rect">
                <a:avLst/>
              </a:prstGeom>
              <a:noFill/>
              <a:effectLst>
                <a:outerShdw blurRad="76200" dir="13500000" sy="23000" kx="1200000" algn="br" rotWithShape="0">
                  <a:prstClr val="black">
                    <a:alpha val="20000"/>
                  </a:prstClr>
                </a:outerShdw>
              </a:effectLst>
              <a:scene3d>
                <a:camera prst="isometricTopUp"/>
                <a:lightRig rig="threePt" dir="t"/>
              </a:scene3d>
            </p:spPr>
            <p:txBody>
              <a:bodyPr>
                <a:spAutoFit/>
                <a:sp3d/>
              </a:bodyPr>
              <a:lstStyle/>
              <a:p>
                <a:pPr algn="ctr">
                  <a:defRPr/>
                </a:pPr>
                <a:r>
                  <a:rPr lang="en-US" sz="2400" b="1" smtClean="0">
                    <a:ln w="18000">
                      <a:solidFill>
                        <a:schemeClr val="accent2">
                          <a:satMod val="140000"/>
                        </a:schemeClr>
                      </a:solidFill>
                      <a:prstDash val="solid"/>
                      <a:miter lim="800000"/>
                    </a:ln>
                    <a:solidFill>
                      <a:srgbClr val="FFC000"/>
                    </a:solidFill>
                    <a:effectLst>
                      <a:outerShdw blurRad="25500" dist="23000" dir="7020000" algn="tl">
                        <a:srgbClr val="000000">
                          <a:alpha val="50000"/>
                        </a:srgbClr>
                      </a:outerShdw>
                    </a:effectLst>
                  </a:rPr>
                  <a:t>KKNI</a:t>
                </a:r>
                <a:endParaRPr lang="en-US" sz="2400" b="1" dirty="0">
                  <a:ln w="18000">
                    <a:solidFill>
                      <a:schemeClr val="accent2">
                        <a:satMod val="140000"/>
                      </a:schemeClr>
                    </a:solidFill>
                    <a:prstDash val="solid"/>
                    <a:miter lim="800000"/>
                  </a:ln>
                  <a:solidFill>
                    <a:srgbClr val="FFC000"/>
                  </a:solidFill>
                  <a:effectLst>
                    <a:outerShdw blurRad="25500" dist="23000" dir="7020000" algn="tl">
                      <a:srgbClr val="000000">
                        <a:alpha val="50000"/>
                      </a:srgbClr>
                    </a:outerShdw>
                  </a:effectLst>
                </a:endParaRPr>
              </a:p>
            </p:txBody>
          </p:sp>
        </p:grpSp>
        <p:sp>
          <p:nvSpPr>
            <p:cNvPr id="113" name="TextBox 10"/>
            <p:cNvSpPr txBox="1">
              <a:spLocks noChangeArrowheads="1"/>
            </p:cNvSpPr>
            <p:nvPr/>
          </p:nvSpPr>
          <p:spPr bwMode="auto">
            <a:xfrm>
              <a:off x="744721" y="5920758"/>
              <a:ext cx="458115" cy="48730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1</a:t>
              </a:r>
            </a:p>
          </p:txBody>
        </p:sp>
        <p:sp>
          <p:nvSpPr>
            <p:cNvPr id="114" name="TextBox 11"/>
            <p:cNvSpPr txBox="1">
              <a:spLocks noChangeArrowheads="1"/>
            </p:cNvSpPr>
            <p:nvPr/>
          </p:nvSpPr>
          <p:spPr bwMode="auto">
            <a:xfrm>
              <a:off x="762116" y="5364432"/>
              <a:ext cx="456182" cy="48730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2</a:t>
              </a:r>
            </a:p>
          </p:txBody>
        </p:sp>
        <p:sp>
          <p:nvSpPr>
            <p:cNvPr id="117" name="TextBox 12"/>
            <p:cNvSpPr txBox="1">
              <a:spLocks noChangeArrowheads="1"/>
            </p:cNvSpPr>
            <p:nvPr/>
          </p:nvSpPr>
          <p:spPr bwMode="auto">
            <a:xfrm>
              <a:off x="762116" y="4776268"/>
              <a:ext cx="456182" cy="48730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3</a:t>
              </a:r>
            </a:p>
          </p:txBody>
        </p:sp>
        <p:sp>
          <p:nvSpPr>
            <p:cNvPr id="118" name="TextBox 13"/>
            <p:cNvSpPr txBox="1">
              <a:spLocks noChangeArrowheads="1"/>
            </p:cNvSpPr>
            <p:nvPr/>
          </p:nvSpPr>
          <p:spPr bwMode="auto">
            <a:xfrm>
              <a:off x="744721" y="4136158"/>
              <a:ext cx="458115" cy="48730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4</a:t>
              </a:r>
            </a:p>
          </p:txBody>
        </p:sp>
        <p:sp>
          <p:nvSpPr>
            <p:cNvPr id="119" name="TextBox 14"/>
            <p:cNvSpPr txBox="1">
              <a:spLocks noChangeArrowheads="1"/>
            </p:cNvSpPr>
            <p:nvPr/>
          </p:nvSpPr>
          <p:spPr bwMode="auto">
            <a:xfrm>
              <a:off x="762116" y="3594913"/>
              <a:ext cx="456182" cy="48730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5</a:t>
              </a:r>
            </a:p>
          </p:txBody>
        </p:sp>
        <p:sp>
          <p:nvSpPr>
            <p:cNvPr id="120" name="TextBox 119"/>
            <p:cNvSpPr txBox="1"/>
            <p:nvPr/>
          </p:nvSpPr>
          <p:spPr>
            <a:xfrm>
              <a:off x="738921" y="2418585"/>
              <a:ext cx="456182" cy="487309"/>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7</a:t>
              </a:r>
            </a:p>
          </p:txBody>
        </p:sp>
        <p:sp>
          <p:nvSpPr>
            <p:cNvPr id="122" name="TextBox 121"/>
            <p:cNvSpPr txBox="1"/>
            <p:nvPr/>
          </p:nvSpPr>
          <p:spPr>
            <a:xfrm>
              <a:off x="715726" y="1806962"/>
              <a:ext cx="456182" cy="487309"/>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8</a:t>
              </a:r>
            </a:p>
          </p:txBody>
        </p:sp>
        <p:sp>
          <p:nvSpPr>
            <p:cNvPr id="127" name="TextBox 126"/>
            <p:cNvSpPr txBox="1"/>
            <p:nvPr/>
          </p:nvSpPr>
          <p:spPr>
            <a:xfrm>
              <a:off x="762116" y="1217122"/>
              <a:ext cx="456182" cy="487309"/>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9</a:t>
              </a:r>
            </a:p>
          </p:txBody>
        </p:sp>
        <p:sp>
          <p:nvSpPr>
            <p:cNvPr id="129" name="TextBox 18"/>
            <p:cNvSpPr txBox="1">
              <a:spLocks noChangeArrowheads="1"/>
            </p:cNvSpPr>
            <p:nvPr/>
          </p:nvSpPr>
          <p:spPr bwMode="auto">
            <a:xfrm>
              <a:off x="762116" y="3001722"/>
              <a:ext cx="456182" cy="48730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6</a:t>
              </a:r>
            </a:p>
          </p:txBody>
        </p:sp>
      </p:grpSp>
      <p:sp>
        <p:nvSpPr>
          <p:cNvPr id="124" name="Rectangle 123"/>
          <p:cNvSpPr/>
          <p:nvPr/>
        </p:nvSpPr>
        <p:spPr bwMode="auto">
          <a:xfrm>
            <a:off x="838200" y="1047750"/>
            <a:ext cx="3063015" cy="4876800"/>
          </a:xfrm>
          <a:prstGeom prst="rect">
            <a:avLst/>
          </a:prstGeom>
          <a:solidFill>
            <a:srgbClr val="F9F5C7"/>
          </a:solidFill>
          <a:ln>
            <a:noFill/>
          </a:ln>
        </p:spPr>
        <p:style>
          <a:lnRef idx="2">
            <a:schemeClr val="accent1">
              <a:shade val="50000"/>
            </a:schemeClr>
          </a:lnRef>
          <a:fillRef idx="1">
            <a:schemeClr val="accent1"/>
          </a:fillRef>
          <a:effectRef idx="0">
            <a:schemeClr val="accent1"/>
          </a:effectRef>
          <a:fontRef idx="minor">
            <a:schemeClr val="lt1"/>
          </a:fontRef>
        </p:style>
        <p:txBody>
          <a:bodyPr lIns="84966" tIns="42483" rIns="84966" bIns="42483" anchor="ctr"/>
          <a:lstStyle/>
          <a:p>
            <a:pPr algn="ctr">
              <a:defRPr/>
            </a:pPr>
            <a:endParaRPr lang="en-US"/>
          </a:p>
        </p:txBody>
      </p:sp>
      <p:grpSp>
        <p:nvGrpSpPr>
          <p:cNvPr id="6" name="Group 45"/>
          <p:cNvGrpSpPr>
            <a:grpSpLocks/>
          </p:cNvGrpSpPr>
          <p:nvPr/>
        </p:nvGrpSpPr>
        <p:grpSpPr bwMode="auto">
          <a:xfrm flipH="1">
            <a:off x="2453642" y="3073626"/>
            <a:ext cx="1351646" cy="1984375"/>
            <a:chOff x="4152" y="1443"/>
            <a:chExt cx="582" cy="1250"/>
          </a:xfrm>
          <a:solidFill>
            <a:srgbClr val="D2DF91"/>
          </a:solidFill>
        </p:grpSpPr>
        <p:sp>
          <p:nvSpPr>
            <p:cNvPr id="9280" name="Text Box 47"/>
            <p:cNvSpPr txBox="1">
              <a:spLocks noChangeArrowheads="1"/>
            </p:cNvSpPr>
            <p:nvPr/>
          </p:nvSpPr>
          <p:spPr bwMode="auto">
            <a:xfrm>
              <a:off x="4152" y="2441"/>
              <a:ext cx="582" cy="252"/>
            </a:xfrm>
            <a:prstGeom prst="rect">
              <a:avLst/>
            </a:prstGeom>
            <a:grp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en-US" sz="2000" b="1">
                  <a:solidFill>
                    <a:schemeClr val="bg1"/>
                  </a:solidFill>
                  <a:effectLst>
                    <a:outerShdw blurRad="38100" dist="38100" dir="2700000" algn="tl">
                      <a:srgbClr val="000000">
                        <a:alpha val="43137"/>
                      </a:srgbClr>
                    </a:outerShdw>
                  </a:effectLst>
                </a:rPr>
                <a:t>D I</a:t>
              </a:r>
            </a:p>
          </p:txBody>
        </p:sp>
        <p:sp>
          <p:nvSpPr>
            <p:cNvPr id="9281" name="Text Box 61"/>
            <p:cNvSpPr txBox="1">
              <a:spLocks noChangeArrowheads="1"/>
            </p:cNvSpPr>
            <p:nvPr/>
          </p:nvSpPr>
          <p:spPr bwMode="auto">
            <a:xfrm>
              <a:off x="4152" y="1779"/>
              <a:ext cx="582" cy="252"/>
            </a:xfrm>
            <a:prstGeom prst="rect">
              <a:avLst/>
            </a:prstGeom>
            <a:grp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en-US" sz="2000" b="1">
                  <a:solidFill>
                    <a:schemeClr val="bg1"/>
                  </a:solidFill>
                  <a:effectLst>
                    <a:outerShdw blurRad="38100" dist="38100" dir="2700000" algn="tl">
                      <a:srgbClr val="000000">
                        <a:alpha val="43137"/>
                      </a:srgbClr>
                    </a:outerShdw>
                  </a:effectLst>
                </a:rPr>
                <a:t>D III</a:t>
              </a:r>
            </a:p>
          </p:txBody>
        </p:sp>
        <p:sp>
          <p:nvSpPr>
            <p:cNvPr id="9282" name="Text Box 65"/>
            <p:cNvSpPr txBox="1">
              <a:spLocks noChangeArrowheads="1"/>
            </p:cNvSpPr>
            <p:nvPr/>
          </p:nvSpPr>
          <p:spPr bwMode="auto">
            <a:xfrm>
              <a:off x="4152" y="2107"/>
              <a:ext cx="582" cy="252"/>
            </a:xfrm>
            <a:prstGeom prst="rect">
              <a:avLst/>
            </a:prstGeom>
            <a:grp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en-US" sz="2000" b="1">
                  <a:solidFill>
                    <a:schemeClr val="bg1"/>
                  </a:solidFill>
                  <a:effectLst>
                    <a:outerShdw blurRad="38100" dist="38100" dir="2700000" algn="tl">
                      <a:srgbClr val="000000">
                        <a:alpha val="43137"/>
                      </a:srgbClr>
                    </a:outerShdw>
                  </a:effectLst>
                </a:rPr>
                <a:t>D II</a:t>
              </a:r>
            </a:p>
          </p:txBody>
        </p:sp>
        <p:sp>
          <p:nvSpPr>
            <p:cNvPr id="9283" name="Text Box 57"/>
            <p:cNvSpPr txBox="1">
              <a:spLocks noChangeArrowheads="1"/>
            </p:cNvSpPr>
            <p:nvPr/>
          </p:nvSpPr>
          <p:spPr bwMode="auto">
            <a:xfrm>
              <a:off x="4152" y="1443"/>
              <a:ext cx="582" cy="252"/>
            </a:xfrm>
            <a:prstGeom prst="rect">
              <a:avLst/>
            </a:prstGeom>
            <a:grp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r>
                <a:rPr lang="en-US" sz="2000" b="1">
                  <a:solidFill>
                    <a:schemeClr val="bg1"/>
                  </a:solidFill>
                  <a:effectLst>
                    <a:outerShdw blurRad="38100" dist="38100" dir="2700000" algn="tl">
                      <a:srgbClr val="000000">
                        <a:alpha val="43137"/>
                      </a:srgbClr>
                    </a:outerShdw>
                  </a:effectLst>
                </a:rPr>
                <a:t>D IV</a:t>
              </a:r>
            </a:p>
          </p:txBody>
        </p:sp>
      </p:grpSp>
      <p:grpSp>
        <p:nvGrpSpPr>
          <p:cNvPr id="7" name="Group 77"/>
          <p:cNvGrpSpPr/>
          <p:nvPr/>
        </p:nvGrpSpPr>
        <p:grpSpPr>
          <a:xfrm>
            <a:off x="967388" y="1263404"/>
            <a:ext cx="1328469" cy="1057654"/>
            <a:chOff x="3490897" y="988458"/>
            <a:chExt cx="1412629" cy="1057654"/>
          </a:xfrm>
        </p:grpSpPr>
        <p:sp>
          <p:nvSpPr>
            <p:cNvPr id="9278" name="Text Box 21"/>
            <p:cNvSpPr txBox="1">
              <a:spLocks noChangeArrowheads="1"/>
            </p:cNvSpPr>
            <p:nvPr/>
          </p:nvSpPr>
          <p:spPr bwMode="auto">
            <a:xfrm flipH="1">
              <a:off x="3490897" y="1615225"/>
              <a:ext cx="1412629" cy="430887"/>
            </a:xfrm>
            <a:prstGeom prst="rect">
              <a:avLst/>
            </a:prstGeom>
            <a:solidFill>
              <a:srgbClr val="77933C">
                <a:alpha val="60000"/>
              </a:srgb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chor="t">
              <a:spAutoFit/>
            </a:bodyPr>
            <a:lstStyle/>
            <a:p>
              <a:pPr algn="ctr"/>
              <a:r>
                <a:rPr lang="en-US" sz="2000" b="1" smtClean="0">
                  <a:solidFill>
                    <a:schemeClr val="bg1"/>
                  </a:solidFill>
                  <a:effectLst>
                    <a:outerShdw blurRad="38100" dist="38100" dir="2700000" algn="tl">
                      <a:srgbClr val="000000">
                        <a:alpha val="43137"/>
                      </a:srgbClr>
                    </a:outerShdw>
                  </a:effectLst>
                </a:rPr>
                <a:t>S2</a:t>
              </a:r>
              <a:r>
                <a:rPr lang="en-US" sz="2200" b="1" smtClean="0">
                  <a:solidFill>
                    <a:schemeClr val="bg1"/>
                  </a:solidFill>
                  <a:effectLst>
                    <a:outerShdw blurRad="38100" dist="38100" dir="2700000" algn="tl">
                      <a:srgbClr val="000000">
                        <a:alpha val="43137"/>
                      </a:srgbClr>
                    </a:outerShdw>
                  </a:effectLst>
                </a:rPr>
                <a:t> </a:t>
              </a:r>
              <a:r>
                <a:rPr lang="en-US" sz="1600" b="1" smtClean="0">
                  <a:solidFill>
                    <a:schemeClr val="bg1"/>
                  </a:solidFill>
                  <a:effectLst>
                    <a:outerShdw blurRad="38100" dist="38100" dir="2700000" algn="tl">
                      <a:srgbClr val="000000">
                        <a:alpha val="43137"/>
                      </a:srgbClr>
                    </a:outerShdw>
                  </a:effectLst>
                </a:rPr>
                <a:t>(Terapan)</a:t>
              </a:r>
              <a:endParaRPr lang="en-US" sz="1600" b="1">
                <a:solidFill>
                  <a:schemeClr val="bg1"/>
                </a:solidFill>
                <a:effectLst>
                  <a:outerShdw blurRad="38100" dist="38100" dir="2700000" algn="tl">
                    <a:srgbClr val="000000">
                      <a:alpha val="43137"/>
                    </a:srgbClr>
                  </a:outerShdw>
                </a:effectLst>
              </a:endParaRPr>
            </a:p>
          </p:txBody>
        </p:sp>
        <p:sp>
          <p:nvSpPr>
            <p:cNvPr id="9276" name="Text Box 21"/>
            <p:cNvSpPr txBox="1">
              <a:spLocks noChangeArrowheads="1"/>
            </p:cNvSpPr>
            <p:nvPr/>
          </p:nvSpPr>
          <p:spPr bwMode="auto">
            <a:xfrm flipH="1">
              <a:off x="3503745" y="988458"/>
              <a:ext cx="1399781" cy="400110"/>
            </a:xfrm>
            <a:prstGeom prst="rect">
              <a:avLst/>
            </a:prstGeom>
            <a:solidFill>
              <a:srgbClr val="77933C">
                <a:alpha val="60000"/>
              </a:srgbClr>
            </a:solidFill>
            <a:ln w="12700" cap="sq">
              <a:noFill/>
              <a:miter lim="800000"/>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nchor="ctr">
              <a:spAutoFit/>
            </a:bodyPr>
            <a:lstStyle/>
            <a:p>
              <a:pPr algn="ctr"/>
              <a:r>
                <a:rPr lang="en-US" sz="2000" b="1" smtClean="0">
                  <a:solidFill>
                    <a:schemeClr val="bg1"/>
                  </a:solidFill>
                  <a:effectLst>
                    <a:outerShdw blurRad="38100" dist="38100" dir="2700000" algn="tl">
                      <a:srgbClr val="000000">
                        <a:alpha val="43137"/>
                      </a:srgbClr>
                    </a:outerShdw>
                  </a:effectLst>
                </a:rPr>
                <a:t>S3</a:t>
              </a:r>
              <a:r>
                <a:rPr lang="en-US" b="1" smtClean="0">
                  <a:solidFill>
                    <a:schemeClr val="bg1"/>
                  </a:solidFill>
                  <a:effectLst>
                    <a:outerShdw blurRad="38100" dist="38100" dir="2700000" algn="tl">
                      <a:srgbClr val="000000">
                        <a:alpha val="43137"/>
                      </a:srgbClr>
                    </a:outerShdw>
                  </a:effectLst>
                </a:rPr>
                <a:t> </a:t>
              </a:r>
              <a:r>
                <a:rPr lang="en-US" sz="1600" b="1" smtClean="0">
                  <a:solidFill>
                    <a:schemeClr val="bg1"/>
                  </a:solidFill>
                  <a:effectLst>
                    <a:outerShdw blurRad="38100" dist="38100" dir="2700000" algn="tl">
                      <a:srgbClr val="000000">
                        <a:alpha val="43137"/>
                      </a:srgbClr>
                    </a:outerShdw>
                  </a:effectLst>
                </a:rPr>
                <a:t>(Terapan)</a:t>
              </a:r>
              <a:endParaRPr lang="en-US" sz="1600" b="1">
                <a:solidFill>
                  <a:schemeClr val="bg1"/>
                </a:solidFill>
                <a:effectLst>
                  <a:outerShdw blurRad="38100" dist="38100" dir="2700000" algn="tl">
                    <a:srgbClr val="000000">
                      <a:alpha val="43137"/>
                    </a:srgbClr>
                  </a:outerShdw>
                </a:effectLst>
              </a:endParaRPr>
            </a:p>
          </p:txBody>
        </p:sp>
      </p:grpSp>
      <p:graphicFrame>
        <p:nvGraphicFramePr>
          <p:cNvPr id="79" name="Table 78"/>
          <p:cNvGraphicFramePr>
            <a:graphicFrameLocks noGrp="1"/>
          </p:cNvGraphicFramePr>
          <p:nvPr/>
        </p:nvGraphicFramePr>
        <p:xfrm>
          <a:off x="2467063" y="1239020"/>
          <a:ext cx="1333500" cy="1751835"/>
        </p:xfrm>
        <a:graphic>
          <a:graphicData uri="http://schemas.openxmlformats.org/drawingml/2006/table">
            <a:tbl>
              <a:tblPr firstRow="1" bandRow="1">
                <a:tableStyleId>{5C22544A-7EE6-4342-B048-85BDC9FD1C3A}</a:tableStyleId>
              </a:tblPr>
              <a:tblGrid>
                <a:gridCol w="666750"/>
                <a:gridCol w="666750"/>
              </a:tblGrid>
              <a:tr h="560575">
                <a:tc gridSpan="2">
                  <a:txBody>
                    <a:bodyPr/>
                    <a:lstStyle/>
                    <a:p>
                      <a:pPr algn="ctr"/>
                      <a:r>
                        <a:rPr lang="en-US" sz="1800" smtClean="0">
                          <a:solidFill>
                            <a:schemeClr val="bg1"/>
                          </a:solidFill>
                          <a:effectLst>
                            <a:outerShdw blurRad="38100" dist="38100" dir="2700000" algn="tl">
                              <a:srgbClr val="000000">
                                <a:alpha val="43137"/>
                              </a:srgbClr>
                            </a:outerShdw>
                          </a:effectLst>
                        </a:rPr>
                        <a:t>Spesialis</a:t>
                      </a:r>
                      <a:endParaRPr lang="en-US" sz="1800">
                        <a:solidFill>
                          <a:schemeClr val="bg1"/>
                        </a:solidFill>
                        <a:effectLst>
                          <a:outerShdw blurRad="38100" dist="38100" dir="2700000" algn="tl">
                            <a:srgbClr val="000000">
                              <a:alpha val="43137"/>
                            </a:srgbClr>
                          </a:outerShdw>
                        </a:effectLst>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cell3D prstMaterial="dkEdge">
                      <a:bevel prst="cross"/>
                      <a:lightRig rig="flood" dir="t"/>
                    </a:cell3D>
                    <a:solidFill>
                      <a:srgbClr val="909B25"/>
                    </a:solidFill>
                  </a:tcPr>
                </a:tc>
                <a:tc hMerge="1">
                  <a:txBody>
                    <a:bodyPr/>
                    <a:lstStyle/>
                    <a:p>
                      <a:endParaRPr lang="en-US" sz="2000">
                        <a:solidFill>
                          <a:srgbClr val="C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5E4E3"/>
                    </a:solidFill>
                  </a:tcPr>
                </a:tc>
              </a:tr>
              <a:tr h="560575">
                <a:tc>
                  <a:txBody>
                    <a:bodyPr/>
                    <a:lstStyle/>
                    <a:p>
                      <a:pPr algn="ctr"/>
                      <a:endParaRPr lang="en-US" sz="2000">
                        <a:solidFill>
                          <a:srgbClr val="C00000"/>
                        </a:solidFill>
                      </a:endParaRPr>
                    </a:p>
                  </a:txBody>
                  <a:tcP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cell3D prstMaterial="dkEdge">
                      <a:bevel prst="cross"/>
                      <a:lightRig rig="flood" dir="t"/>
                    </a:cell3D>
                    <a:solidFill>
                      <a:srgbClr val="909B25"/>
                    </a:solidFill>
                  </a:tcPr>
                </a:tc>
                <a:tc>
                  <a:txBody>
                    <a:bodyPr/>
                    <a:lstStyle/>
                    <a:p>
                      <a:endParaRPr lang="en-US" sz="2000">
                        <a:solidFill>
                          <a:srgbClr val="C0000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cell3D prstMaterial="dkEdge">
                      <a:bevel prst="cross"/>
                      <a:lightRig rig="flood" dir="t"/>
                    </a:cell3D>
                    <a:solidFill>
                      <a:srgbClr val="C5D345"/>
                    </a:solidFill>
                  </a:tcPr>
                </a:tc>
              </a:tr>
              <a:tr h="630685">
                <a:tc gridSpan="2">
                  <a:txBody>
                    <a:bodyPr/>
                    <a:lstStyle/>
                    <a:p>
                      <a:pPr algn="ctr"/>
                      <a:r>
                        <a:rPr lang="en-US" sz="1800" b="1" smtClean="0">
                          <a:solidFill>
                            <a:schemeClr val="bg1"/>
                          </a:solidFill>
                          <a:effectLst>
                            <a:outerShdw blurRad="38100" dist="38100" dir="2700000" algn="tl">
                              <a:srgbClr val="000000">
                                <a:alpha val="43137"/>
                              </a:srgbClr>
                            </a:outerShdw>
                          </a:effectLst>
                        </a:rPr>
                        <a:t>Profesi</a:t>
                      </a:r>
                      <a:endParaRPr lang="en-US" sz="1800" b="1">
                        <a:solidFill>
                          <a:schemeClr val="bg1"/>
                        </a:solidFill>
                        <a:effectLst>
                          <a:outerShdw blurRad="38100" dist="38100" dir="2700000" algn="tl">
                            <a:srgbClr val="000000">
                              <a:alpha val="43137"/>
                            </a:srgbClr>
                          </a:outerShdw>
                        </a:effectLst>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cell3D prstMaterial="dkEdge">
                      <a:bevel prst="cross"/>
                      <a:lightRig rig="flood" dir="t"/>
                    </a:cell3D>
                    <a:solidFill>
                      <a:srgbClr val="C5D345"/>
                    </a:solidFill>
                  </a:tcPr>
                </a:tc>
                <a:tc hMerge="1">
                  <a:txBody>
                    <a:bodyPr/>
                    <a:lstStyle/>
                    <a:p>
                      <a:pPr algn="ctr"/>
                      <a:endParaRPr lang="en-US" sz="1600" b="1">
                        <a:solidFill>
                          <a:schemeClr val="tx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0D5D4"/>
                    </a:solidFill>
                  </a:tcPr>
                </a:tc>
              </a:tr>
            </a:tbl>
          </a:graphicData>
        </a:graphic>
      </p:graphicFrame>
      <p:grpSp>
        <p:nvGrpSpPr>
          <p:cNvPr id="8" name="Group 69"/>
          <p:cNvGrpSpPr/>
          <p:nvPr/>
        </p:nvGrpSpPr>
        <p:grpSpPr>
          <a:xfrm>
            <a:off x="2438400" y="5162550"/>
            <a:ext cx="1365584" cy="533400"/>
            <a:chOff x="2971800" y="5029200"/>
            <a:chExt cx="1365584" cy="533400"/>
          </a:xfrm>
        </p:grpSpPr>
        <p:sp>
          <p:nvSpPr>
            <p:cNvPr id="67" name="Rectangle 66"/>
            <p:cNvSpPr/>
            <p:nvPr/>
          </p:nvSpPr>
          <p:spPr>
            <a:xfrm>
              <a:off x="2971800" y="5029200"/>
              <a:ext cx="1365584" cy="533400"/>
            </a:xfrm>
            <a:prstGeom prst="rect">
              <a:avLst/>
            </a:prstGeom>
            <a:solidFill>
              <a:srgbClr val="FC980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62" name="Text Box 34"/>
            <p:cNvSpPr txBox="1">
              <a:spLocks noChangeArrowheads="1"/>
            </p:cNvSpPr>
            <p:nvPr/>
          </p:nvSpPr>
          <p:spPr bwMode="auto">
            <a:xfrm>
              <a:off x="3028950" y="5110258"/>
              <a:ext cx="1254965" cy="335095"/>
            </a:xfrm>
            <a:prstGeom prst="rect">
              <a:avLst/>
            </a:prstGeom>
            <a:noFill/>
            <a:ln w="28575" cap="sq">
              <a:noFill/>
              <a:miter lim="800000"/>
              <a:headEnd type="none" w="sm" len="sm"/>
              <a:tailEnd type="none" w="sm" len="sm"/>
            </a:ln>
          </p:spPr>
          <p:txBody>
            <a:bodyPr wrap="square" lIns="84966" tIns="42483" rIns="84966" bIns="42483">
              <a:spAutoFit/>
            </a:bodyPr>
            <a:lstStyle/>
            <a:p>
              <a:pPr algn="ctr">
                <a:lnSpc>
                  <a:spcPct val="90000"/>
                </a:lnSpc>
              </a:pPr>
              <a:r>
                <a:rPr lang="en-US" b="1" smtClean="0">
                  <a:solidFill>
                    <a:schemeClr val="bg1"/>
                  </a:solidFill>
                  <a:effectLst>
                    <a:outerShdw blurRad="38100" dist="38100" dir="2700000" algn="tl">
                      <a:srgbClr val="000000">
                        <a:alpha val="43137"/>
                      </a:srgbClr>
                    </a:outerShdw>
                  </a:effectLst>
                </a:rPr>
                <a:t>SMK </a:t>
              </a:r>
            </a:p>
          </p:txBody>
        </p:sp>
      </p:grpSp>
      <p:grpSp>
        <p:nvGrpSpPr>
          <p:cNvPr id="9" name="Group 68"/>
          <p:cNvGrpSpPr/>
          <p:nvPr/>
        </p:nvGrpSpPr>
        <p:grpSpPr>
          <a:xfrm>
            <a:off x="6629400" y="5143500"/>
            <a:ext cx="1276349" cy="533400"/>
            <a:chOff x="457200" y="5010150"/>
            <a:chExt cx="1276349" cy="533400"/>
          </a:xfrm>
        </p:grpSpPr>
        <p:sp>
          <p:nvSpPr>
            <p:cNvPr id="68" name="Rectangle 67"/>
            <p:cNvSpPr/>
            <p:nvPr/>
          </p:nvSpPr>
          <p:spPr>
            <a:xfrm>
              <a:off x="457200" y="5010150"/>
              <a:ext cx="1276349" cy="533400"/>
            </a:xfrm>
            <a:prstGeom prst="rect">
              <a:avLst/>
            </a:prstGeom>
            <a:solidFill>
              <a:srgbClr val="FC980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 Box 34"/>
            <p:cNvSpPr txBox="1">
              <a:spLocks noChangeArrowheads="1"/>
            </p:cNvSpPr>
            <p:nvPr/>
          </p:nvSpPr>
          <p:spPr bwMode="auto">
            <a:xfrm>
              <a:off x="590550" y="5122319"/>
              <a:ext cx="952500" cy="313932"/>
            </a:xfrm>
            <a:prstGeom prst="rect">
              <a:avLst/>
            </a:prstGeom>
            <a:noFill/>
            <a:ln w="28575" cap="sq">
              <a:noFill/>
              <a:miter lim="800000"/>
              <a:headEnd type="none" w="sm" len="sm"/>
              <a:tailEnd type="none" w="sm" len="sm"/>
            </a:ln>
          </p:spPr>
          <p:txBody>
            <a:bodyPr wrap="square" anchor="ctr">
              <a:spAutoFit/>
            </a:bodyPr>
            <a:lstStyle/>
            <a:p>
              <a:pPr algn="ctr">
                <a:lnSpc>
                  <a:spcPct val="90000"/>
                </a:lnSpc>
              </a:pPr>
              <a:r>
                <a:rPr lang="en-US" sz="1600" b="1" smtClean="0">
                  <a:solidFill>
                    <a:schemeClr val="bg1"/>
                  </a:solidFill>
                  <a:effectLst>
                    <a:outerShdw blurRad="38100" dist="38100" dir="2700000" algn="tl">
                      <a:srgbClr val="000000">
                        <a:alpha val="43137"/>
                      </a:srgbClr>
                    </a:outerShdw>
                  </a:effectLst>
                </a:rPr>
                <a:t>SMA </a:t>
              </a:r>
            </a:p>
          </p:txBody>
        </p:sp>
      </p:grpSp>
      <p:grpSp>
        <p:nvGrpSpPr>
          <p:cNvPr id="10" name="Group 71"/>
          <p:cNvGrpSpPr/>
          <p:nvPr/>
        </p:nvGrpSpPr>
        <p:grpSpPr>
          <a:xfrm>
            <a:off x="4076700" y="1509719"/>
            <a:ext cx="434066" cy="3894799"/>
            <a:chOff x="4076700" y="1376369"/>
            <a:chExt cx="434066" cy="3894799"/>
          </a:xfrm>
        </p:grpSpPr>
        <p:grpSp>
          <p:nvGrpSpPr>
            <p:cNvPr id="11" name="Group 182"/>
            <p:cNvGrpSpPr>
              <a:grpSpLocks/>
            </p:cNvGrpSpPr>
            <p:nvPr/>
          </p:nvGrpSpPr>
          <p:grpSpPr bwMode="auto">
            <a:xfrm>
              <a:off x="4076700" y="1376369"/>
              <a:ext cx="434066" cy="3894799"/>
              <a:chOff x="3703687" y="996462"/>
              <a:chExt cx="742885" cy="3894045"/>
            </a:xfrm>
            <a:effectLst/>
          </p:grpSpPr>
          <p:grpSp>
            <p:nvGrpSpPr>
              <p:cNvPr id="12" name="Group 158"/>
              <p:cNvGrpSpPr>
                <a:grpSpLocks/>
              </p:cNvGrpSpPr>
              <p:nvPr/>
            </p:nvGrpSpPr>
            <p:grpSpPr bwMode="auto">
              <a:xfrm>
                <a:off x="3722315" y="996462"/>
                <a:ext cx="724257" cy="3894045"/>
                <a:chOff x="2030162" y="920262"/>
                <a:chExt cx="1827106" cy="3894045"/>
              </a:xfrm>
            </p:grpSpPr>
            <p:cxnSp>
              <p:nvCxnSpPr>
                <p:cNvPr id="189" name="Straight Arrow Connector 188"/>
                <p:cNvCxnSpPr/>
                <p:nvPr/>
              </p:nvCxnSpPr>
              <p:spPr>
                <a:xfrm>
                  <a:off x="2041919" y="920262"/>
                  <a:ext cx="1756607" cy="1587"/>
                </a:xfrm>
                <a:prstGeom prst="straightConnector1">
                  <a:avLst/>
                </a:prstGeom>
                <a:ln w="19050">
                  <a:solidFill>
                    <a:schemeClr val="bg2">
                      <a:lumMod val="10000"/>
                    </a:schemeClr>
                  </a:solidFill>
                  <a:prstDash val="sysDash"/>
                  <a:tailEnd type="arrow"/>
                </a:ln>
                <a:effectLst/>
              </p:spPr>
              <p:style>
                <a:lnRef idx="1">
                  <a:schemeClr val="accent1"/>
                </a:lnRef>
                <a:fillRef idx="0">
                  <a:schemeClr val="accent1"/>
                </a:fillRef>
                <a:effectRef idx="0">
                  <a:schemeClr val="accent1"/>
                </a:effectRef>
                <a:fontRef idx="minor">
                  <a:schemeClr val="tx1"/>
                </a:fontRef>
              </p:style>
            </p:cxnSp>
            <p:cxnSp>
              <p:nvCxnSpPr>
                <p:cNvPr id="190" name="Straight Arrow Connector 189"/>
                <p:cNvCxnSpPr/>
                <p:nvPr/>
              </p:nvCxnSpPr>
              <p:spPr>
                <a:xfrm>
                  <a:off x="2030162" y="2093087"/>
                  <a:ext cx="1827106" cy="1588"/>
                </a:xfrm>
                <a:prstGeom prst="straightConnector1">
                  <a:avLst/>
                </a:prstGeom>
                <a:ln w="19050">
                  <a:solidFill>
                    <a:schemeClr val="bg2">
                      <a:lumMod val="10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91" name="Straight Arrow Connector 190"/>
                <p:cNvCxnSpPr/>
                <p:nvPr/>
              </p:nvCxnSpPr>
              <p:spPr>
                <a:xfrm>
                  <a:off x="2047792" y="4807958"/>
                  <a:ext cx="1733110" cy="6349"/>
                </a:xfrm>
                <a:prstGeom prst="straightConnector1">
                  <a:avLst/>
                </a:prstGeom>
                <a:ln w="19050">
                  <a:solidFill>
                    <a:schemeClr val="bg2">
                      <a:lumMod val="10000"/>
                    </a:schemeClr>
                  </a:solidFill>
                  <a:prstDash val="sysDash"/>
                  <a:tailEnd type="arrow"/>
                </a:ln>
              </p:spPr>
              <p:style>
                <a:lnRef idx="1">
                  <a:schemeClr val="accent1"/>
                </a:lnRef>
                <a:fillRef idx="0">
                  <a:schemeClr val="accent1"/>
                </a:fillRef>
                <a:effectRef idx="0">
                  <a:schemeClr val="accent1"/>
                </a:effectRef>
                <a:fontRef idx="minor">
                  <a:schemeClr val="tx1"/>
                </a:fontRef>
              </p:style>
            </p:cxnSp>
          </p:grpSp>
          <p:cxnSp>
            <p:nvCxnSpPr>
              <p:cNvPr id="185" name="Straight Arrow Connector 184"/>
              <p:cNvCxnSpPr/>
              <p:nvPr/>
            </p:nvCxnSpPr>
            <p:spPr>
              <a:xfrm>
                <a:off x="3726977" y="2743960"/>
                <a:ext cx="684669" cy="1588"/>
              </a:xfrm>
              <a:prstGeom prst="straightConnector1">
                <a:avLst/>
              </a:prstGeom>
              <a:ln w="19050">
                <a:solidFill>
                  <a:schemeClr val="bg2">
                    <a:lumMod val="10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86" name="Straight Arrow Connector 185"/>
              <p:cNvCxnSpPr/>
              <p:nvPr/>
            </p:nvCxnSpPr>
            <p:spPr>
              <a:xfrm>
                <a:off x="3703687" y="4338162"/>
                <a:ext cx="684669" cy="1588"/>
              </a:xfrm>
              <a:prstGeom prst="straightConnector1">
                <a:avLst/>
              </a:prstGeom>
              <a:ln w="19050">
                <a:solidFill>
                  <a:schemeClr val="bg2">
                    <a:lumMod val="10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p:nvPr/>
            </p:nvCxnSpPr>
            <p:spPr>
              <a:xfrm>
                <a:off x="3726977" y="3826755"/>
                <a:ext cx="684669" cy="1588"/>
              </a:xfrm>
              <a:prstGeom prst="straightConnector1">
                <a:avLst/>
              </a:prstGeom>
              <a:ln w="19050">
                <a:solidFill>
                  <a:schemeClr val="bg2">
                    <a:lumMod val="10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88" name="Straight Arrow Connector 187"/>
              <p:cNvCxnSpPr/>
              <p:nvPr/>
            </p:nvCxnSpPr>
            <p:spPr>
              <a:xfrm>
                <a:off x="3708346" y="3288058"/>
                <a:ext cx="703300" cy="1588"/>
              </a:xfrm>
              <a:prstGeom prst="straightConnector1">
                <a:avLst/>
              </a:prstGeom>
              <a:ln w="19050">
                <a:solidFill>
                  <a:schemeClr val="bg2">
                    <a:lumMod val="10000"/>
                  </a:schemeClr>
                </a:solidFill>
                <a:prstDash val="sysDash"/>
                <a:tailEnd type="arrow"/>
              </a:ln>
            </p:spPr>
            <p:style>
              <a:lnRef idx="1">
                <a:schemeClr val="accent1"/>
              </a:lnRef>
              <a:fillRef idx="0">
                <a:schemeClr val="accent1"/>
              </a:fillRef>
              <a:effectRef idx="0">
                <a:schemeClr val="accent1"/>
              </a:effectRef>
              <a:fontRef idx="minor">
                <a:schemeClr val="tx1"/>
              </a:fontRef>
            </p:style>
          </p:cxnSp>
        </p:grpSp>
        <p:cxnSp>
          <p:nvCxnSpPr>
            <p:cNvPr id="71" name="Straight Arrow Connector 70"/>
            <p:cNvCxnSpPr/>
            <p:nvPr/>
          </p:nvCxnSpPr>
          <p:spPr bwMode="auto">
            <a:xfrm>
              <a:off x="4095750" y="1947869"/>
              <a:ext cx="406853" cy="1587"/>
            </a:xfrm>
            <a:prstGeom prst="straightConnector1">
              <a:avLst/>
            </a:prstGeom>
            <a:ln w="19050">
              <a:solidFill>
                <a:schemeClr val="bg2">
                  <a:lumMod val="10000"/>
                </a:schemeClr>
              </a:solidFill>
              <a:prstDash val="sysDash"/>
              <a:tailEnd type="arrow"/>
            </a:ln>
            <a:effectLst/>
          </p:spPr>
          <p:style>
            <a:lnRef idx="1">
              <a:schemeClr val="accent1"/>
            </a:lnRef>
            <a:fillRef idx="0">
              <a:schemeClr val="accent1"/>
            </a:fillRef>
            <a:effectRef idx="0">
              <a:schemeClr val="accent1"/>
            </a:effectRef>
            <a:fontRef idx="minor">
              <a:schemeClr val="tx1"/>
            </a:fontRef>
          </p:style>
        </p:cxnSp>
      </p:grpSp>
      <p:grpSp>
        <p:nvGrpSpPr>
          <p:cNvPr id="13" name="Group 73"/>
          <p:cNvGrpSpPr/>
          <p:nvPr/>
        </p:nvGrpSpPr>
        <p:grpSpPr>
          <a:xfrm>
            <a:off x="5905500" y="1485900"/>
            <a:ext cx="369569" cy="3939453"/>
            <a:chOff x="5905500" y="1352550"/>
            <a:chExt cx="369569" cy="3939453"/>
          </a:xfrm>
        </p:grpSpPr>
        <p:grpSp>
          <p:nvGrpSpPr>
            <p:cNvPr id="14" name="Group 182"/>
            <p:cNvGrpSpPr>
              <a:grpSpLocks/>
            </p:cNvGrpSpPr>
            <p:nvPr/>
          </p:nvGrpSpPr>
          <p:grpSpPr bwMode="auto">
            <a:xfrm flipH="1">
              <a:off x="5906770" y="1352550"/>
              <a:ext cx="368299" cy="3939453"/>
              <a:chOff x="3725756" y="799512"/>
              <a:chExt cx="733377" cy="4202878"/>
            </a:xfrm>
          </p:grpSpPr>
          <p:grpSp>
            <p:nvGrpSpPr>
              <p:cNvPr id="15" name="Group 158"/>
              <p:cNvGrpSpPr>
                <a:grpSpLocks/>
              </p:cNvGrpSpPr>
              <p:nvPr/>
            </p:nvGrpSpPr>
            <p:grpSpPr bwMode="auto">
              <a:xfrm>
                <a:off x="3728291" y="799512"/>
                <a:ext cx="730842" cy="4202878"/>
                <a:chOff x="2045235" y="723312"/>
                <a:chExt cx="1843714" cy="4202878"/>
              </a:xfrm>
            </p:grpSpPr>
            <p:cxnSp>
              <p:nvCxnSpPr>
                <p:cNvPr id="151" name="Straight Arrow Connector 150"/>
                <p:cNvCxnSpPr/>
                <p:nvPr/>
              </p:nvCxnSpPr>
              <p:spPr>
                <a:xfrm>
                  <a:off x="2128151" y="723312"/>
                  <a:ext cx="1760798" cy="1666"/>
                </a:xfrm>
                <a:prstGeom prst="straightConnector1">
                  <a:avLst/>
                </a:prstGeom>
                <a:ln w="19050">
                  <a:solidFill>
                    <a:schemeClr val="tx1">
                      <a:lumMod val="95000"/>
                      <a:lumOff val="5000"/>
                    </a:schemeClr>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p:nvPr/>
              </p:nvCxnSpPr>
              <p:spPr>
                <a:xfrm>
                  <a:off x="2045235" y="4919530"/>
                  <a:ext cx="1735275" cy="6660"/>
                </a:xfrm>
                <a:prstGeom prst="straightConnector1">
                  <a:avLst/>
                </a:prstGeom>
                <a:ln w="19050">
                  <a:solidFill>
                    <a:schemeClr val="tx1">
                      <a:lumMod val="95000"/>
                      <a:lumOff val="5000"/>
                    </a:schemeClr>
                  </a:solidFill>
                  <a:prstDash val="sysDash"/>
                  <a:tailEnd type="arrow"/>
                </a:ln>
              </p:spPr>
              <p:style>
                <a:lnRef idx="1">
                  <a:schemeClr val="accent1"/>
                </a:lnRef>
                <a:fillRef idx="0">
                  <a:schemeClr val="accent1"/>
                </a:fillRef>
                <a:effectRef idx="0">
                  <a:schemeClr val="accent1"/>
                </a:effectRef>
                <a:fontRef idx="minor">
                  <a:schemeClr val="tx1"/>
                </a:fontRef>
              </p:style>
            </p:cxnSp>
          </p:grpSp>
          <p:cxnSp>
            <p:nvCxnSpPr>
              <p:cNvPr id="145" name="Straight Arrow Connector 144"/>
              <p:cNvCxnSpPr/>
              <p:nvPr/>
            </p:nvCxnSpPr>
            <p:spPr>
              <a:xfrm>
                <a:off x="3725756" y="2644243"/>
                <a:ext cx="685328" cy="1665"/>
              </a:xfrm>
              <a:prstGeom prst="straightConnector1">
                <a:avLst/>
              </a:prstGeom>
              <a:ln w="19050">
                <a:solidFill>
                  <a:schemeClr val="tx1">
                    <a:lumMod val="95000"/>
                    <a:lumOff val="5000"/>
                  </a:schemeClr>
                </a:solidFill>
                <a:prstDash val="sysDash"/>
                <a:tailEnd type="arrow"/>
              </a:ln>
            </p:spPr>
            <p:style>
              <a:lnRef idx="1">
                <a:schemeClr val="accent1"/>
              </a:lnRef>
              <a:fillRef idx="0">
                <a:schemeClr val="accent1"/>
              </a:fillRef>
              <a:effectRef idx="0">
                <a:schemeClr val="accent1"/>
              </a:effectRef>
              <a:fontRef idx="minor">
                <a:schemeClr val="tx1"/>
              </a:fontRef>
            </p:style>
          </p:cxnSp>
        </p:grpSp>
        <p:cxnSp>
          <p:nvCxnSpPr>
            <p:cNvPr id="73" name="Straight Arrow Connector 72"/>
            <p:cNvCxnSpPr/>
            <p:nvPr/>
          </p:nvCxnSpPr>
          <p:spPr bwMode="auto">
            <a:xfrm flipH="1">
              <a:off x="5905500" y="1979638"/>
              <a:ext cx="350520" cy="1562"/>
            </a:xfrm>
            <a:prstGeom prst="straightConnector1">
              <a:avLst/>
            </a:prstGeom>
            <a:ln w="19050">
              <a:solidFill>
                <a:schemeClr val="tx1">
                  <a:lumMod val="95000"/>
                  <a:lumOff val="5000"/>
                </a:schemeClr>
              </a:solidFill>
              <a:prstDash val="sysDash"/>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slow">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6"/>
          <p:cNvGrpSpPr/>
          <p:nvPr/>
        </p:nvGrpSpPr>
        <p:grpSpPr>
          <a:xfrm>
            <a:off x="4267200" y="4162098"/>
            <a:ext cx="4343400" cy="2362200"/>
            <a:chOff x="4267200" y="4162098"/>
            <a:chExt cx="4343400" cy="2362200"/>
          </a:xfrm>
        </p:grpSpPr>
        <p:sp>
          <p:nvSpPr>
            <p:cNvPr id="61" name="Rectangle 60"/>
            <p:cNvSpPr/>
            <p:nvPr/>
          </p:nvSpPr>
          <p:spPr>
            <a:xfrm>
              <a:off x="4267200" y="4162098"/>
              <a:ext cx="4343400" cy="2362200"/>
            </a:xfrm>
            <a:prstGeom prst="rect">
              <a:avLst/>
            </a:prstGeom>
            <a:solidFill>
              <a:srgbClr val="FAF9C2"/>
            </a:solidFill>
            <a:ln>
              <a:solidFill>
                <a:srgbClr val="F4F1BA"/>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6241336" y="5987942"/>
              <a:ext cx="2293064" cy="461665"/>
            </a:xfrm>
            <a:prstGeom prst="rect">
              <a:avLst/>
            </a:prstGeom>
            <a:noFill/>
          </p:spPr>
          <p:txBody>
            <a:bodyPr wrap="none" lIns="91440" tIns="45720" rIns="91440" bIns="45720">
              <a:spAutoFit/>
            </a:bodyPr>
            <a:lstStyle/>
            <a:p>
              <a:pPr algn="ctr"/>
              <a:r>
                <a:rPr lang="en-US" sz="2400" b="1" cap="none" spc="0" smtClean="0">
                  <a:ln w="1905"/>
                  <a:solidFill>
                    <a:srgbClr val="FF6600"/>
                  </a:solidFill>
                  <a:effectLst>
                    <a:innerShdw blurRad="69850" dist="43180" dir="5400000">
                      <a:srgbClr val="000000">
                        <a:alpha val="65000"/>
                      </a:srgbClr>
                    </a:innerShdw>
                  </a:effectLst>
                </a:rPr>
                <a:t>Perguruan tinggi</a:t>
              </a:r>
              <a:endParaRPr lang="en-US" sz="2400" b="1" cap="none" spc="0">
                <a:ln w="1905"/>
                <a:solidFill>
                  <a:srgbClr val="FF6600"/>
                </a:solidFill>
                <a:effectLst>
                  <a:innerShdw blurRad="69850" dist="43180" dir="5400000">
                    <a:srgbClr val="000000">
                      <a:alpha val="65000"/>
                    </a:srgbClr>
                  </a:innerShdw>
                </a:effectLst>
              </a:endParaRPr>
            </a:p>
          </p:txBody>
        </p:sp>
      </p:grpSp>
      <p:grpSp>
        <p:nvGrpSpPr>
          <p:cNvPr id="3" name="Group 63"/>
          <p:cNvGrpSpPr/>
          <p:nvPr/>
        </p:nvGrpSpPr>
        <p:grpSpPr>
          <a:xfrm>
            <a:off x="2362200" y="1219200"/>
            <a:ext cx="6248400" cy="2362200"/>
            <a:chOff x="2267604" y="1219200"/>
            <a:chExt cx="6248400" cy="2362200"/>
          </a:xfrm>
        </p:grpSpPr>
        <p:sp>
          <p:nvSpPr>
            <p:cNvPr id="48" name="Rectangle 47"/>
            <p:cNvSpPr/>
            <p:nvPr/>
          </p:nvSpPr>
          <p:spPr>
            <a:xfrm>
              <a:off x="2267604" y="1219200"/>
              <a:ext cx="6248400" cy="2362200"/>
            </a:xfrm>
            <a:prstGeom prst="rect">
              <a:avLst/>
            </a:prstGeom>
            <a:solidFill>
              <a:srgbClr val="F9E677">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4711918" y="3100685"/>
              <a:ext cx="1295546" cy="461665"/>
            </a:xfrm>
            <a:prstGeom prst="rect">
              <a:avLst/>
            </a:prstGeom>
            <a:noFill/>
          </p:spPr>
          <p:txBody>
            <a:bodyPr wrap="none" lIns="91440" tIns="45720" rIns="91440" bIns="45720">
              <a:spAutoFit/>
            </a:bodyPr>
            <a:lstStyle/>
            <a:p>
              <a:pPr algn="ctr"/>
              <a:r>
                <a:rPr lang="en-US" sz="2400" b="1" smtClean="0">
                  <a:ln w="1905"/>
                  <a:solidFill>
                    <a:srgbClr val="FF6600"/>
                  </a:solidFill>
                  <a:effectLst>
                    <a:innerShdw blurRad="69850" dist="43180" dir="5400000">
                      <a:srgbClr val="000000">
                        <a:alpha val="65000"/>
                      </a:srgbClr>
                    </a:innerShdw>
                  </a:effectLst>
                </a:rPr>
                <a:t>Nasional</a:t>
              </a:r>
              <a:endParaRPr lang="en-US" sz="2400" b="1" cap="none" spc="0">
                <a:ln w="1905"/>
                <a:solidFill>
                  <a:srgbClr val="FF6600"/>
                </a:solidFill>
                <a:effectLst>
                  <a:innerShdw blurRad="69850" dist="43180" dir="5400000">
                    <a:srgbClr val="000000">
                      <a:alpha val="65000"/>
                    </a:srgbClr>
                  </a:innerShdw>
                </a:effectLst>
              </a:endParaRPr>
            </a:p>
          </p:txBody>
        </p:sp>
      </p:grpSp>
      <p:grpSp>
        <p:nvGrpSpPr>
          <p:cNvPr id="5" name="Group 68"/>
          <p:cNvGrpSpPr/>
          <p:nvPr/>
        </p:nvGrpSpPr>
        <p:grpSpPr>
          <a:xfrm>
            <a:off x="775137" y="819150"/>
            <a:ext cx="980743" cy="5334000"/>
            <a:chOff x="380999" y="493848"/>
            <a:chExt cx="1256515" cy="5839503"/>
          </a:xfrm>
        </p:grpSpPr>
        <p:grpSp>
          <p:nvGrpSpPr>
            <p:cNvPr id="6" name="Group 21"/>
            <p:cNvGrpSpPr/>
            <p:nvPr/>
          </p:nvGrpSpPr>
          <p:grpSpPr>
            <a:xfrm>
              <a:off x="380999" y="493848"/>
              <a:ext cx="1256515" cy="5839503"/>
              <a:chOff x="380999" y="493848"/>
              <a:chExt cx="1256515" cy="5839503"/>
            </a:xfrm>
          </p:grpSpPr>
          <p:sp>
            <p:nvSpPr>
              <p:cNvPr id="17" name="Can 16"/>
              <p:cNvSpPr/>
              <p:nvPr/>
            </p:nvSpPr>
            <p:spPr>
              <a:xfrm>
                <a:off x="381000" y="5148184"/>
                <a:ext cx="1143001" cy="1185167"/>
              </a:xfrm>
              <a:prstGeom prst="can">
                <a:avLst>
                  <a:gd name="adj" fmla="val 50000"/>
                </a:avLst>
              </a:prstGeom>
              <a:solidFill>
                <a:srgbClr val="3C310A"/>
              </a:solidFill>
              <a:effectLst/>
            </p:spPr>
            <p:style>
              <a:lnRef idx="0">
                <a:schemeClr val="dk1"/>
              </a:lnRef>
              <a:fillRef idx="3">
                <a:schemeClr val="dk1"/>
              </a:fillRef>
              <a:effectRef idx="3">
                <a:schemeClr val="dk1"/>
              </a:effectRef>
              <a:fontRef idx="minor">
                <a:schemeClr val="lt1"/>
              </a:fontRef>
            </p:style>
            <p:txBody>
              <a:bodyPr anchor="ctr"/>
              <a:lstStyle/>
              <a:p>
                <a:pPr algn="ctr">
                  <a:defRPr/>
                </a:pPr>
                <a:endParaRPr lang="en-US"/>
              </a:p>
            </p:txBody>
          </p:sp>
          <p:sp>
            <p:nvSpPr>
              <p:cNvPr id="18" name="Can 2"/>
              <p:cNvSpPr/>
              <p:nvPr/>
            </p:nvSpPr>
            <p:spPr>
              <a:xfrm>
                <a:off x="380999" y="4633908"/>
                <a:ext cx="1143001" cy="1094197"/>
              </a:xfrm>
              <a:prstGeom prst="can">
                <a:avLst>
                  <a:gd name="adj" fmla="val 50000"/>
                </a:avLst>
              </a:prstGeom>
              <a:solidFill>
                <a:srgbClr val="5D4C0F"/>
              </a:solidFill>
              <a:effectLst/>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p>
            </p:txBody>
          </p:sp>
          <p:sp>
            <p:nvSpPr>
              <p:cNvPr id="19" name="Can 3"/>
              <p:cNvSpPr/>
              <p:nvPr/>
            </p:nvSpPr>
            <p:spPr>
              <a:xfrm>
                <a:off x="380999" y="4093307"/>
                <a:ext cx="1143001" cy="1102272"/>
              </a:xfrm>
              <a:prstGeom prst="can">
                <a:avLst>
                  <a:gd name="adj" fmla="val 50000"/>
                </a:avLst>
              </a:prstGeom>
              <a:solidFill>
                <a:srgbClr val="816A15"/>
              </a:solidFill>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20" name="Can 4"/>
              <p:cNvSpPr/>
              <p:nvPr/>
            </p:nvSpPr>
            <p:spPr>
              <a:xfrm>
                <a:off x="380999" y="3582705"/>
                <a:ext cx="1143001" cy="1048519"/>
              </a:xfrm>
              <a:prstGeom prst="can">
                <a:avLst>
                  <a:gd name="adj" fmla="val 50000"/>
                </a:avLst>
              </a:prstGeom>
              <a:solidFill>
                <a:srgbClr val="A5871B"/>
              </a:solidFill>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21" name="Can 5"/>
              <p:cNvSpPr/>
              <p:nvPr/>
            </p:nvSpPr>
            <p:spPr>
              <a:xfrm>
                <a:off x="380999" y="2936955"/>
                <a:ext cx="1143001" cy="1148784"/>
              </a:xfrm>
              <a:prstGeom prst="can">
                <a:avLst>
                  <a:gd name="adj" fmla="val 50000"/>
                </a:avLst>
              </a:prstGeom>
              <a:solidFill>
                <a:srgbClr val="CCA822"/>
              </a:solidFill>
              <a:effectLst/>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p>
            </p:txBody>
          </p:sp>
          <p:sp>
            <p:nvSpPr>
              <p:cNvPr id="22" name="Can 6"/>
              <p:cNvSpPr/>
              <p:nvPr/>
            </p:nvSpPr>
            <p:spPr>
              <a:xfrm>
                <a:off x="380999" y="2403871"/>
                <a:ext cx="1143001" cy="1085168"/>
              </a:xfrm>
              <a:prstGeom prst="can">
                <a:avLst>
                  <a:gd name="adj" fmla="val 50000"/>
                </a:avLst>
              </a:prstGeom>
              <a:solidFill>
                <a:srgbClr val="DFBD41"/>
              </a:solidFill>
              <a:effectLst/>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en-US"/>
              </a:p>
            </p:txBody>
          </p:sp>
          <p:sp>
            <p:nvSpPr>
              <p:cNvPr id="23" name="Can 7"/>
              <p:cNvSpPr/>
              <p:nvPr/>
            </p:nvSpPr>
            <p:spPr>
              <a:xfrm>
                <a:off x="380999" y="1806486"/>
                <a:ext cx="1143001" cy="1127744"/>
              </a:xfrm>
              <a:prstGeom prst="can">
                <a:avLst>
                  <a:gd name="adj" fmla="val 50000"/>
                </a:avLst>
              </a:prstGeom>
              <a:solidFill>
                <a:srgbClr val="E6CC6C"/>
              </a:solidFill>
              <a:effectLst/>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US"/>
              </a:p>
            </p:txBody>
          </p:sp>
          <p:sp>
            <p:nvSpPr>
              <p:cNvPr id="24" name="Can 8"/>
              <p:cNvSpPr/>
              <p:nvPr/>
            </p:nvSpPr>
            <p:spPr>
              <a:xfrm>
                <a:off x="380999" y="1236808"/>
                <a:ext cx="1143001" cy="1112049"/>
              </a:xfrm>
              <a:prstGeom prst="can">
                <a:avLst>
                  <a:gd name="adj" fmla="val 50000"/>
                </a:avLst>
              </a:prstGeom>
              <a:solidFill>
                <a:srgbClr val="ECD78C"/>
              </a:solidFill>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25" name="Can 9"/>
              <p:cNvSpPr/>
              <p:nvPr/>
            </p:nvSpPr>
            <p:spPr>
              <a:xfrm>
                <a:off x="380999" y="680320"/>
                <a:ext cx="1143001" cy="1059087"/>
              </a:xfrm>
              <a:prstGeom prst="can">
                <a:avLst>
                  <a:gd name="adj" fmla="val 50000"/>
                </a:avLst>
              </a:prstGeom>
              <a:solidFill>
                <a:srgbClr val="F3E7BB"/>
              </a:solidFill>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26" name="Rectangle 25"/>
              <p:cNvSpPr/>
              <p:nvPr/>
            </p:nvSpPr>
            <p:spPr>
              <a:xfrm rot="21446453">
                <a:off x="477903" y="493848"/>
                <a:ext cx="1159611" cy="579669"/>
              </a:xfrm>
              <a:prstGeom prst="rect">
                <a:avLst/>
              </a:prstGeom>
              <a:noFill/>
              <a:effectLst>
                <a:outerShdw blurRad="76200" dir="13500000" sy="23000" kx="1200000" algn="br" rotWithShape="0">
                  <a:prstClr val="black">
                    <a:alpha val="20000"/>
                  </a:prstClr>
                </a:outerShdw>
              </a:effectLst>
              <a:scene3d>
                <a:camera prst="isometricTopUp"/>
                <a:lightRig rig="threePt" dir="t"/>
              </a:scene3d>
            </p:spPr>
            <p:txBody>
              <a:bodyPr wrap="square">
                <a:spAutoFit/>
              </a:bodyPr>
              <a:lstStyle/>
              <a:p>
                <a:pPr algn="ctr">
                  <a:defRPr/>
                </a:pPr>
                <a:r>
                  <a:rPr lang="en-US" sz="2400" b="1" cap="all" dirty="0" err="1" smtClean="0">
                    <a:ln w="9000" cmpd="sng">
                      <a:solidFill>
                        <a:srgbClr val="FF0000"/>
                      </a:solidFill>
                      <a:prstDash val="solid"/>
                    </a:ln>
                    <a:solidFill>
                      <a:srgbClr val="FF0000"/>
                    </a:solidFill>
                    <a:effectLst>
                      <a:outerShdw blurRad="38100" dist="38100" dir="2700000" algn="tl">
                        <a:srgbClr val="000000">
                          <a:alpha val="43137"/>
                        </a:srgbClr>
                      </a:outerShdw>
                      <a:reflection blurRad="12700" stA="28000" endPos="45000" dist="1000" dir="5400000" sy="-100000" algn="bl" rotWithShape="0"/>
                    </a:effectLst>
                  </a:rPr>
                  <a:t>KKNI</a:t>
                </a:r>
                <a:endParaRPr lang="en-US" sz="2400" b="1" cap="all" dirty="0">
                  <a:ln w="9000" cmpd="sng">
                    <a:solidFill>
                      <a:srgbClr val="FF0000"/>
                    </a:solidFill>
                    <a:prstDash val="solid"/>
                  </a:ln>
                  <a:solidFill>
                    <a:srgbClr val="FF0000"/>
                  </a:solidFill>
                  <a:effectLst>
                    <a:outerShdw blurRad="38100" dist="38100" dir="2700000" algn="tl">
                      <a:srgbClr val="000000">
                        <a:alpha val="43137"/>
                      </a:srgbClr>
                    </a:outerShdw>
                    <a:reflection blurRad="12700" stA="28000" endPos="45000" dist="1000" dir="5400000" sy="-100000" algn="bl" rotWithShape="0"/>
                  </a:effectLst>
                </a:endParaRPr>
              </a:p>
            </p:txBody>
          </p:sp>
        </p:grpSp>
        <p:sp>
          <p:nvSpPr>
            <p:cNvPr id="8" name="TextBox 10"/>
            <p:cNvSpPr txBox="1">
              <a:spLocks noChangeArrowheads="1"/>
            </p:cNvSpPr>
            <p:nvPr/>
          </p:nvSpPr>
          <p:spPr bwMode="auto">
            <a:xfrm>
              <a:off x="745384" y="5705934"/>
              <a:ext cx="457200" cy="57966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1</a:t>
              </a:r>
              <a:endParaRPr lang="en-US" sz="1600" b="1" dirty="0">
                <a:solidFill>
                  <a:schemeClr val="bg1"/>
                </a:solidFill>
                <a:effectLst>
                  <a:outerShdw blurRad="38100" dist="38100" dir="2700000" algn="tl">
                    <a:srgbClr val="000000">
                      <a:alpha val="43137"/>
                    </a:srgbClr>
                  </a:outerShdw>
                </a:effectLst>
              </a:endParaRPr>
            </a:p>
          </p:txBody>
        </p:sp>
        <p:sp>
          <p:nvSpPr>
            <p:cNvPr id="9" name="TextBox 11"/>
            <p:cNvSpPr txBox="1">
              <a:spLocks noChangeArrowheads="1"/>
            </p:cNvSpPr>
            <p:nvPr/>
          </p:nvSpPr>
          <p:spPr bwMode="auto">
            <a:xfrm>
              <a:off x="734755" y="5165741"/>
              <a:ext cx="457200" cy="57966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2</a:t>
              </a:r>
              <a:endParaRPr lang="en-US" sz="1600" b="1" dirty="0">
                <a:solidFill>
                  <a:schemeClr val="bg1"/>
                </a:solidFill>
                <a:effectLst>
                  <a:outerShdw blurRad="38100" dist="38100" dir="2700000" algn="tl">
                    <a:srgbClr val="000000">
                      <a:alpha val="43137"/>
                    </a:srgbClr>
                  </a:outerShdw>
                </a:effectLst>
              </a:endParaRPr>
            </a:p>
          </p:txBody>
        </p:sp>
        <p:sp>
          <p:nvSpPr>
            <p:cNvPr id="10" name="TextBox 12"/>
            <p:cNvSpPr txBox="1">
              <a:spLocks noChangeArrowheads="1"/>
            </p:cNvSpPr>
            <p:nvPr/>
          </p:nvSpPr>
          <p:spPr bwMode="auto">
            <a:xfrm>
              <a:off x="734755" y="4655100"/>
              <a:ext cx="457200" cy="57966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3</a:t>
              </a:r>
              <a:endParaRPr lang="en-US" sz="1600" b="1" dirty="0">
                <a:solidFill>
                  <a:schemeClr val="bg1"/>
                </a:solidFill>
                <a:effectLst>
                  <a:outerShdw blurRad="38100" dist="38100" dir="2700000" algn="tl">
                    <a:srgbClr val="000000">
                      <a:alpha val="43137"/>
                    </a:srgbClr>
                  </a:outerShdw>
                </a:effectLst>
              </a:endParaRPr>
            </a:p>
          </p:txBody>
        </p:sp>
        <p:sp>
          <p:nvSpPr>
            <p:cNvPr id="11" name="TextBox 13"/>
            <p:cNvSpPr txBox="1">
              <a:spLocks noChangeArrowheads="1"/>
            </p:cNvSpPr>
            <p:nvPr/>
          </p:nvSpPr>
          <p:spPr bwMode="auto">
            <a:xfrm>
              <a:off x="745384" y="4067865"/>
              <a:ext cx="457200" cy="57966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4</a:t>
              </a:r>
              <a:endParaRPr lang="en-US" sz="1600" b="1" dirty="0">
                <a:solidFill>
                  <a:schemeClr val="bg1"/>
                </a:solidFill>
                <a:effectLst>
                  <a:outerShdw blurRad="38100" dist="38100" dir="2700000" algn="tl">
                    <a:srgbClr val="000000">
                      <a:alpha val="43137"/>
                    </a:srgbClr>
                  </a:outerShdw>
                </a:effectLst>
              </a:endParaRPr>
            </a:p>
          </p:txBody>
        </p:sp>
        <p:sp>
          <p:nvSpPr>
            <p:cNvPr id="12" name="TextBox 14"/>
            <p:cNvSpPr txBox="1">
              <a:spLocks noChangeArrowheads="1"/>
            </p:cNvSpPr>
            <p:nvPr/>
          </p:nvSpPr>
          <p:spPr bwMode="auto">
            <a:xfrm>
              <a:off x="761999" y="3488204"/>
              <a:ext cx="457200" cy="57966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5</a:t>
              </a:r>
              <a:endParaRPr lang="en-US" sz="1600" b="1" dirty="0">
                <a:solidFill>
                  <a:schemeClr val="bg1"/>
                </a:solidFill>
                <a:effectLst>
                  <a:outerShdw blurRad="38100" dist="38100" dir="2700000" algn="tl">
                    <a:srgbClr val="000000">
                      <a:alpha val="43137"/>
                    </a:srgbClr>
                  </a:outerShdw>
                </a:effectLst>
              </a:endParaRPr>
            </a:p>
          </p:txBody>
        </p:sp>
        <p:sp>
          <p:nvSpPr>
            <p:cNvPr id="13" name="TextBox 12"/>
            <p:cNvSpPr txBox="1"/>
            <p:nvPr/>
          </p:nvSpPr>
          <p:spPr>
            <a:xfrm>
              <a:off x="738806" y="2284789"/>
              <a:ext cx="457200" cy="579669"/>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7</a:t>
              </a:r>
              <a:endParaRPr lang="en-US" sz="1600" b="1" dirty="0">
                <a:solidFill>
                  <a:schemeClr val="bg1"/>
                </a:solidFill>
                <a:effectLst>
                  <a:outerShdw blurRad="38100" dist="38100" dir="2700000" algn="tl">
                    <a:srgbClr val="000000">
                      <a:alpha val="43137"/>
                    </a:srgbClr>
                  </a:outerShdw>
                </a:effectLst>
              </a:endParaRPr>
            </a:p>
          </p:txBody>
        </p:sp>
        <p:sp>
          <p:nvSpPr>
            <p:cNvPr id="14" name="TextBox 13"/>
            <p:cNvSpPr txBox="1"/>
            <p:nvPr/>
          </p:nvSpPr>
          <p:spPr>
            <a:xfrm>
              <a:off x="715614" y="1673177"/>
              <a:ext cx="457200" cy="579669"/>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8</a:t>
              </a:r>
              <a:endParaRPr lang="en-US" sz="1600" b="1" dirty="0">
                <a:solidFill>
                  <a:schemeClr val="bg1"/>
                </a:solidFill>
                <a:effectLst>
                  <a:outerShdw blurRad="38100" dist="38100" dir="2700000" algn="tl">
                    <a:srgbClr val="000000">
                      <a:alpha val="43137"/>
                    </a:srgbClr>
                  </a:outerShdw>
                </a:effectLst>
              </a:endParaRPr>
            </a:p>
          </p:txBody>
        </p:sp>
        <p:sp>
          <p:nvSpPr>
            <p:cNvPr id="15" name="TextBox 14"/>
            <p:cNvSpPr txBox="1"/>
            <p:nvPr/>
          </p:nvSpPr>
          <p:spPr>
            <a:xfrm>
              <a:off x="734755" y="1110793"/>
              <a:ext cx="457200" cy="579669"/>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9</a:t>
              </a:r>
              <a:endParaRPr lang="en-US" sz="1600" b="1" dirty="0">
                <a:solidFill>
                  <a:schemeClr val="bg1"/>
                </a:solidFill>
                <a:effectLst>
                  <a:outerShdw blurRad="38100" dist="38100" dir="2700000" algn="tl">
                    <a:srgbClr val="000000">
                      <a:alpha val="43137"/>
                    </a:srgbClr>
                  </a:outerShdw>
                </a:effectLst>
              </a:endParaRPr>
            </a:p>
          </p:txBody>
        </p:sp>
        <p:sp>
          <p:nvSpPr>
            <p:cNvPr id="16" name="TextBox 18"/>
            <p:cNvSpPr txBox="1">
              <a:spLocks noChangeArrowheads="1"/>
            </p:cNvSpPr>
            <p:nvPr/>
          </p:nvSpPr>
          <p:spPr bwMode="auto">
            <a:xfrm>
              <a:off x="734755" y="2894666"/>
              <a:ext cx="457200" cy="579669"/>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6</a:t>
              </a:r>
              <a:endParaRPr lang="en-US" sz="1600" b="1" dirty="0">
                <a:solidFill>
                  <a:schemeClr val="bg1"/>
                </a:solidFill>
                <a:effectLst>
                  <a:outerShdw blurRad="38100" dist="38100" dir="2700000" algn="tl">
                    <a:srgbClr val="000000">
                      <a:alpha val="43137"/>
                    </a:srgbClr>
                  </a:outerShdw>
                </a:effectLst>
              </a:endParaRPr>
            </a:p>
          </p:txBody>
        </p:sp>
      </p:grpSp>
      <p:grpSp>
        <p:nvGrpSpPr>
          <p:cNvPr id="7" name="Group 29"/>
          <p:cNvGrpSpPr/>
          <p:nvPr/>
        </p:nvGrpSpPr>
        <p:grpSpPr>
          <a:xfrm>
            <a:off x="2590800" y="1419106"/>
            <a:ext cx="1531090" cy="1676400"/>
            <a:chOff x="2871436" y="2667000"/>
            <a:chExt cx="1531090" cy="1676400"/>
          </a:xfrm>
          <a:solidFill>
            <a:schemeClr val="bg2">
              <a:lumMod val="25000"/>
            </a:schemeClr>
          </a:solidFill>
        </p:grpSpPr>
        <p:sp>
          <p:nvSpPr>
            <p:cNvPr id="27" name="Rectangle 26"/>
            <p:cNvSpPr/>
            <p:nvPr/>
          </p:nvSpPr>
          <p:spPr>
            <a:xfrm>
              <a:off x="2871436" y="2667000"/>
              <a:ext cx="1531090" cy="1676400"/>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2909536" y="3043986"/>
              <a:ext cx="1371600" cy="923330"/>
            </a:xfrm>
            <a:prstGeom prst="rect">
              <a:avLst/>
            </a:prstGeom>
            <a:grpFill/>
            <a:ln>
              <a:noFill/>
            </a:ln>
          </p:spPr>
          <p:txBody>
            <a:bodyPr wrap="square" rtlCol="0">
              <a:spAutoFit/>
            </a:bodyPr>
            <a:lstStyle/>
            <a:p>
              <a:pPr algn="ctr"/>
              <a:r>
                <a:rPr lang="en-US" b="1" smtClean="0">
                  <a:solidFill>
                    <a:schemeClr val="bg1"/>
                  </a:solidFill>
                  <a:effectLst>
                    <a:outerShdw blurRad="38100" dist="38100" dir="2700000" algn="tl">
                      <a:srgbClr val="000000">
                        <a:alpha val="43137"/>
                      </a:srgbClr>
                    </a:outerShdw>
                  </a:effectLst>
                </a:rPr>
                <a:t>DESKRIPSI KUALIFIKASI KKNI</a:t>
              </a:r>
              <a:endParaRPr lang="en-US" b="1">
                <a:solidFill>
                  <a:schemeClr val="bg1"/>
                </a:solidFill>
                <a:effectLst>
                  <a:outerShdw blurRad="38100" dist="38100" dir="2700000" algn="tl">
                    <a:srgbClr val="000000">
                      <a:alpha val="43137"/>
                    </a:srgbClr>
                  </a:outerShdw>
                </a:effectLst>
              </a:endParaRPr>
            </a:p>
          </p:txBody>
        </p:sp>
      </p:grpSp>
      <p:sp>
        <p:nvSpPr>
          <p:cNvPr id="29" name="Right Brace 28"/>
          <p:cNvSpPr/>
          <p:nvPr/>
        </p:nvSpPr>
        <p:spPr>
          <a:xfrm>
            <a:off x="1828800" y="1055700"/>
            <a:ext cx="381000" cy="4887900"/>
          </a:xfrm>
          <a:prstGeom prst="rightBrace">
            <a:avLst>
              <a:gd name="adj1" fmla="val 8333"/>
              <a:gd name="adj2" fmla="val 24991"/>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30" name="Group 66"/>
          <p:cNvGrpSpPr/>
          <p:nvPr/>
        </p:nvGrpSpPr>
        <p:grpSpPr>
          <a:xfrm>
            <a:off x="4225437" y="1428750"/>
            <a:ext cx="2048376" cy="1676400"/>
            <a:chOff x="4035591" y="1680414"/>
            <a:chExt cx="2048376" cy="1676400"/>
          </a:xfrm>
        </p:grpSpPr>
        <p:grpSp>
          <p:nvGrpSpPr>
            <p:cNvPr id="31" name="Group 35"/>
            <p:cNvGrpSpPr/>
            <p:nvPr/>
          </p:nvGrpSpPr>
          <p:grpSpPr>
            <a:xfrm>
              <a:off x="4477404" y="1680414"/>
              <a:ext cx="1606563" cy="1676400"/>
              <a:chOff x="2584437" y="2667000"/>
              <a:chExt cx="1606563" cy="1676400"/>
            </a:xfrm>
            <a:solidFill>
              <a:srgbClr val="756D43"/>
            </a:solidFill>
          </p:grpSpPr>
          <p:sp>
            <p:nvSpPr>
              <p:cNvPr id="37" name="Rectangle 36"/>
              <p:cNvSpPr/>
              <p:nvPr/>
            </p:nvSpPr>
            <p:spPr>
              <a:xfrm>
                <a:off x="2584437" y="2667000"/>
                <a:ext cx="1606563" cy="1676400"/>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2622537" y="2739186"/>
                <a:ext cx="1523999" cy="1477328"/>
              </a:xfrm>
              <a:prstGeom prst="rect">
                <a:avLst/>
              </a:prstGeom>
              <a:grpFill/>
              <a:ln>
                <a:noFill/>
              </a:ln>
            </p:spPr>
            <p:txBody>
              <a:bodyPr wrap="square" rtlCol="0">
                <a:spAutoFit/>
              </a:bodyPr>
              <a:lstStyle/>
              <a:p>
                <a:pPr algn="ctr"/>
                <a:r>
                  <a:rPr lang="en-US" b="1" smtClean="0">
                    <a:solidFill>
                      <a:schemeClr val="bg1"/>
                    </a:solidFill>
                    <a:effectLst>
                      <a:outerShdw blurRad="38100" dist="38100" dir="2700000" algn="tl">
                        <a:srgbClr val="000000">
                          <a:alpha val="43137"/>
                        </a:srgbClr>
                      </a:outerShdw>
                    </a:effectLst>
                  </a:rPr>
                  <a:t>RUMUSAN UMUM LEARNING OUTCOMES PRODI</a:t>
                </a:r>
                <a:endParaRPr lang="en-US" b="1">
                  <a:solidFill>
                    <a:schemeClr val="bg1"/>
                  </a:solidFill>
                  <a:effectLst>
                    <a:outerShdw blurRad="38100" dist="38100" dir="2700000" algn="tl">
                      <a:srgbClr val="000000">
                        <a:alpha val="43137"/>
                      </a:srgbClr>
                    </a:outerShdw>
                  </a:effectLst>
                </a:endParaRPr>
              </a:p>
            </p:txBody>
          </p:sp>
        </p:grpSp>
        <p:sp>
          <p:nvSpPr>
            <p:cNvPr id="41" name="Right Arrow 40"/>
            <p:cNvSpPr/>
            <p:nvPr/>
          </p:nvSpPr>
          <p:spPr>
            <a:xfrm>
              <a:off x="4035591" y="2023314"/>
              <a:ext cx="381000" cy="990600"/>
            </a:xfrm>
            <a:prstGeom prst="rightArrow">
              <a:avLst>
                <a:gd name="adj1" fmla="val 46113"/>
                <a:gd name="adj2" fmla="val 73170"/>
              </a:avLst>
            </a:prstGeom>
            <a:solidFill>
              <a:srgbClr val="FFDD7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68"/>
          <p:cNvGrpSpPr/>
          <p:nvPr/>
        </p:nvGrpSpPr>
        <p:grpSpPr>
          <a:xfrm>
            <a:off x="6911212" y="3429000"/>
            <a:ext cx="1566038" cy="2514600"/>
            <a:chOff x="6721366" y="3365936"/>
            <a:chExt cx="1566038" cy="2514600"/>
          </a:xfrm>
        </p:grpSpPr>
        <p:sp>
          <p:nvSpPr>
            <p:cNvPr id="39" name="Right Arrow 38"/>
            <p:cNvSpPr/>
            <p:nvPr/>
          </p:nvSpPr>
          <p:spPr>
            <a:xfrm rot="5400000">
              <a:off x="7258704" y="3175436"/>
              <a:ext cx="457200" cy="838200"/>
            </a:xfrm>
            <a:prstGeom prst="rightArrow">
              <a:avLst>
                <a:gd name="adj1" fmla="val 46113"/>
                <a:gd name="adj2" fmla="val 73170"/>
              </a:avLst>
            </a:prstGeom>
            <a:solidFill>
              <a:srgbClr val="FFDD7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49"/>
            <p:cNvGrpSpPr/>
            <p:nvPr/>
          </p:nvGrpSpPr>
          <p:grpSpPr>
            <a:xfrm>
              <a:off x="6721366" y="4227093"/>
              <a:ext cx="1566038" cy="1653443"/>
              <a:chOff x="2727434" y="2667000"/>
              <a:chExt cx="1566038" cy="1653443"/>
            </a:xfrm>
            <a:solidFill>
              <a:srgbClr val="B0A674"/>
            </a:solidFill>
          </p:grpSpPr>
          <p:sp>
            <p:nvSpPr>
              <p:cNvPr id="51" name="Rectangle 50"/>
              <p:cNvSpPr/>
              <p:nvPr/>
            </p:nvSpPr>
            <p:spPr>
              <a:xfrm>
                <a:off x="2727434" y="2667000"/>
                <a:ext cx="1566038" cy="1653443"/>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2800350" y="2830956"/>
                <a:ext cx="1405270" cy="1323439"/>
              </a:xfrm>
              <a:prstGeom prst="rect">
                <a:avLst/>
              </a:prstGeom>
              <a:grpFill/>
              <a:ln>
                <a:noFill/>
              </a:ln>
            </p:spPr>
            <p:txBody>
              <a:bodyPr wrap="square" rtlCol="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1600" b="1" smtClean="0">
                    <a:ln w="50800"/>
                    <a:solidFill>
                      <a:srgbClr val="FFFF9B"/>
                    </a:solidFill>
                    <a:effectLst>
                      <a:outerShdw blurRad="50800" dist="38100" dir="5400000" algn="t" rotWithShape="0">
                        <a:prstClr val="black">
                          <a:alpha val="40000"/>
                        </a:prstClr>
                      </a:outerShdw>
                    </a:effectLst>
                  </a:rPr>
                  <a:t>LEARNING OUTCOMES PADA KURIKULUM PRODI</a:t>
                </a:r>
                <a:endParaRPr lang="en-US" sz="1600" b="1">
                  <a:ln w="50800"/>
                  <a:solidFill>
                    <a:srgbClr val="FFFF9B"/>
                  </a:solidFill>
                  <a:effectLst>
                    <a:outerShdw blurRad="50800" dist="38100" dir="5400000" algn="t" rotWithShape="0">
                      <a:prstClr val="black">
                        <a:alpha val="40000"/>
                      </a:prstClr>
                    </a:outerShdw>
                  </a:effectLst>
                </a:endParaRPr>
              </a:p>
            </p:txBody>
          </p:sp>
        </p:grpSp>
      </p:grpSp>
      <p:sp>
        <p:nvSpPr>
          <p:cNvPr id="60" name="Rectangle 59"/>
          <p:cNvSpPr/>
          <p:nvPr/>
        </p:nvSpPr>
        <p:spPr>
          <a:xfrm>
            <a:off x="6097758" y="619780"/>
            <a:ext cx="2589042" cy="46166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smtClean="0">
                <a:ln w="11430"/>
                <a:solidFill>
                  <a:schemeClr val="bg2">
                    <a:lumMod val="50000"/>
                  </a:schemeClr>
                </a:solidFill>
                <a:effectLst>
                  <a:outerShdw blurRad="50800" dist="39000" dir="5460000" algn="tl">
                    <a:srgbClr val="000000">
                      <a:alpha val="38000"/>
                    </a:srgbClr>
                  </a:outerShdw>
                </a:effectLst>
              </a:rPr>
              <a:t>PENJABARAN KKNI</a:t>
            </a:r>
            <a:endParaRPr lang="en-US" sz="2400" b="1">
              <a:ln w="11430"/>
              <a:solidFill>
                <a:schemeClr val="bg2">
                  <a:lumMod val="50000"/>
                </a:schemeClr>
              </a:solidFill>
              <a:effectLst>
                <a:outerShdw blurRad="50800" dist="39000" dir="5460000" algn="tl">
                  <a:srgbClr val="000000">
                    <a:alpha val="38000"/>
                  </a:srgbClr>
                </a:outerShdw>
              </a:effectLst>
            </a:endParaRPr>
          </a:p>
        </p:txBody>
      </p:sp>
      <p:grpSp>
        <p:nvGrpSpPr>
          <p:cNvPr id="42" name="Group 63"/>
          <p:cNvGrpSpPr/>
          <p:nvPr/>
        </p:nvGrpSpPr>
        <p:grpSpPr>
          <a:xfrm>
            <a:off x="6381750" y="1428750"/>
            <a:ext cx="2076450" cy="1676400"/>
            <a:chOff x="6381750" y="1638300"/>
            <a:chExt cx="2076450" cy="1676400"/>
          </a:xfrm>
        </p:grpSpPr>
        <p:sp>
          <p:nvSpPr>
            <p:cNvPr id="59" name="Rectangle 58"/>
            <p:cNvSpPr/>
            <p:nvPr/>
          </p:nvSpPr>
          <p:spPr>
            <a:xfrm>
              <a:off x="6851637" y="1638300"/>
              <a:ext cx="1606563" cy="1676400"/>
            </a:xfrm>
            <a:prstGeom prst="rect">
              <a:avLst/>
            </a:prstGeom>
            <a:solidFill>
              <a:schemeClr val="bg2">
                <a:lumMod val="50000"/>
              </a:schemeClr>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67"/>
            <p:cNvGrpSpPr/>
            <p:nvPr/>
          </p:nvGrpSpPr>
          <p:grpSpPr>
            <a:xfrm>
              <a:off x="6381750" y="1714500"/>
              <a:ext cx="1985348" cy="1477328"/>
              <a:chOff x="6276682" y="1780094"/>
              <a:chExt cx="1985348" cy="1477328"/>
            </a:xfrm>
          </p:grpSpPr>
          <p:sp>
            <p:nvSpPr>
              <p:cNvPr id="35" name="TextBox 34"/>
              <p:cNvSpPr txBox="1"/>
              <p:nvPr/>
            </p:nvSpPr>
            <p:spPr>
              <a:xfrm>
                <a:off x="6810082" y="1780094"/>
                <a:ext cx="1451948" cy="1477328"/>
              </a:xfrm>
              <a:prstGeom prst="rect">
                <a:avLst/>
              </a:prstGeom>
              <a:solidFill>
                <a:schemeClr val="bg2">
                  <a:lumMod val="50000"/>
                </a:schemeClr>
              </a:solidFill>
              <a:ln>
                <a:noFill/>
              </a:ln>
            </p:spPr>
            <p:txBody>
              <a:bodyPr wrap="square" rtlCol="0">
                <a:spAutoFit/>
              </a:bodyPr>
              <a:lstStyle/>
              <a:p>
                <a:pPr algn="ctr"/>
                <a:r>
                  <a:rPr lang="en-US" b="1" smtClean="0">
                    <a:solidFill>
                      <a:schemeClr val="bg1"/>
                    </a:solidFill>
                    <a:effectLst>
                      <a:outerShdw blurRad="38100" dist="38100" dir="2700000" algn="tl">
                        <a:srgbClr val="000000">
                          <a:alpha val="43137"/>
                        </a:srgbClr>
                      </a:outerShdw>
                    </a:effectLst>
                  </a:rPr>
                  <a:t>RUMUSAN RINCI LEARNING OUTCOMES PRODI</a:t>
                </a:r>
                <a:endParaRPr lang="en-US" b="1">
                  <a:solidFill>
                    <a:schemeClr val="bg1"/>
                  </a:solidFill>
                  <a:effectLst>
                    <a:outerShdw blurRad="38100" dist="38100" dir="2700000" algn="tl">
                      <a:srgbClr val="000000">
                        <a:alpha val="43137"/>
                      </a:srgbClr>
                    </a:outerShdw>
                  </a:effectLst>
                </a:endParaRPr>
              </a:p>
            </p:txBody>
          </p:sp>
          <p:sp>
            <p:nvSpPr>
              <p:cNvPr id="40" name="Right Arrow 39"/>
              <p:cNvSpPr/>
              <p:nvPr/>
            </p:nvSpPr>
            <p:spPr>
              <a:xfrm>
                <a:off x="6276682" y="2023314"/>
                <a:ext cx="381000" cy="990600"/>
              </a:xfrm>
              <a:prstGeom prst="rightArrow">
                <a:avLst>
                  <a:gd name="adj1" fmla="val 46113"/>
                  <a:gd name="adj2" fmla="val 73170"/>
                </a:avLst>
              </a:prstGeom>
              <a:solidFill>
                <a:srgbClr val="FFDD7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4" name="Group 64"/>
          <p:cNvGrpSpPr/>
          <p:nvPr/>
        </p:nvGrpSpPr>
        <p:grpSpPr>
          <a:xfrm>
            <a:off x="4419600" y="4291156"/>
            <a:ext cx="2362200" cy="1957244"/>
            <a:chOff x="4419600" y="4291156"/>
            <a:chExt cx="2362200" cy="1957244"/>
          </a:xfrm>
        </p:grpSpPr>
        <p:sp>
          <p:nvSpPr>
            <p:cNvPr id="70" name="Rectangle 69"/>
            <p:cNvSpPr/>
            <p:nvPr/>
          </p:nvSpPr>
          <p:spPr>
            <a:xfrm>
              <a:off x="4419600" y="4572000"/>
              <a:ext cx="1555083" cy="1676400"/>
            </a:xfrm>
            <a:prstGeom prst="rect">
              <a:avLst/>
            </a:prstGeom>
            <a:solidFill>
              <a:srgbClr val="B9B08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4549666" y="4419600"/>
              <a:ext cx="1555083" cy="1676400"/>
            </a:xfrm>
            <a:prstGeom prst="rect">
              <a:avLst/>
            </a:prstGeom>
            <a:solidFill>
              <a:srgbClr val="B9B08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69"/>
            <p:cNvGrpSpPr/>
            <p:nvPr/>
          </p:nvGrpSpPr>
          <p:grpSpPr>
            <a:xfrm>
              <a:off x="4705350" y="4291156"/>
              <a:ext cx="2076450" cy="1676400"/>
              <a:chOff x="4610754" y="4228092"/>
              <a:chExt cx="2076450" cy="1676400"/>
            </a:xfrm>
          </p:grpSpPr>
          <p:grpSp>
            <p:nvGrpSpPr>
              <p:cNvPr id="46" name="Group 52"/>
              <p:cNvGrpSpPr/>
              <p:nvPr/>
            </p:nvGrpSpPr>
            <p:grpSpPr>
              <a:xfrm>
                <a:off x="4610754" y="4228092"/>
                <a:ext cx="1564900" cy="1676400"/>
                <a:chOff x="2723575" y="2667000"/>
                <a:chExt cx="1564900" cy="1676400"/>
              </a:xfrm>
              <a:solidFill>
                <a:srgbClr val="BCB48A"/>
              </a:solidFill>
            </p:grpSpPr>
            <p:sp>
              <p:nvSpPr>
                <p:cNvPr id="54" name="Rectangle 53"/>
                <p:cNvSpPr/>
                <p:nvPr/>
              </p:nvSpPr>
              <p:spPr>
                <a:xfrm>
                  <a:off x="2733392" y="2667000"/>
                  <a:ext cx="1555083" cy="1676400"/>
                </a:xfrm>
                <a:prstGeom prst="rect">
                  <a:avLst/>
                </a:prstGeom>
                <a:gr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85000"/>
                        </a:schemeClr>
                      </a:solidFill>
                    </a:ln>
                  </a:endParaRPr>
                </a:p>
              </p:txBody>
            </p:sp>
            <p:sp>
              <p:nvSpPr>
                <p:cNvPr id="55" name="TextBox 54"/>
                <p:cNvSpPr txBox="1"/>
                <p:nvPr/>
              </p:nvSpPr>
              <p:spPr>
                <a:xfrm>
                  <a:off x="2723575" y="2814494"/>
                  <a:ext cx="1562100" cy="1323439"/>
                </a:xfrm>
                <a:prstGeom prst="rect">
                  <a:avLst/>
                </a:prstGeom>
                <a:noFill/>
                <a:ln>
                  <a:noFill/>
                </a:ln>
              </p:spPr>
              <p:txBody>
                <a:bodyPr wrap="square" rtlCol="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1600" b="1" smtClean="0">
                      <a:ln w="50800"/>
                      <a:solidFill>
                        <a:srgbClr val="FFFF9B"/>
                      </a:solidFill>
                      <a:effectLst>
                        <a:outerShdw blurRad="50800" dist="38100" dir="5400000" algn="t" rotWithShape="0">
                          <a:prstClr val="black">
                            <a:alpha val="40000"/>
                          </a:prstClr>
                        </a:outerShdw>
                      </a:effectLst>
                    </a:rPr>
                    <a:t>LEARNING OUTCOMES PADA PEMBELAJARAN MATA KULIAH</a:t>
                  </a:r>
                  <a:endParaRPr lang="en-US" sz="1600" b="1">
                    <a:ln w="50800"/>
                    <a:solidFill>
                      <a:srgbClr val="FFFF9B"/>
                    </a:solidFill>
                    <a:effectLst>
                      <a:outerShdw blurRad="50800" dist="38100" dir="5400000" algn="t" rotWithShape="0">
                        <a:prstClr val="black">
                          <a:alpha val="40000"/>
                        </a:prstClr>
                      </a:outerShdw>
                    </a:effectLst>
                  </a:endParaRPr>
                </a:p>
              </p:txBody>
            </p:sp>
          </p:grpSp>
          <p:sp>
            <p:nvSpPr>
              <p:cNvPr id="56" name="Right Arrow 55"/>
              <p:cNvSpPr/>
              <p:nvPr/>
            </p:nvSpPr>
            <p:spPr>
              <a:xfrm rot="10800000">
                <a:off x="6306204" y="4571994"/>
                <a:ext cx="381000" cy="990600"/>
              </a:xfrm>
              <a:prstGeom prst="rightArrow">
                <a:avLst>
                  <a:gd name="adj1" fmla="val 46113"/>
                  <a:gd name="adj2" fmla="val 73170"/>
                </a:avLst>
              </a:prstGeom>
              <a:solidFill>
                <a:srgbClr val="FFFFB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wipe(left)">
                                      <p:cBhvr>
                                        <p:cTn id="7" dur="500"/>
                                        <p:tgtEl>
                                          <p:spTgt spid="6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wipe(left)">
                                      <p:cBhvr>
                                        <p:cTn id="12" dur="500"/>
                                        <p:tgtEl>
                                          <p:spTgt spid="30"/>
                                        </p:tgtEl>
                                      </p:cBhvr>
                                    </p:animEffect>
                                  </p:childTnLst>
                                </p:cTn>
                              </p:par>
                            </p:childTnLst>
                          </p:cTn>
                        </p:par>
                        <p:par>
                          <p:cTn id="13" fill="hold">
                            <p:stCondLst>
                              <p:cond delay="500"/>
                            </p:stCondLst>
                            <p:childTnLst>
                              <p:par>
                                <p:cTn id="14" presetID="18" presetClass="entr" presetSubtype="6" fill="hold" nodeType="after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strips(downRight)">
                                      <p:cBhvr>
                                        <p:cTn id="16" dur="500"/>
                                        <p:tgtEl>
                                          <p:spTgt spid="42"/>
                                        </p:tgtEl>
                                      </p:cBhvr>
                                    </p:animEffect>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wipe(up)">
                                      <p:cBhvr>
                                        <p:cTn id="27" dur="500"/>
                                        <p:tgtEl>
                                          <p:spTgt spid="32"/>
                                        </p:tgtEl>
                                      </p:cBhvr>
                                    </p:animEffect>
                                  </p:childTnLst>
                                </p:cTn>
                              </p:par>
                            </p:childTnLst>
                          </p:cTn>
                        </p:par>
                        <p:par>
                          <p:cTn id="28" fill="hold">
                            <p:stCondLst>
                              <p:cond delay="500"/>
                            </p:stCondLst>
                            <p:childTnLst>
                              <p:par>
                                <p:cTn id="29" presetID="18" presetClass="entr" presetSubtype="12" fill="hold" nodeType="after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strips(downLeft)">
                                      <p:cBhvr>
                                        <p:cTn id="31" dur="500"/>
                                        <p:tgtEl>
                                          <p:spTgt spid="44"/>
                                        </p:tgtEl>
                                      </p:cBhvr>
                                    </p:animEffect>
                                  </p:childTnLst>
                                </p:cTn>
                              </p:par>
                            </p:childTnLst>
                          </p:cTn>
                        </p:par>
                        <p:par>
                          <p:cTn id="32" fill="hold">
                            <p:stCondLst>
                              <p:cond delay="1000"/>
                            </p:stCondLst>
                            <p:childTnLst>
                              <p:par>
                                <p:cTn id="33" presetID="22" presetClass="entr" presetSubtype="4"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wipe(down)">
                                      <p:cBhvr>
                                        <p:cTn id="3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2"/>
          <p:cNvGrpSpPr/>
          <p:nvPr/>
        </p:nvGrpSpPr>
        <p:grpSpPr>
          <a:xfrm>
            <a:off x="1828800" y="742950"/>
            <a:ext cx="5793830" cy="5581650"/>
            <a:chOff x="1447800" y="361950"/>
            <a:chExt cx="6096000" cy="6172994"/>
          </a:xfrm>
        </p:grpSpPr>
        <p:grpSp>
          <p:nvGrpSpPr>
            <p:cNvPr id="3" name="Group 31"/>
            <p:cNvGrpSpPr/>
            <p:nvPr/>
          </p:nvGrpSpPr>
          <p:grpSpPr>
            <a:xfrm>
              <a:off x="2076450" y="533400"/>
              <a:ext cx="4876800" cy="5772150"/>
              <a:chOff x="2076450" y="533400"/>
              <a:chExt cx="4876800" cy="5772150"/>
            </a:xfrm>
          </p:grpSpPr>
          <p:sp>
            <p:nvSpPr>
              <p:cNvPr id="4" name="Oval 3"/>
              <p:cNvSpPr/>
              <p:nvPr/>
            </p:nvSpPr>
            <p:spPr>
              <a:xfrm>
                <a:off x="2076450" y="533400"/>
                <a:ext cx="4876800" cy="5772150"/>
              </a:xfrm>
              <a:prstGeom prst="ellipse">
                <a:avLst/>
              </a:prstGeom>
              <a:solidFill>
                <a:srgbClr val="EB730F"/>
              </a:solidFill>
              <a:ln>
                <a:solidFill>
                  <a:srgbClr val="E65D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362200" y="876300"/>
                <a:ext cx="4286250" cy="5105400"/>
              </a:xfrm>
              <a:prstGeom prst="ellipse">
                <a:avLst/>
              </a:prstGeom>
              <a:solidFill>
                <a:srgbClr val="F18023"/>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628900" y="1181100"/>
                <a:ext cx="3752850" cy="4495800"/>
              </a:xfrm>
              <a:prstGeom prst="ellipse">
                <a:avLst/>
              </a:prstGeom>
              <a:solidFill>
                <a:srgbClr val="F3903F"/>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933700" y="1543050"/>
                <a:ext cx="3162300" cy="3810000"/>
              </a:xfrm>
              <a:prstGeom prst="ellipse">
                <a:avLst/>
              </a:prstGeom>
              <a:solidFill>
                <a:srgbClr val="F5A767"/>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3200400" y="1866900"/>
                <a:ext cx="2628900" cy="3162300"/>
              </a:xfrm>
              <a:prstGeom prst="ellipse">
                <a:avLst/>
              </a:prstGeom>
              <a:solidFill>
                <a:srgbClr val="F7B681"/>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486150" y="2190750"/>
                <a:ext cx="2057400" cy="2495550"/>
              </a:xfrm>
              <a:prstGeom prst="ellipse">
                <a:avLst/>
              </a:prstGeom>
              <a:solidFill>
                <a:srgbClr val="F9C79D"/>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752850" y="2514600"/>
                <a:ext cx="1524000" cy="1828800"/>
              </a:xfrm>
              <a:prstGeom prst="ellipse">
                <a:avLst/>
              </a:prstGeom>
              <a:solidFill>
                <a:srgbClr val="FBD6B7"/>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038600" y="2857500"/>
                <a:ext cx="952500" cy="1143000"/>
              </a:xfrm>
              <a:prstGeom prst="ellipse">
                <a:avLst/>
              </a:prstGeom>
              <a:solidFill>
                <a:srgbClr val="FCDDC4"/>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286250" y="3162300"/>
                <a:ext cx="438150" cy="552450"/>
              </a:xfrm>
              <a:prstGeom prst="ellipse">
                <a:avLst/>
              </a:prstGeom>
              <a:solidFill>
                <a:schemeClr val="accent6">
                  <a:lumMod val="20000"/>
                  <a:lumOff val="80000"/>
                </a:schemeClr>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7" name="Straight Connector 6"/>
            <p:cNvCxnSpPr/>
            <p:nvPr/>
          </p:nvCxnSpPr>
          <p:spPr>
            <a:xfrm rot="5400000">
              <a:off x="1408906" y="3448050"/>
              <a:ext cx="6172994" cy="794"/>
            </a:xfrm>
            <a:prstGeom prst="line">
              <a:avLst/>
            </a:prstGeom>
            <a:ln>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447800" y="3429000"/>
              <a:ext cx="6096000" cy="1588"/>
            </a:xfrm>
            <a:prstGeom prst="line">
              <a:avLst/>
            </a:prstGeom>
            <a:ln>
              <a:solidFill>
                <a:schemeClr val="bg1"/>
              </a:solidFill>
              <a:prstDash val="sysDash"/>
            </a:ln>
          </p:spPr>
          <p:style>
            <a:lnRef idx="1">
              <a:schemeClr val="accent1"/>
            </a:lnRef>
            <a:fillRef idx="0">
              <a:schemeClr val="accent1"/>
            </a:fillRef>
            <a:effectRef idx="0">
              <a:schemeClr val="accent1"/>
            </a:effectRef>
            <a:fontRef idx="minor">
              <a:schemeClr val="tx1"/>
            </a:fontRef>
          </p:style>
        </p:cxnSp>
      </p:grpSp>
      <p:grpSp>
        <p:nvGrpSpPr>
          <p:cNvPr id="6" name="Group 33"/>
          <p:cNvGrpSpPr/>
          <p:nvPr/>
        </p:nvGrpSpPr>
        <p:grpSpPr>
          <a:xfrm>
            <a:off x="4594334" y="3247952"/>
            <a:ext cx="2569120" cy="376714"/>
            <a:chOff x="4403180" y="3250168"/>
            <a:chExt cx="2569120" cy="376714"/>
          </a:xfrm>
        </p:grpSpPr>
        <p:sp>
          <p:nvSpPr>
            <p:cNvPr id="19" name="TextBox 18"/>
            <p:cNvSpPr txBox="1"/>
            <p:nvPr/>
          </p:nvSpPr>
          <p:spPr>
            <a:xfrm>
              <a:off x="4403180" y="3252384"/>
              <a:ext cx="381000" cy="369332"/>
            </a:xfrm>
            <a:prstGeom prst="rect">
              <a:avLst/>
            </a:prstGeom>
            <a:noFill/>
          </p:spPr>
          <p:txBody>
            <a:bodyPr wrap="square" rtlCol="0">
              <a:spAutoFit/>
            </a:bodyPr>
            <a:lstStyle/>
            <a:p>
              <a:pPr algn="ctr"/>
              <a:r>
                <a:rPr lang="en-US" b="1" smtClean="0"/>
                <a:t>1</a:t>
              </a:r>
              <a:endParaRPr lang="en-US" b="1"/>
            </a:p>
          </p:txBody>
        </p:sp>
        <p:sp>
          <p:nvSpPr>
            <p:cNvPr id="20" name="TextBox 19"/>
            <p:cNvSpPr txBox="1"/>
            <p:nvPr/>
          </p:nvSpPr>
          <p:spPr>
            <a:xfrm>
              <a:off x="4656617" y="3250168"/>
              <a:ext cx="381000" cy="369332"/>
            </a:xfrm>
            <a:prstGeom prst="rect">
              <a:avLst/>
            </a:prstGeom>
            <a:noFill/>
          </p:spPr>
          <p:txBody>
            <a:bodyPr wrap="square" rtlCol="0">
              <a:spAutoFit/>
            </a:bodyPr>
            <a:lstStyle/>
            <a:p>
              <a:pPr algn="ctr"/>
              <a:r>
                <a:rPr lang="en-US" b="1" smtClean="0"/>
                <a:t>2</a:t>
              </a:r>
              <a:endParaRPr lang="en-US" b="1"/>
            </a:p>
          </p:txBody>
        </p:sp>
        <p:sp>
          <p:nvSpPr>
            <p:cNvPr id="21" name="TextBox 20"/>
            <p:cNvSpPr txBox="1"/>
            <p:nvPr/>
          </p:nvSpPr>
          <p:spPr>
            <a:xfrm>
              <a:off x="4933950" y="3250168"/>
              <a:ext cx="381000" cy="369332"/>
            </a:xfrm>
            <a:prstGeom prst="rect">
              <a:avLst/>
            </a:prstGeom>
            <a:noFill/>
          </p:spPr>
          <p:txBody>
            <a:bodyPr wrap="square" rtlCol="0">
              <a:spAutoFit/>
            </a:bodyPr>
            <a:lstStyle/>
            <a:p>
              <a:pPr algn="ctr"/>
              <a:r>
                <a:rPr lang="en-US" b="1" smtClean="0"/>
                <a:t>3</a:t>
              </a:r>
              <a:endParaRPr lang="en-US" b="1"/>
            </a:p>
          </p:txBody>
        </p:sp>
        <p:sp>
          <p:nvSpPr>
            <p:cNvPr id="22" name="TextBox 21"/>
            <p:cNvSpPr txBox="1"/>
            <p:nvPr/>
          </p:nvSpPr>
          <p:spPr>
            <a:xfrm>
              <a:off x="5222984" y="3250168"/>
              <a:ext cx="381000" cy="369332"/>
            </a:xfrm>
            <a:prstGeom prst="rect">
              <a:avLst/>
            </a:prstGeom>
            <a:noFill/>
          </p:spPr>
          <p:txBody>
            <a:bodyPr wrap="square" rtlCol="0">
              <a:spAutoFit/>
            </a:bodyPr>
            <a:lstStyle/>
            <a:p>
              <a:pPr algn="ctr"/>
              <a:r>
                <a:rPr lang="en-US" b="1" smtClean="0"/>
                <a:t>4</a:t>
              </a:r>
              <a:endParaRPr lang="en-US" b="1"/>
            </a:p>
          </p:txBody>
        </p:sp>
        <p:sp>
          <p:nvSpPr>
            <p:cNvPr id="23" name="TextBox 22"/>
            <p:cNvSpPr txBox="1"/>
            <p:nvPr/>
          </p:nvSpPr>
          <p:spPr>
            <a:xfrm>
              <a:off x="5502166" y="3250168"/>
              <a:ext cx="381000" cy="369332"/>
            </a:xfrm>
            <a:prstGeom prst="rect">
              <a:avLst/>
            </a:prstGeom>
            <a:noFill/>
          </p:spPr>
          <p:txBody>
            <a:bodyPr wrap="square" rtlCol="0">
              <a:spAutoFit/>
            </a:bodyPr>
            <a:lstStyle/>
            <a:p>
              <a:pPr algn="ctr"/>
              <a:r>
                <a:rPr lang="en-US" b="1" smtClean="0"/>
                <a:t>5</a:t>
              </a:r>
              <a:endParaRPr lang="en-US" b="1"/>
            </a:p>
          </p:txBody>
        </p:sp>
        <p:sp>
          <p:nvSpPr>
            <p:cNvPr id="24" name="TextBox 23"/>
            <p:cNvSpPr txBox="1"/>
            <p:nvPr/>
          </p:nvSpPr>
          <p:spPr>
            <a:xfrm>
              <a:off x="5772150" y="3250168"/>
              <a:ext cx="381000" cy="369332"/>
            </a:xfrm>
            <a:prstGeom prst="rect">
              <a:avLst/>
            </a:prstGeom>
            <a:noFill/>
          </p:spPr>
          <p:txBody>
            <a:bodyPr wrap="square" rtlCol="0">
              <a:spAutoFit/>
            </a:bodyPr>
            <a:lstStyle/>
            <a:p>
              <a:pPr algn="ctr"/>
              <a:r>
                <a:rPr lang="en-US" b="1" smtClean="0"/>
                <a:t>6</a:t>
              </a:r>
              <a:endParaRPr lang="en-US" b="1"/>
            </a:p>
          </p:txBody>
        </p:sp>
        <p:sp>
          <p:nvSpPr>
            <p:cNvPr id="25" name="TextBox 24"/>
            <p:cNvSpPr txBox="1"/>
            <p:nvPr/>
          </p:nvSpPr>
          <p:spPr>
            <a:xfrm>
              <a:off x="6057900" y="3257550"/>
              <a:ext cx="381000" cy="369332"/>
            </a:xfrm>
            <a:prstGeom prst="rect">
              <a:avLst/>
            </a:prstGeom>
            <a:noFill/>
          </p:spPr>
          <p:txBody>
            <a:bodyPr wrap="square" rtlCol="0">
              <a:spAutoFit/>
            </a:bodyPr>
            <a:lstStyle/>
            <a:p>
              <a:pPr algn="ctr"/>
              <a:r>
                <a:rPr lang="en-US" b="1" smtClean="0"/>
                <a:t>7</a:t>
              </a:r>
              <a:endParaRPr lang="en-US" b="1"/>
            </a:p>
          </p:txBody>
        </p:sp>
        <p:sp>
          <p:nvSpPr>
            <p:cNvPr id="26" name="TextBox 25"/>
            <p:cNvSpPr txBox="1"/>
            <p:nvPr/>
          </p:nvSpPr>
          <p:spPr>
            <a:xfrm>
              <a:off x="6327884" y="3257550"/>
              <a:ext cx="381000" cy="369332"/>
            </a:xfrm>
            <a:prstGeom prst="rect">
              <a:avLst/>
            </a:prstGeom>
            <a:noFill/>
          </p:spPr>
          <p:txBody>
            <a:bodyPr wrap="square" rtlCol="0">
              <a:spAutoFit/>
            </a:bodyPr>
            <a:lstStyle/>
            <a:p>
              <a:pPr algn="ctr"/>
              <a:r>
                <a:rPr lang="en-US" b="1" smtClean="0"/>
                <a:t>8</a:t>
              </a:r>
              <a:endParaRPr lang="en-US" b="1"/>
            </a:p>
          </p:txBody>
        </p:sp>
        <p:sp>
          <p:nvSpPr>
            <p:cNvPr id="27" name="TextBox 26"/>
            <p:cNvSpPr txBox="1"/>
            <p:nvPr/>
          </p:nvSpPr>
          <p:spPr>
            <a:xfrm>
              <a:off x="6591300" y="3257550"/>
              <a:ext cx="381000" cy="369332"/>
            </a:xfrm>
            <a:prstGeom prst="rect">
              <a:avLst/>
            </a:prstGeom>
            <a:noFill/>
          </p:spPr>
          <p:txBody>
            <a:bodyPr wrap="square" rtlCol="0">
              <a:spAutoFit/>
            </a:bodyPr>
            <a:lstStyle/>
            <a:p>
              <a:pPr algn="ctr"/>
              <a:r>
                <a:rPr lang="en-US" b="1" smtClean="0"/>
                <a:t>9</a:t>
              </a:r>
              <a:endParaRPr lang="en-US" b="1"/>
            </a:p>
          </p:txBody>
        </p:sp>
      </p:grpSp>
      <p:sp>
        <p:nvSpPr>
          <p:cNvPr id="29" name="Rectangle 28"/>
          <p:cNvSpPr/>
          <p:nvPr/>
        </p:nvSpPr>
        <p:spPr>
          <a:xfrm>
            <a:off x="5514342" y="1828800"/>
            <a:ext cx="2105658" cy="830997"/>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r>
              <a:rPr lang="en-US" sz="2400" b="1" dirty="0" err="1" smtClean="0">
                <a:ln w="50800"/>
                <a:solidFill>
                  <a:srgbClr val="582A04"/>
                </a:solidFill>
                <a:effectLst>
                  <a:outerShdw blurRad="38100" dist="38100" dir="2700000" algn="tl">
                    <a:srgbClr val="000000">
                      <a:alpha val="43137"/>
                    </a:srgbClr>
                  </a:outerShdw>
                </a:effectLst>
              </a:rPr>
              <a:t>Kemampuan</a:t>
            </a:r>
            <a:r>
              <a:rPr lang="en-US" sz="2400" b="1" dirty="0" smtClean="0">
                <a:ln w="50800"/>
                <a:solidFill>
                  <a:srgbClr val="582A04"/>
                </a:solidFill>
                <a:effectLst>
                  <a:outerShdw blurRad="38100" dist="38100" dir="2700000" algn="tl">
                    <a:srgbClr val="000000">
                      <a:alpha val="43137"/>
                    </a:srgbClr>
                  </a:outerShdw>
                </a:effectLst>
              </a:rPr>
              <a:t> </a:t>
            </a:r>
            <a:r>
              <a:rPr lang="en-US" sz="2400" b="1" dirty="0" err="1" smtClean="0">
                <a:ln w="50800"/>
                <a:solidFill>
                  <a:srgbClr val="582A04"/>
                </a:solidFill>
                <a:effectLst>
                  <a:outerShdw blurRad="38100" dist="38100" dir="2700000" algn="tl">
                    <a:srgbClr val="000000">
                      <a:alpha val="43137"/>
                    </a:srgbClr>
                  </a:outerShdw>
                </a:effectLst>
              </a:rPr>
              <a:t>kerja</a:t>
            </a:r>
            <a:endParaRPr lang="en-US" sz="2400" b="1" cap="none" spc="0" dirty="0">
              <a:ln w="50800"/>
              <a:solidFill>
                <a:srgbClr val="582A04"/>
              </a:solidFill>
              <a:effectLst>
                <a:outerShdw blurRad="38100" dist="38100" dir="2700000" algn="tl">
                  <a:srgbClr val="000000">
                    <a:alpha val="43137"/>
                  </a:srgbClr>
                </a:outerShdw>
              </a:effectLst>
            </a:endParaRPr>
          </a:p>
        </p:txBody>
      </p:sp>
      <p:sp>
        <p:nvSpPr>
          <p:cNvPr id="30" name="Rectangle 29"/>
          <p:cNvSpPr/>
          <p:nvPr/>
        </p:nvSpPr>
        <p:spPr>
          <a:xfrm>
            <a:off x="5657850" y="4503009"/>
            <a:ext cx="2190750" cy="830997"/>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r>
              <a:rPr lang="en-US" sz="2400" b="1" dirty="0" err="1" smtClean="0">
                <a:ln w="50800"/>
                <a:solidFill>
                  <a:schemeClr val="accent1">
                    <a:lumMod val="50000"/>
                  </a:schemeClr>
                </a:solidFill>
                <a:effectLst>
                  <a:outerShdw blurRad="38100" dist="38100" dir="2700000" algn="tl">
                    <a:srgbClr val="000000">
                      <a:alpha val="43137"/>
                    </a:srgbClr>
                  </a:outerShdw>
                </a:effectLst>
              </a:rPr>
              <a:t>Penguasaan</a:t>
            </a:r>
            <a:r>
              <a:rPr lang="en-US" sz="2400" b="1" dirty="0" smtClean="0">
                <a:ln w="50800"/>
                <a:solidFill>
                  <a:schemeClr val="accent1">
                    <a:lumMod val="50000"/>
                  </a:schemeClr>
                </a:solidFill>
                <a:effectLst>
                  <a:outerShdw blurRad="38100" dist="38100" dir="2700000" algn="tl">
                    <a:srgbClr val="000000">
                      <a:alpha val="43137"/>
                    </a:srgbClr>
                  </a:outerShdw>
                </a:effectLst>
              </a:rPr>
              <a:t>  </a:t>
            </a:r>
            <a:r>
              <a:rPr lang="en-US" sz="2400" b="1" dirty="0" err="1" smtClean="0">
                <a:ln w="50800"/>
                <a:solidFill>
                  <a:schemeClr val="accent1">
                    <a:lumMod val="50000"/>
                  </a:schemeClr>
                </a:solidFill>
                <a:effectLst>
                  <a:outerShdw blurRad="38100" dist="38100" dir="2700000" algn="tl">
                    <a:srgbClr val="000000">
                      <a:alpha val="43137"/>
                    </a:srgbClr>
                  </a:outerShdw>
                </a:effectLst>
              </a:rPr>
              <a:t>pengetahuan</a:t>
            </a:r>
            <a:endParaRPr lang="en-US" sz="2400" b="1" cap="none" spc="0" dirty="0">
              <a:ln w="50800"/>
              <a:solidFill>
                <a:schemeClr val="accent1">
                  <a:lumMod val="50000"/>
                </a:schemeClr>
              </a:solidFill>
              <a:effectLst>
                <a:outerShdw blurRad="38100" dist="38100" dir="2700000" algn="tl">
                  <a:srgbClr val="000000">
                    <a:alpha val="43137"/>
                  </a:srgbClr>
                </a:outerShdw>
              </a:effectLst>
            </a:endParaRPr>
          </a:p>
        </p:txBody>
      </p:sp>
      <p:sp>
        <p:nvSpPr>
          <p:cNvPr id="31" name="Rectangle 30"/>
          <p:cNvSpPr/>
          <p:nvPr/>
        </p:nvSpPr>
        <p:spPr>
          <a:xfrm>
            <a:off x="1943100" y="4503009"/>
            <a:ext cx="1962150" cy="830997"/>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r"/>
            <a:r>
              <a:rPr lang="en-US" sz="2400" b="1" cap="none" spc="0" dirty="0" err="1" smtClean="0">
                <a:ln w="50800"/>
                <a:solidFill>
                  <a:srgbClr val="990000"/>
                </a:solidFill>
                <a:effectLst>
                  <a:outerShdw blurRad="38100" dist="38100" dir="2700000" algn="tl">
                    <a:srgbClr val="000000">
                      <a:alpha val="43137"/>
                    </a:srgbClr>
                  </a:outerShdw>
                </a:effectLst>
              </a:rPr>
              <a:t>Kemampuan</a:t>
            </a:r>
            <a:r>
              <a:rPr lang="en-US" sz="2400" b="1" cap="none" spc="0" dirty="0" smtClean="0">
                <a:ln w="50800"/>
                <a:solidFill>
                  <a:srgbClr val="990000"/>
                </a:solidFill>
                <a:effectLst>
                  <a:outerShdw blurRad="38100" dist="38100" dir="2700000" algn="tl">
                    <a:srgbClr val="000000">
                      <a:alpha val="43137"/>
                    </a:srgbClr>
                  </a:outerShdw>
                </a:effectLst>
              </a:rPr>
              <a:t> </a:t>
            </a:r>
            <a:r>
              <a:rPr lang="en-US" sz="2400" b="1" cap="none" spc="0" dirty="0" err="1" smtClean="0">
                <a:ln w="50800"/>
                <a:solidFill>
                  <a:srgbClr val="990000"/>
                </a:solidFill>
                <a:effectLst>
                  <a:outerShdw blurRad="38100" dist="38100" dir="2700000" algn="tl">
                    <a:srgbClr val="000000">
                      <a:alpha val="43137"/>
                    </a:srgbClr>
                  </a:outerShdw>
                </a:effectLst>
              </a:rPr>
              <a:t>manajerial</a:t>
            </a:r>
            <a:endParaRPr lang="en-US" sz="2400" b="1" cap="none" spc="0" dirty="0">
              <a:ln w="50800"/>
              <a:solidFill>
                <a:srgbClr val="990000"/>
              </a:solidFill>
              <a:effectLst>
                <a:outerShdw blurRad="38100" dist="38100" dir="2700000" algn="tl">
                  <a:srgbClr val="000000">
                    <a:alpha val="43137"/>
                  </a:srgbClr>
                </a:outerShdw>
              </a:effectLst>
            </a:endParaRPr>
          </a:p>
        </p:txBody>
      </p:sp>
      <p:sp>
        <p:nvSpPr>
          <p:cNvPr id="36" name="TextBox 35"/>
          <p:cNvSpPr txBox="1"/>
          <p:nvPr/>
        </p:nvSpPr>
        <p:spPr>
          <a:xfrm>
            <a:off x="5486400" y="2628897"/>
            <a:ext cx="2514600" cy="381000"/>
          </a:xfrm>
          <a:prstGeom prst="rect">
            <a:avLst/>
          </a:prstGeom>
          <a:noFill/>
        </p:spPr>
        <p:txBody>
          <a:bodyPr wrap="square" rtlCol="0">
            <a:spAutoFit/>
          </a:bodyPr>
          <a:lstStyle/>
          <a:p>
            <a:r>
              <a:rPr lang="en-US" b="1" dirty="0" smtClean="0">
                <a:solidFill>
                  <a:srgbClr val="582A04"/>
                </a:solidFill>
              </a:rPr>
              <a:t>(</a:t>
            </a:r>
            <a:r>
              <a:rPr lang="en-US" b="1" dirty="0" err="1" smtClean="0">
                <a:solidFill>
                  <a:srgbClr val="582A04"/>
                </a:solidFill>
              </a:rPr>
              <a:t>alinea</a:t>
            </a:r>
            <a:r>
              <a:rPr lang="en-US" b="1" dirty="0" smtClean="0">
                <a:solidFill>
                  <a:srgbClr val="582A04"/>
                </a:solidFill>
              </a:rPr>
              <a:t> 1 </a:t>
            </a:r>
            <a:r>
              <a:rPr lang="en-US" b="1" dirty="0" err="1" smtClean="0">
                <a:solidFill>
                  <a:srgbClr val="582A04"/>
                </a:solidFill>
              </a:rPr>
              <a:t>disetiap</a:t>
            </a:r>
            <a:r>
              <a:rPr lang="en-US" b="1" dirty="0" smtClean="0">
                <a:solidFill>
                  <a:srgbClr val="582A04"/>
                </a:solidFill>
              </a:rPr>
              <a:t> level)</a:t>
            </a:r>
            <a:endParaRPr lang="en-US" b="1" dirty="0">
              <a:solidFill>
                <a:srgbClr val="582A04"/>
              </a:solidFill>
            </a:endParaRPr>
          </a:p>
        </p:txBody>
      </p:sp>
      <p:sp>
        <p:nvSpPr>
          <p:cNvPr id="37" name="TextBox 36"/>
          <p:cNvSpPr txBox="1"/>
          <p:nvPr/>
        </p:nvSpPr>
        <p:spPr>
          <a:xfrm>
            <a:off x="5638800" y="5334000"/>
            <a:ext cx="2438400" cy="381000"/>
          </a:xfrm>
          <a:prstGeom prst="rect">
            <a:avLst/>
          </a:prstGeom>
          <a:noFill/>
        </p:spPr>
        <p:txBody>
          <a:bodyPr wrap="square" rtlCol="0">
            <a:spAutoFit/>
          </a:bodyPr>
          <a:lstStyle/>
          <a:p>
            <a:r>
              <a:rPr lang="en-US" b="1" smtClean="0"/>
              <a:t>(alinea 2 disetiap level)</a:t>
            </a:r>
            <a:endParaRPr lang="en-US" b="1"/>
          </a:p>
        </p:txBody>
      </p:sp>
      <p:sp>
        <p:nvSpPr>
          <p:cNvPr id="38" name="TextBox 37"/>
          <p:cNvSpPr txBox="1"/>
          <p:nvPr/>
        </p:nvSpPr>
        <p:spPr>
          <a:xfrm>
            <a:off x="1600200" y="5295900"/>
            <a:ext cx="2438400" cy="381000"/>
          </a:xfrm>
          <a:prstGeom prst="rect">
            <a:avLst/>
          </a:prstGeom>
          <a:noFill/>
        </p:spPr>
        <p:txBody>
          <a:bodyPr wrap="square" rtlCol="0">
            <a:spAutoFit/>
          </a:bodyPr>
          <a:lstStyle/>
          <a:p>
            <a:r>
              <a:rPr lang="en-US" b="1" smtClean="0"/>
              <a:t>(alinea 3 disetiap level)</a:t>
            </a:r>
            <a:endParaRPr lang="en-US" b="1"/>
          </a:p>
        </p:txBody>
      </p:sp>
      <p:sp>
        <p:nvSpPr>
          <p:cNvPr id="39" name="Rectangle 38"/>
          <p:cNvSpPr/>
          <p:nvPr/>
        </p:nvSpPr>
        <p:spPr>
          <a:xfrm>
            <a:off x="226526" y="367611"/>
            <a:ext cx="1907074" cy="1384995"/>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800" b="1" smtClean="0">
                <a:ln w="11430"/>
                <a:solidFill>
                  <a:schemeClr val="bg2">
                    <a:lumMod val="50000"/>
                  </a:schemeClr>
                </a:solidFill>
                <a:effectLst>
                  <a:outerShdw blurRad="50800" dist="39000" dir="5460000" algn="tl">
                    <a:srgbClr val="000000">
                      <a:alpha val="38000"/>
                    </a:srgbClr>
                  </a:outerShdw>
                </a:effectLst>
              </a:rPr>
              <a:t>Unsur D</a:t>
            </a:r>
            <a:r>
              <a:rPr lang="en-US" sz="2800" b="1" cap="none" spc="0" smtClean="0">
                <a:ln w="11430"/>
                <a:solidFill>
                  <a:schemeClr val="bg2">
                    <a:lumMod val="50000"/>
                  </a:schemeClr>
                </a:solidFill>
                <a:effectLst>
                  <a:outerShdw blurRad="50800" dist="39000" dir="5460000" algn="tl">
                    <a:srgbClr val="000000">
                      <a:alpha val="38000"/>
                    </a:srgbClr>
                  </a:outerShdw>
                </a:effectLst>
              </a:rPr>
              <a:t>eskripsi KKNI </a:t>
            </a:r>
            <a:endParaRPr lang="en-US" sz="2800" b="1" cap="none" spc="0">
              <a:ln w="11430"/>
              <a:solidFill>
                <a:schemeClr val="bg2">
                  <a:lumMod val="50000"/>
                </a:schemeClr>
              </a:solidFill>
              <a:effectLst>
                <a:outerShdw blurRad="50800" dist="39000" dir="5460000" algn="tl">
                  <a:srgbClr val="000000">
                    <a:alpha val="38000"/>
                  </a:srgbClr>
                </a:outerShdw>
              </a:effectLst>
            </a:endParaRPr>
          </a:p>
        </p:txBody>
      </p:sp>
      <p:sp>
        <p:nvSpPr>
          <p:cNvPr id="40" name="Pie 39"/>
          <p:cNvSpPr/>
          <p:nvPr/>
        </p:nvSpPr>
        <p:spPr>
          <a:xfrm>
            <a:off x="2457450" y="914400"/>
            <a:ext cx="4495800" cy="5181600"/>
          </a:xfrm>
          <a:prstGeom prst="pie">
            <a:avLst>
              <a:gd name="adj1" fmla="val 10800000"/>
              <a:gd name="adj2" fmla="val 16200000"/>
            </a:avLst>
          </a:prstGeom>
          <a:solidFill>
            <a:srgbClr val="EB73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Rectangle 27"/>
          <p:cNvSpPr/>
          <p:nvPr/>
        </p:nvSpPr>
        <p:spPr>
          <a:xfrm>
            <a:off x="2005261" y="1802371"/>
            <a:ext cx="1800858" cy="830997"/>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r"/>
            <a:r>
              <a:rPr lang="en-US" sz="2400" b="1" cap="none" spc="0" dirty="0" err="1" smtClean="0">
                <a:ln w="50800"/>
                <a:solidFill>
                  <a:srgbClr val="FFFF00"/>
                </a:solidFill>
                <a:effectLst>
                  <a:outerShdw blurRad="38100" dist="38100" dir="2700000" algn="tl">
                    <a:srgbClr val="000000">
                      <a:alpha val="43137"/>
                    </a:srgbClr>
                  </a:outerShdw>
                </a:effectLst>
              </a:rPr>
              <a:t>Sikap</a:t>
            </a:r>
            <a:r>
              <a:rPr lang="en-US" sz="2400" b="1" cap="none" spc="0" dirty="0" smtClean="0">
                <a:ln w="50800"/>
                <a:solidFill>
                  <a:srgbClr val="FFFF00"/>
                </a:solidFill>
                <a:effectLst>
                  <a:outerShdw blurRad="38100" dist="38100" dir="2700000" algn="tl">
                    <a:srgbClr val="000000">
                      <a:alpha val="43137"/>
                    </a:srgbClr>
                  </a:outerShdw>
                </a:effectLst>
              </a:rPr>
              <a:t> </a:t>
            </a:r>
            <a:r>
              <a:rPr lang="en-US" sz="2400" b="1" cap="none" spc="0" dirty="0" err="1" smtClean="0">
                <a:ln w="50800"/>
                <a:solidFill>
                  <a:srgbClr val="FFFF00"/>
                </a:solidFill>
                <a:effectLst>
                  <a:outerShdw blurRad="38100" dist="38100" dir="2700000" algn="tl">
                    <a:srgbClr val="000000">
                      <a:alpha val="43137"/>
                    </a:srgbClr>
                  </a:outerShdw>
                </a:effectLst>
              </a:rPr>
              <a:t>dan</a:t>
            </a:r>
            <a:r>
              <a:rPr lang="en-US" sz="2400" b="1" cap="none" spc="0" dirty="0" smtClean="0">
                <a:ln w="50800"/>
                <a:solidFill>
                  <a:srgbClr val="FFFF00"/>
                </a:solidFill>
                <a:effectLst>
                  <a:outerShdw blurRad="38100" dist="38100" dir="2700000" algn="tl">
                    <a:srgbClr val="000000">
                      <a:alpha val="43137"/>
                    </a:srgbClr>
                  </a:outerShdw>
                </a:effectLst>
              </a:rPr>
              <a:t> </a:t>
            </a:r>
            <a:r>
              <a:rPr lang="en-US" sz="2400" b="1" cap="none" spc="0" dirty="0" err="1" smtClean="0">
                <a:ln w="50800"/>
                <a:solidFill>
                  <a:srgbClr val="FFFF00"/>
                </a:solidFill>
                <a:effectLst>
                  <a:outerShdw blurRad="38100" dist="38100" dir="2700000" algn="tl">
                    <a:srgbClr val="000000">
                      <a:alpha val="43137"/>
                    </a:srgbClr>
                  </a:outerShdw>
                </a:effectLst>
              </a:rPr>
              <a:t>tata</a:t>
            </a:r>
            <a:r>
              <a:rPr lang="en-US" sz="2400" b="1" cap="none" spc="0" dirty="0" smtClean="0">
                <a:ln w="50800"/>
                <a:solidFill>
                  <a:srgbClr val="FFFF00"/>
                </a:solidFill>
                <a:effectLst>
                  <a:outerShdw blurRad="38100" dist="38100" dir="2700000" algn="tl">
                    <a:srgbClr val="000000">
                      <a:alpha val="43137"/>
                    </a:srgbClr>
                  </a:outerShdw>
                </a:effectLst>
              </a:rPr>
              <a:t> </a:t>
            </a:r>
            <a:r>
              <a:rPr lang="en-US" sz="2400" b="1" cap="none" spc="0" dirty="0" err="1" smtClean="0">
                <a:ln w="50800"/>
                <a:solidFill>
                  <a:srgbClr val="FFFF00"/>
                </a:solidFill>
                <a:effectLst>
                  <a:outerShdw blurRad="38100" dist="38100" dir="2700000" algn="tl">
                    <a:srgbClr val="000000">
                      <a:alpha val="43137"/>
                    </a:srgbClr>
                  </a:outerShdw>
                </a:effectLst>
              </a:rPr>
              <a:t>nilai</a:t>
            </a:r>
            <a:endParaRPr lang="en-US" sz="2400" b="1" cap="none" spc="0" dirty="0">
              <a:ln w="50800"/>
              <a:solidFill>
                <a:srgbClr val="FFFF00"/>
              </a:solidFill>
              <a:effectLst>
                <a:outerShdw blurRad="38100" dist="38100" dir="2700000" algn="tl">
                  <a:srgbClr val="000000">
                    <a:alpha val="43137"/>
                  </a:srgbClr>
                </a:outerShdw>
              </a:effectLst>
            </a:endParaRPr>
          </a:p>
        </p:txBody>
      </p:sp>
      <p:sp>
        <p:nvSpPr>
          <p:cNvPr id="35" name="TextBox 34"/>
          <p:cNvSpPr txBox="1"/>
          <p:nvPr/>
        </p:nvSpPr>
        <p:spPr>
          <a:xfrm>
            <a:off x="1752600" y="2602468"/>
            <a:ext cx="2076450" cy="369332"/>
          </a:xfrm>
          <a:prstGeom prst="rect">
            <a:avLst/>
          </a:prstGeom>
          <a:noFill/>
        </p:spPr>
        <p:txBody>
          <a:bodyPr wrap="square" rtlCol="0">
            <a:spAutoFit/>
          </a:bodyPr>
          <a:lstStyle/>
          <a:p>
            <a:pPr algn="r"/>
            <a:r>
              <a:rPr lang="en-US" b="1" smtClean="0"/>
              <a:t>(deskripsi umum)</a:t>
            </a:r>
            <a:endParaRPr lang="en-US" b="1"/>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566" y="152400"/>
            <a:ext cx="7696200" cy="838200"/>
          </a:xfrm>
          <a:noFill/>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800" b="1" smtClean="0">
                <a:ln w="11430"/>
                <a:solidFill>
                  <a:schemeClr val="bg2">
                    <a:lumMod val="50000"/>
                  </a:schemeClr>
                </a:solidFill>
                <a:effectLst>
                  <a:outerShdw blurRad="50800" dist="39000" dir="5460000" algn="tl">
                    <a:srgbClr val="000000">
                      <a:alpha val="38000"/>
                    </a:srgbClr>
                  </a:outerShdw>
                </a:effectLst>
              </a:rPr>
              <a:t>PENYUSUNAN LEARNING OUTCOMES LULUSAN PRODI</a:t>
            </a:r>
            <a:endParaRPr lang="en-US" sz="2800" b="1" dirty="0">
              <a:ln w="11430"/>
              <a:solidFill>
                <a:schemeClr val="bg2">
                  <a:lumMod val="50000"/>
                </a:schemeClr>
              </a:solidFill>
              <a:effectLst>
                <a:outerShdw blurRad="50800" dist="39000" dir="5460000" algn="tl">
                  <a:srgbClr val="000000">
                    <a:alpha val="38000"/>
                  </a:srgbClr>
                </a:outerShdw>
              </a:effectLst>
            </a:endParaRPr>
          </a:p>
        </p:txBody>
      </p:sp>
      <p:graphicFrame>
        <p:nvGraphicFramePr>
          <p:cNvPr id="4" name="Table 3"/>
          <p:cNvGraphicFramePr>
            <a:graphicFrameLocks noGrp="1"/>
          </p:cNvGraphicFramePr>
          <p:nvPr/>
        </p:nvGraphicFramePr>
        <p:xfrm>
          <a:off x="302394" y="1143000"/>
          <a:ext cx="2561167" cy="5181600"/>
        </p:xfrm>
        <a:graphic>
          <a:graphicData uri="http://schemas.openxmlformats.org/drawingml/2006/table">
            <a:tbl>
              <a:tblPr firstRow="1" bandRow="1">
                <a:effectLst>
                  <a:innerShdw blurRad="63500" dist="50800" dir="16200000">
                    <a:prstClr val="black">
                      <a:alpha val="50000"/>
                    </a:prstClr>
                  </a:innerShdw>
                </a:effectLst>
                <a:tableStyleId>{5C22544A-7EE6-4342-B048-85BDC9FD1C3A}</a:tableStyleId>
              </a:tblPr>
              <a:tblGrid>
                <a:gridCol w="2561167"/>
              </a:tblGrid>
              <a:tr h="1498372">
                <a:tc>
                  <a:txBody>
                    <a:bodyPr/>
                    <a:lstStyle/>
                    <a:p>
                      <a:pPr algn="ctr">
                        <a:lnSpc>
                          <a:spcPct val="100000"/>
                        </a:lnSpc>
                        <a:spcAft>
                          <a:spcPts val="0"/>
                        </a:spcAft>
                        <a:tabLst>
                          <a:tab pos="2371725" algn="l"/>
                        </a:tabLst>
                      </a:pPr>
                      <a:r>
                        <a:rPr lang="en-US" sz="2000" b="1" cap="none" spc="0" dirty="0" smtClean="0">
                          <a:ln w="1905"/>
                          <a:solidFill>
                            <a:srgbClr val="F9FBB7"/>
                          </a:solidFill>
                          <a:effectLst>
                            <a:innerShdw blurRad="69850" dist="43180" dir="5400000">
                              <a:srgbClr val="000000">
                                <a:alpha val="65000"/>
                              </a:srgbClr>
                            </a:innerShdw>
                          </a:effectLst>
                          <a:latin typeface="Arial" pitchFamily="34" charset="0"/>
                          <a:ea typeface="Calibri"/>
                          <a:cs typeface="Arial" pitchFamily="34" charset="0"/>
                        </a:rPr>
                        <a:t>PARAMETER </a:t>
                      </a:r>
                      <a:r>
                        <a:rPr lang="en-US" sz="2000" b="1" cap="none" spc="0" dirty="0" err="1" smtClean="0">
                          <a:ln w="1905"/>
                          <a:solidFill>
                            <a:srgbClr val="F9FBB7"/>
                          </a:solidFill>
                          <a:effectLst>
                            <a:innerShdw blurRad="69850" dist="43180" dir="5400000">
                              <a:srgbClr val="000000">
                                <a:alpha val="65000"/>
                              </a:srgbClr>
                            </a:innerShdw>
                          </a:effectLst>
                          <a:latin typeface="Arial" pitchFamily="34" charset="0"/>
                          <a:ea typeface="Calibri"/>
                          <a:cs typeface="Arial" pitchFamily="34" charset="0"/>
                        </a:rPr>
                        <a:t>DESKRIPSI</a:t>
                      </a:r>
                      <a:endParaRPr lang="en-US" sz="2000" b="1" cap="none" spc="0" dirty="0">
                        <a:ln w="1905"/>
                        <a:solidFill>
                          <a:srgbClr val="F9FBB7"/>
                        </a:solidFill>
                        <a:effectLst>
                          <a:innerShdw blurRad="69850" dist="43180" dir="5400000">
                            <a:srgbClr val="000000">
                              <a:alpha val="65000"/>
                            </a:srgbClr>
                          </a:innerShdw>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cell3D prstMaterial="dkEdge">
                      <a:bevel prst="cross"/>
                      <a:lightRig rig="flood" dir="t"/>
                    </a:cell3D>
                    <a:solidFill>
                      <a:schemeClr val="accent1">
                        <a:lumMod val="60000"/>
                        <a:lumOff val="40000"/>
                      </a:schemeClr>
                    </a:solidFill>
                  </a:tcPr>
                </a:tc>
              </a:tr>
              <a:tr h="1245874">
                <a:tc>
                  <a:txBody>
                    <a:bodyPr/>
                    <a:lstStyle/>
                    <a:p>
                      <a:pPr algn="ctr">
                        <a:lnSpc>
                          <a:spcPct val="100000"/>
                        </a:lnSpc>
                        <a:spcAft>
                          <a:spcPts val="0"/>
                        </a:spcAft>
                        <a:tabLst>
                          <a:tab pos="742950" algn="l"/>
                          <a:tab pos="2371725" algn="l"/>
                        </a:tabLst>
                      </a:pPr>
                      <a:r>
                        <a:rPr lang="en-US" sz="1800" b="1" smtClean="0">
                          <a:solidFill>
                            <a:schemeClr val="tx1"/>
                          </a:solidFill>
                          <a:effectLst/>
                          <a:latin typeface="Arial" pitchFamily="34" charset="0"/>
                          <a:ea typeface="Calibri"/>
                          <a:cs typeface="Arial" pitchFamily="34" charset="0"/>
                        </a:rPr>
                        <a:t>KEMAMPUAN</a:t>
                      </a:r>
                      <a:r>
                        <a:rPr lang="en-US" sz="1800" b="1" baseline="0" smtClean="0">
                          <a:solidFill>
                            <a:schemeClr val="tx1"/>
                          </a:solidFill>
                          <a:effectLst/>
                          <a:latin typeface="Arial" pitchFamily="34" charset="0"/>
                          <a:ea typeface="Calibri"/>
                          <a:cs typeface="Arial" pitchFamily="34" charset="0"/>
                        </a:rPr>
                        <a:t> DI BIDANG KERJA</a:t>
                      </a:r>
                      <a:endParaRPr lang="en-US" sz="1800" b="1">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cell3D prstMaterial="dkEdge">
                      <a:bevel prst="cross"/>
                      <a:lightRig rig="flood" dir="t"/>
                    </a:cell3D>
                    <a:solidFill>
                      <a:srgbClr val="FFFFCC"/>
                    </a:solidFill>
                  </a:tcPr>
                </a:tc>
              </a:tr>
              <a:tr h="1218677">
                <a:tc>
                  <a:txBody>
                    <a:bodyPr/>
                    <a:lstStyle/>
                    <a:p>
                      <a:pPr algn="ctr">
                        <a:lnSpc>
                          <a:spcPct val="100000"/>
                        </a:lnSpc>
                        <a:spcAft>
                          <a:spcPts val="0"/>
                        </a:spcAft>
                        <a:tabLst>
                          <a:tab pos="2371725" algn="l"/>
                        </a:tabLst>
                      </a:pPr>
                      <a:r>
                        <a:rPr lang="en-US" sz="1800" b="1" smtClean="0">
                          <a:solidFill>
                            <a:schemeClr val="tx1"/>
                          </a:solidFill>
                          <a:effectLst/>
                          <a:latin typeface="Arial" pitchFamily="34" charset="0"/>
                          <a:ea typeface="Calibri"/>
                          <a:cs typeface="Arial" pitchFamily="34" charset="0"/>
                        </a:rPr>
                        <a:t>PENGETAHUAN</a:t>
                      </a:r>
                      <a:r>
                        <a:rPr lang="en-US" sz="1800" b="1" baseline="0" smtClean="0">
                          <a:solidFill>
                            <a:schemeClr val="tx1"/>
                          </a:solidFill>
                          <a:effectLst/>
                          <a:latin typeface="Arial" pitchFamily="34" charset="0"/>
                          <a:ea typeface="Calibri"/>
                          <a:cs typeface="Arial" pitchFamily="34" charset="0"/>
                        </a:rPr>
                        <a:t>        YANG DIKUASAI  </a:t>
                      </a:r>
                      <a:endParaRPr lang="en-US" sz="1800" b="1">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cell3D prstMaterial="dkEdge">
                      <a:bevel prst="cross"/>
                      <a:lightRig rig="flood" dir="t"/>
                    </a:cell3D>
                    <a:solidFill>
                      <a:srgbClr val="FFFFB7"/>
                    </a:solidFill>
                  </a:tcPr>
                </a:tc>
              </a:tr>
              <a:tr h="1218677">
                <a:tc>
                  <a:txBody>
                    <a:bodyPr/>
                    <a:lstStyle/>
                    <a:p>
                      <a:pPr algn="ctr">
                        <a:lnSpc>
                          <a:spcPct val="100000"/>
                        </a:lnSpc>
                        <a:spcAft>
                          <a:spcPts val="0"/>
                        </a:spcAft>
                        <a:tabLst>
                          <a:tab pos="2371725" algn="l"/>
                        </a:tabLst>
                      </a:pPr>
                      <a:r>
                        <a:rPr lang="en-US" sz="1800" b="1" smtClean="0">
                          <a:solidFill>
                            <a:schemeClr val="tx1"/>
                          </a:solidFill>
                          <a:effectLst/>
                          <a:latin typeface="Arial" pitchFamily="34" charset="0"/>
                          <a:ea typeface="Calibri"/>
                          <a:cs typeface="Arial" pitchFamily="34" charset="0"/>
                        </a:rPr>
                        <a:t>KEMAMPUAN</a:t>
                      </a:r>
                      <a:r>
                        <a:rPr lang="en-US" sz="1800" b="1" baseline="0" smtClean="0">
                          <a:solidFill>
                            <a:schemeClr val="tx1"/>
                          </a:solidFill>
                          <a:effectLst/>
                          <a:latin typeface="Arial" pitchFamily="34" charset="0"/>
                          <a:ea typeface="Calibri"/>
                          <a:cs typeface="Arial" pitchFamily="34" charset="0"/>
                        </a:rPr>
                        <a:t> MANAJERIAL</a:t>
                      </a:r>
                      <a:endParaRPr lang="en-US" sz="1800" b="1">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cell3D prstMaterial="dkEdge">
                      <a:bevel prst="cross"/>
                      <a:lightRig rig="flood" dir="t"/>
                    </a:cell3D>
                    <a:solidFill>
                      <a:srgbClr val="F7FA8E"/>
                    </a:solidFill>
                  </a:tcPr>
                </a:tc>
              </a:tr>
            </a:tbl>
          </a:graphicData>
        </a:graphic>
      </p:graphicFrame>
      <p:graphicFrame>
        <p:nvGraphicFramePr>
          <p:cNvPr id="13" name="Table 12"/>
          <p:cNvGraphicFramePr>
            <a:graphicFrameLocks noGrp="1"/>
          </p:cNvGraphicFramePr>
          <p:nvPr/>
        </p:nvGraphicFramePr>
        <p:xfrm>
          <a:off x="2942167" y="1143000"/>
          <a:ext cx="3808101" cy="5181601"/>
        </p:xfrm>
        <a:graphic>
          <a:graphicData uri="http://schemas.openxmlformats.org/drawingml/2006/table">
            <a:tbl>
              <a:tblPr firstRow="1" bandRow="1">
                <a:effectLst>
                  <a:innerShdw blurRad="63500" dist="50800" dir="16200000">
                    <a:prstClr val="black">
                      <a:alpha val="50000"/>
                    </a:prstClr>
                  </a:innerShdw>
                </a:effectLst>
                <a:tableStyleId>{5C22544A-7EE6-4342-B048-85BDC9FD1C3A}</a:tableStyleId>
              </a:tblPr>
              <a:tblGrid>
                <a:gridCol w="1269367"/>
                <a:gridCol w="1269367"/>
                <a:gridCol w="1269367"/>
              </a:tblGrid>
              <a:tr h="811389">
                <a:tc gridSpan="3">
                  <a:txBody>
                    <a:bodyPr/>
                    <a:lstStyle/>
                    <a:p>
                      <a:pPr algn="ctr">
                        <a:lnSpc>
                          <a:spcPct val="100000"/>
                        </a:lnSpc>
                        <a:spcAft>
                          <a:spcPts val="0"/>
                        </a:spcAft>
                        <a:tabLst>
                          <a:tab pos="2371725" algn="l"/>
                        </a:tabLst>
                      </a:pPr>
                      <a:r>
                        <a:rPr lang="en-US" sz="2000" b="1" smtClean="0">
                          <a:solidFill>
                            <a:srgbClr val="F9FBAF"/>
                          </a:solidFill>
                          <a:effectLst>
                            <a:outerShdw blurRad="38100" dist="38100" dir="2700000" algn="tl">
                              <a:srgbClr val="000000">
                                <a:alpha val="43137"/>
                              </a:srgbClr>
                            </a:outerShdw>
                          </a:effectLst>
                          <a:latin typeface="Arial" pitchFamily="34" charset="0"/>
                          <a:ea typeface="Calibri"/>
                          <a:cs typeface="Arial" pitchFamily="34" charset="0"/>
                        </a:rPr>
                        <a:t>LEARNING OUTCOMES</a:t>
                      </a:r>
                      <a:endParaRPr lang="en-US" sz="2000" b="1" dirty="0">
                        <a:solidFill>
                          <a:srgbClr val="F9FBAF"/>
                        </a:solidFill>
                        <a:effectLst>
                          <a:outerShdw blurRad="38100" dist="38100" dir="2700000" algn="tl">
                            <a:srgbClr val="000000">
                              <a:alpha val="43137"/>
                            </a:srgbClr>
                          </a:outerShdw>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cell3D prstMaterial="dkEdge">
                      <a:bevel prst="cross"/>
                      <a:lightRig rig="flood" dir="t"/>
                    </a:cell3D>
                    <a:solidFill>
                      <a:schemeClr val="accent1">
                        <a:lumMod val="60000"/>
                        <a:lumOff val="40000"/>
                      </a:schemeClr>
                    </a:solidFill>
                  </a:tcPr>
                </a:tc>
                <a:tc hMerge="1">
                  <a:txBody>
                    <a:bodyPr/>
                    <a:lstStyle/>
                    <a:p>
                      <a:pPr algn="ctr">
                        <a:lnSpc>
                          <a:spcPct val="100000"/>
                        </a:lnSpc>
                        <a:spcAft>
                          <a:spcPts val="0"/>
                        </a:spcAft>
                        <a:tabLst>
                          <a:tab pos="2371725" algn="l"/>
                        </a:tabLst>
                      </a:pPr>
                      <a:endParaRPr lang="en-US" sz="2400" b="1" dirty="0">
                        <a:solidFill>
                          <a:schemeClr val="tx1"/>
                        </a:solidFill>
                        <a:effectLst/>
                        <a:latin typeface="Calibri"/>
                        <a:ea typeface="Calibri"/>
                        <a:cs typeface="Times New Roman"/>
                      </a:endParaRPr>
                    </a:p>
                  </a:txBody>
                  <a:tcPr marL="68580" marR="68580" marT="0" marB="0" anchor="ctr">
                    <a:solidFill>
                      <a:schemeClr val="bg2">
                        <a:lumMod val="75000"/>
                      </a:schemeClr>
                    </a:solidFill>
                  </a:tcPr>
                </a:tc>
                <a:tc hMerge="1">
                  <a:txBody>
                    <a:bodyPr/>
                    <a:lstStyle/>
                    <a:p>
                      <a:pPr algn="ctr">
                        <a:lnSpc>
                          <a:spcPct val="100000"/>
                        </a:lnSpc>
                        <a:spcAft>
                          <a:spcPts val="0"/>
                        </a:spcAft>
                        <a:tabLst>
                          <a:tab pos="2371725" algn="l"/>
                        </a:tabLst>
                      </a:pPr>
                      <a:endParaRPr lang="en-US" sz="2400" b="1" dirty="0">
                        <a:solidFill>
                          <a:schemeClr val="tx1"/>
                        </a:solidFill>
                        <a:effectLst/>
                        <a:latin typeface="Calibri"/>
                        <a:ea typeface="Calibri"/>
                        <a:cs typeface="Times New Roman"/>
                      </a:endParaRPr>
                    </a:p>
                  </a:txBody>
                  <a:tcPr marL="68580" marR="68580" marT="0" marB="0" anchor="ctr">
                    <a:solidFill>
                      <a:schemeClr val="bg2">
                        <a:lumMod val="75000"/>
                      </a:schemeClr>
                    </a:solidFill>
                  </a:tcPr>
                </a:tc>
              </a:tr>
              <a:tr h="694888">
                <a:tc>
                  <a:txBody>
                    <a:bodyPr/>
                    <a:lstStyle/>
                    <a:p>
                      <a:pPr algn="ctr">
                        <a:lnSpc>
                          <a:spcPct val="100000"/>
                        </a:lnSpc>
                        <a:spcAft>
                          <a:spcPts val="0"/>
                        </a:spcAft>
                        <a:tabLst>
                          <a:tab pos="2371725" algn="l"/>
                        </a:tabLst>
                      </a:pPr>
                      <a:r>
                        <a:rPr lang="en-US" sz="2000" b="1" smtClean="0">
                          <a:solidFill>
                            <a:srgbClr val="F9FBAF"/>
                          </a:solidFill>
                          <a:effectLst>
                            <a:outerShdw blurRad="38100" dist="38100" dir="2700000" algn="tl">
                              <a:srgbClr val="000000">
                                <a:alpha val="43137"/>
                              </a:srgbClr>
                            </a:outerShdw>
                          </a:effectLst>
                          <a:latin typeface="Arial" pitchFamily="34" charset="0"/>
                          <a:ea typeface="Calibri"/>
                          <a:cs typeface="Arial" pitchFamily="34" charset="0"/>
                        </a:rPr>
                        <a:t>S1</a:t>
                      </a:r>
                      <a:endParaRPr lang="en-US" sz="2000" b="1" dirty="0">
                        <a:solidFill>
                          <a:srgbClr val="F9FBAF"/>
                        </a:solidFill>
                        <a:effectLst>
                          <a:outerShdw blurRad="38100" dist="38100" dir="2700000" algn="tl">
                            <a:srgbClr val="000000">
                              <a:alpha val="43137"/>
                            </a:srgbClr>
                          </a:outerShdw>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cell3D prstMaterial="dkEdge">
                      <a:bevel prst="cross"/>
                      <a:lightRig rig="flood" dir="t"/>
                    </a:cell3D>
                    <a:solidFill>
                      <a:schemeClr val="accent1">
                        <a:lumMod val="60000"/>
                        <a:lumOff val="40000"/>
                      </a:schemeClr>
                    </a:solidFill>
                  </a:tcPr>
                </a:tc>
                <a:tc>
                  <a:txBody>
                    <a:bodyPr/>
                    <a:lstStyle/>
                    <a:p>
                      <a:pPr algn="ctr">
                        <a:lnSpc>
                          <a:spcPct val="100000"/>
                        </a:lnSpc>
                        <a:spcAft>
                          <a:spcPts val="0"/>
                        </a:spcAft>
                        <a:tabLst>
                          <a:tab pos="2371725" algn="l"/>
                        </a:tabLst>
                      </a:pPr>
                      <a:r>
                        <a:rPr lang="en-US" sz="2000" b="1" smtClean="0">
                          <a:solidFill>
                            <a:srgbClr val="F9FBAF"/>
                          </a:solidFill>
                          <a:effectLst>
                            <a:outerShdw blurRad="38100" dist="38100" dir="2700000" algn="tl">
                              <a:srgbClr val="000000">
                                <a:alpha val="43137"/>
                              </a:srgbClr>
                            </a:outerShdw>
                          </a:effectLst>
                          <a:latin typeface="Arial" pitchFamily="34" charset="0"/>
                          <a:ea typeface="Calibri"/>
                          <a:cs typeface="Arial" pitchFamily="34" charset="0"/>
                        </a:rPr>
                        <a:t>S2</a:t>
                      </a:r>
                      <a:endParaRPr lang="en-US" sz="2000" b="1" dirty="0">
                        <a:solidFill>
                          <a:srgbClr val="F9FBAF"/>
                        </a:solidFill>
                        <a:effectLst>
                          <a:outerShdw blurRad="38100" dist="38100" dir="2700000" algn="tl">
                            <a:srgbClr val="000000">
                              <a:alpha val="43137"/>
                            </a:srgbClr>
                          </a:outerShdw>
                        </a:effectLst>
                        <a:latin typeface="Arial" pitchFamily="34" charset="0"/>
                        <a:ea typeface="Calibri"/>
                        <a:cs typeface="Arial" pitchFamily="34" charset="0"/>
                      </a:endParaRPr>
                    </a:p>
                  </a:txBody>
                  <a:tcPr marL="68580" marR="68580" marT="0" marB="0"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cell3D prstMaterial="dkEdge">
                      <a:bevel prst="cross"/>
                      <a:lightRig rig="flood" dir="t"/>
                    </a:cell3D>
                    <a:solidFill>
                      <a:schemeClr val="accent1">
                        <a:lumMod val="60000"/>
                        <a:lumOff val="40000"/>
                      </a:schemeClr>
                    </a:solidFill>
                  </a:tcPr>
                </a:tc>
                <a:tc>
                  <a:txBody>
                    <a:bodyPr/>
                    <a:lstStyle/>
                    <a:p>
                      <a:pPr algn="ctr">
                        <a:lnSpc>
                          <a:spcPct val="100000"/>
                        </a:lnSpc>
                        <a:spcAft>
                          <a:spcPts val="0"/>
                        </a:spcAft>
                        <a:tabLst>
                          <a:tab pos="2371725" algn="l"/>
                        </a:tabLst>
                      </a:pPr>
                      <a:r>
                        <a:rPr lang="en-US" sz="2000" b="1" smtClean="0">
                          <a:solidFill>
                            <a:srgbClr val="F9FBAF"/>
                          </a:solidFill>
                          <a:effectLst>
                            <a:outerShdw blurRad="38100" dist="38100" dir="2700000" algn="tl">
                              <a:srgbClr val="000000">
                                <a:alpha val="43137"/>
                              </a:srgbClr>
                            </a:outerShdw>
                          </a:effectLst>
                          <a:latin typeface="Arial" pitchFamily="34" charset="0"/>
                          <a:ea typeface="Calibri"/>
                          <a:cs typeface="Arial" pitchFamily="34" charset="0"/>
                        </a:rPr>
                        <a:t>S3</a:t>
                      </a:r>
                      <a:endParaRPr lang="en-US" sz="2000" b="1" dirty="0">
                        <a:solidFill>
                          <a:srgbClr val="F9FBAF"/>
                        </a:solidFill>
                        <a:effectLst>
                          <a:outerShdw blurRad="38100" dist="38100" dir="2700000" algn="tl">
                            <a:srgbClr val="000000">
                              <a:alpha val="43137"/>
                            </a:srgbClr>
                          </a:outerShdw>
                        </a:effectLst>
                        <a:latin typeface="Arial" pitchFamily="34" charset="0"/>
                        <a:ea typeface="Calibri"/>
                        <a:cs typeface="Arial" pitchFamily="34" charset="0"/>
                      </a:endParaRPr>
                    </a:p>
                  </a:txBody>
                  <a:tcPr marL="68580" marR="68580" marT="0" marB="0"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cell3D prstMaterial="dkEdge">
                      <a:bevel prst="cross"/>
                      <a:lightRig rig="flood" dir="t"/>
                    </a:cell3D>
                    <a:solidFill>
                      <a:schemeClr val="accent1">
                        <a:lumMod val="60000"/>
                        <a:lumOff val="40000"/>
                      </a:schemeClr>
                    </a:solidFill>
                  </a:tcPr>
                </a:tc>
              </a:tr>
              <a:tr h="612554">
                <a:tc>
                  <a:txBody>
                    <a:bodyPr/>
                    <a:lstStyle/>
                    <a:p>
                      <a:pPr marL="111125" marR="0" indent="0" algn="ctr" defTabSz="914400" rtl="0" eaLnBrk="1" fontAlgn="auto" latinLnBrk="0" hangingPunct="1">
                        <a:lnSpc>
                          <a:spcPct val="100000"/>
                        </a:lnSpc>
                        <a:spcBef>
                          <a:spcPts val="0"/>
                        </a:spcBef>
                        <a:spcAft>
                          <a:spcPts val="0"/>
                        </a:spcAft>
                        <a:buClrTx/>
                        <a:buSzTx/>
                        <a:buFontTx/>
                        <a:buNone/>
                        <a:tabLst>
                          <a:tab pos="2371725" algn="l"/>
                        </a:tabLst>
                        <a:defRPr/>
                      </a:pPr>
                      <a:endParaRPr lang="en-US" sz="2400" b="1" smtClean="0">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cell3D prstMaterial="dkEdge">
                      <a:bevel prst="cross"/>
                      <a:lightRig rig="flood" dir="t"/>
                    </a:cell3D>
                    <a:solidFill>
                      <a:srgbClr val="FFFFCC"/>
                    </a:solidFill>
                  </a:tcPr>
                </a:tc>
                <a:tc>
                  <a:txBody>
                    <a:bodyPr/>
                    <a:lstStyle/>
                    <a:p>
                      <a:pPr marL="111125" indent="0" algn="l">
                        <a:lnSpc>
                          <a:spcPct val="100000"/>
                        </a:lnSpc>
                        <a:spcAft>
                          <a:spcPts val="0"/>
                        </a:spcAft>
                        <a:tabLst>
                          <a:tab pos="2371725" algn="l"/>
                        </a:tabLst>
                      </a:pPr>
                      <a:endParaRPr lang="en-US" sz="1800" b="1">
                        <a:solidFill>
                          <a:schemeClr val="accent1">
                            <a:lumMod val="75000"/>
                          </a:schemeClr>
                        </a:solidFill>
                        <a:latin typeface="Arial" pitchFamily="34" charset="0"/>
                        <a:ea typeface="Calibri"/>
                        <a:cs typeface="Arial" pitchFamily="34" charset="0"/>
                      </a:endParaRPr>
                    </a:p>
                  </a:txBody>
                  <a:tcPr marL="68580" marR="68580" marT="0" marB="0" anchor="ctr">
                    <a:lnT w="28575" cap="flat" cmpd="sng" algn="ctr">
                      <a:solidFill>
                        <a:schemeClr val="bg1"/>
                      </a:solidFill>
                      <a:prstDash val="solid"/>
                      <a:round/>
                      <a:headEnd type="none" w="med" len="med"/>
                      <a:tailEnd type="none" w="med" len="med"/>
                    </a:lnT>
                    <a:cell3D prstMaterial="dkEdge">
                      <a:bevel prst="cross"/>
                      <a:lightRig rig="flood" dir="t"/>
                    </a:cell3D>
                    <a:solidFill>
                      <a:srgbClr val="FFFFCC"/>
                    </a:solidFill>
                  </a:tcPr>
                </a:tc>
                <a:tc>
                  <a:txBody>
                    <a:bodyPr/>
                    <a:lstStyle/>
                    <a:p>
                      <a:pPr marL="111125" indent="0" algn="l">
                        <a:lnSpc>
                          <a:spcPct val="100000"/>
                        </a:lnSpc>
                        <a:spcAft>
                          <a:spcPts val="0"/>
                        </a:spcAft>
                        <a:tabLst>
                          <a:tab pos="2371725" algn="l"/>
                        </a:tabLst>
                      </a:pPr>
                      <a:endParaRPr lang="en-US" sz="1800" b="1">
                        <a:solidFill>
                          <a:schemeClr val="accent1">
                            <a:lumMod val="75000"/>
                          </a:schemeClr>
                        </a:solidFill>
                        <a:latin typeface="Arial" pitchFamily="34" charset="0"/>
                        <a:ea typeface="Calibri"/>
                        <a:cs typeface="Arial" pitchFamily="34" charset="0"/>
                      </a:endParaRPr>
                    </a:p>
                  </a:txBody>
                  <a:tcPr marL="68580" marR="68580" marT="0" marB="0"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cell3D prstMaterial="dkEdge">
                      <a:bevel prst="cross"/>
                      <a:lightRig rig="flood" dir="t"/>
                    </a:cell3D>
                    <a:solidFill>
                      <a:srgbClr val="FFFFCC"/>
                    </a:solidFill>
                  </a:tcPr>
                </a:tc>
              </a:tr>
              <a:tr h="612554">
                <a:tc>
                  <a:txBody>
                    <a:bodyPr/>
                    <a:lstStyle/>
                    <a:p>
                      <a:pPr marL="111125" indent="0" algn="ctr">
                        <a:lnSpc>
                          <a:spcPct val="100000"/>
                        </a:lnSpc>
                        <a:spcAft>
                          <a:spcPts val="0"/>
                        </a:spcAft>
                        <a:tabLst>
                          <a:tab pos="2371725" algn="l"/>
                        </a:tabLst>
                      </a:pPr>
                      <a:endParaRPr lang="en-US" sz="2400" b="1">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cell3D prstMaterial="dkEdge">
                      <a:bevel prst="cross"/>
                      <a:lightRig rig="flood" dir="t"/>
                    </a:cell3D>
                    <a:solidFill>
                      <a:srgbClr val="FFFFCC"/>
                    </a:solidFill>
                  </a:tcPr>
                </a:tc>
                <a:tc>
                  <a:txBody>
                    <a:bodyPr/>
                    <a:lstStyle/>
                    <a:p>
                      <a:pPr marL="111125" indent="0" algn="l">
                        <a:lnSpc>
                          <a:spcPct val="100000"/>
                        </a:lnSpc>
                        <a:spcAft>
                          <a:spcPts val="0"/>
                        </a:spcAft>
                        <a:tabLst>
                          <a:tab pos="2371725" algn="l"/>
                        </a:tabLst>
                      </a:pPr>
                      <a:endParaRPr lang="en-US" sz="1800" b="1">
                        <a:solidFill>
                          <a:schemeClr val="accent1">
                            <a:lumMod val="75000"/>
                          </a:schemeClr>
                        </a:solidFill>
                        <a:latin typeface="Arial" pitchFamily="34" charset="0"/>
                        <a:ea typeface="Calibri"/>
                        <a:cs typeface="Arial" pitchFamily="34" charset="0"/>
                      </a:endParaRPr>
                    </a:p>
                  </a:txBody>
                  <a:tcPr marL="68580" marR="68580" marT="0" marB="0" anchor="ctr">
                    <a:cell3D prstMaterial="dkEdge">
                      <a:bevel prst="cross"/>
                      <a:lightRig rig="flood" dir="t"/>
                    </a:cell3D>
                    <a:solidFill>
                      <a:srgbClr val="FFFFCC"/>
                    </a:solidFill>
                  </a:tcPr>
                </a:tc>
                <a:tc>
                  <a:txBody>
                    <a:bodyPr/>
                    <a:lstStyle/>
                    <a:p>
                      <a:pPr marL="111125" indent="0" algn="l">
                        <a:lnSpc>
                          <a:spcPct val="100000"/>
                        </a:lnSpc>
                        <a:spcAft>
                          <a:spcPts val="0"/>
                        </a:spcAft>
                        <a:tabLst>
                          <a:tab pos="2371725" algn="l"/>
                        </a:tabLst>
                      </a:pPr>
                      <a:endParaRPr lang="en-US" sz="1800" b="1">
                        <a:solidFill>
                          <a:schemeClr val="accent1">
                            <a:lumMod val="75000"/>
                          </a:schemeClr>
                        </a:solidFill>
                        <a:latin typeface="Arial" pitchFamily="34" charset="0"/>
                        <a:ea typeface="Calibri"/>
                        <a:cs typeface="Arial" pitchFamily="34" charset="0"/>
                      </a:endParaRPr>
                    </a:p>
                  </a:txBody>
                  <a:tcPr marL="68580" marR="68580" marT="0" marB="0" anchor="ctr">
                    <a:lnR w="28575" cap="flat" cmpd="sng" algn="ctr">
                      <a:solidFill>
                        <a:schemeClr val="bg1"/>
                      </a:solidFill>
                      <a:prstDash val="solid"/>
                      <a:round/>
                      <a:headEnd type="none" w="med" len="med"/>
                      <a:tailEnd type="none" w="med" len="med"/>
                    </a:lnR>
                    <a:cell3D prstMaterial="dkEdge">
                      <a:bevel prst="cross"/>
                      <a:lightRig rig="flood" dir="t"/>
                    </a:cell3D>
                    <a:solidFill>
                      <a:srgbClr val="FFFFCC"/>
                    </a:solidFill>
                  </a:tcPr>
                </a:tc>
              </a:tr>
              <a:tr h="612554">
                <a:tc>
                  <a:txBody>
                    <a:bodyPr/>
                    <a:lstStyle/>
                    <a:p>
                      <a:pPr marL="111125" indent="0" algn="ctr">
                        <a:lnSpc>
                          <a:spcPct val="100000"/>
                        </a:lnSpc>
                        <a:spcAft>
                          <a:spcPts val="0"/>
                        </a:spcAft>
                        <a:tabLst>
                          <a:tab pos="2371725" algn="l"/>
                        </a:tabLst>
                      </a:pPr>
                      <a:endParaRPr lang="en-US" sz="2400" b="1">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cell3D prstMaterial="dkEdge">
                      <a:bevel prst="cross"/>
                      <a:lightRig rig="flood" dir="t"/>
                    </a:cell3D>
                    <a:solidFill>
                      <a:srgbClr val="FFFFB7"/>
                    </a:solidFill>
                  </a:tcPr>
                </a:tc>
                <a:tc>
                  <a:txBody>
                    <a:bodyPr/>
                    <a:lstStyle/>
                    <a:p>
                      <a:pPr marL="111125" indent="0" algn="l">
                        <a:lnSpc>
                          <a:spcPct val="100000"/>
                        </a:lnSpc>
                        <a:spcAft>
                          <a:spcPts val="0"/>
                        </a:spcAft>
                        <a:tabLst>
                          <a:tab pos="2371725" algn="l"/>
                        </a:tabLst>
                      </a:pPr>
                      <a:endParaRPr lang="en-US" sz="1800" b="1">
                        <a:solidFill>
                          <a:schemeClr val="tx1"/>
                        </a:solidFill>
                        <a:latin typeface="Arial" pitchFamily="34" charset="0"/>
                        <a:ea typeface="Calibri"/>
                        <a:cs typeface="Arial" pitchFamily="34" charset="0"/>
                      </a:endParaRPr>
                    </a:p>
                  </a:txBody>
                  <a:tcPr marL="68580" marR="68580" marT="0" marB="0" anchor="ctr">
                    <a:cell3D prstMaterial="dkEdge">
                      <a:bevel prst="cross"/>
                      <a:lightRig rig="flood" dir="t"/>
                    </a:cell3D>
                    <a:solidFill>
                      <a:srgbClr val="FFFFB7"/>
                    </a:solidFill>
                  </a:tcPr>
                </a:tc>
                <a:tc>
                  <a:txBody>
                    <a:bodyPr/>
                    <a:lstStyle/>
                    <a:p>
                      <a:pPr marL="111125" indent="0" algn="l">
                        <a:lnSpc>
                          <a:spcPct val="100000"/>
                        </a:lnSpc>
                        <a:spcAft>
                          <a:spcPts val="0"/>
                        </a:spcAft>
                        <a:tabLst>
                          <a:tab pos="2371725" algn="l"/>
                        </a:tabLst>
                      </a:pPr>
                      <a:endParaRPr lang="en-US" sz="1800" b="1">
                        <a:solidFill>
                          <a:schemeClr val="tx1"/>
                        </a:solidFill>
                        <a:latin typeface="Arial" pitchFamily="34" charset="0"/>
                        <a:ea typeface="Calibri"/>
                        <a:cs typeface="Arial" pitchFamily="34" charset="0"/>
                      </a:endParaRPr>
                    </a:p>
                  </a:txBody>
                  <a:tcPr marL="68580" marR="68580" marT="0" marB="0" anchor="ctr">
                    <a:lnR w="28575" cap="flat" cmpd="sng" algn="ctr">
                      <a:solidFill>
                        <a:schemeClr val="bg1"/>
                      </a:solidFill>
                      <a:prstDash val="solid"/>
                      <a:round/>
                      <a:headEnd type="none" w="med" len="med"/>
                      <a:tailEnd type="none" w="med" len="med"/>
                    </a:lnR>
                    <a:cell3D prstMaterial="dkEdge">
                      <a:bevel prst="cross"/>
                      <a:lightRig rig="flood" dir="t"/>
                    </a:cell3D>
                    <a:solidFill>
                      <a:srgbClr val="FFFFB7"/>
                    </a:solidFill>
                  </a:tcPr>
                </a:tc>
              </a:tr>
              <a:tr h="612554">
                <a:tc>
                  <a:txBody>
                    <a:bodyPr/>
                    <a:lstStyle/>
                    <a:p>
                      <a:pPr marL="111125" indent="0" algn="ctr">
                        <a:lnSpc>
                          <a:spcPts val="1200"/>
                        </a:lnSpc>
                        <a:spcAft>
                          <a:spcPts val="0"/>
                        </a:spcAft>
                        <a:tabLst>
                          <a:tab pos="2371725" algn="l"/>
                        </a:tabLst>
                      </a:pPr>
                      <a:endParaRPr lang="en-US" sz="2400" b="1">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cell3D prstMaterial="dkEdge">
                      <a:bevel prst="cross"/>
                      <a:lightRig rig="flood" dir="t"/>
                    </a:cell3D>
                    <a:solidFill>
                      <a:srgbClr val="FFFFB7"/>
                    </a:solidFill>
                  </a:tcPr>
                </a:tc>
                <a:tc>
                  <a:txBody>
                    <a:bodyPr/>
                    <a:lstStyle/>
                    <a:p>
                      <a:pPr marL="111125" indent="0" algn="l">
                        <a:lnSpc>
                          <a:spcPts val="1200"/>
                        </a:lnSpc>
                        <a:spcAft>
                          <a:spcPts val="0"/>
                        </a:spcAft>
                        <a:tabLst>
                          <a:tab pos="2371725" algn="l"/>
                        </a:tabLst>
                      </a:pPr>
                      <a:endParaRPr lang="en-US" sz="1800" b="1">
                        <a:solidFill>
                          <a:schemeClr val="tx1"/>
                        </a:solidFill>
                        <a:latin typeface="Arial" pitchFamily="34" charset="0"/>
                        <a:ea typeface="Calibri"/>
                        <a:cs typeface="Arial" pitchFamily="34" charset="0"/>
                      </a:endParaRPr>
                    </a:p>
                  </a:txBody>
                  <a:tcPr marL="68580" marR="68580" marT="0" marB="0" anchor="ctr">
                    <a:cell3D prstMaterial="dkEdge">
                      <a:bevel prst="cross"/>
                      <a:lightRig rig="flood" dir="t"/>
                    </a:cell3D>
                    <a:solidFill>
                      <a:srgbClr val="FFFFB7"/>
                    </a:solidFill>
                  </a:tcPr>
                </a:tc>
                <a:tc>
                  <a:txBody>
                    <a:bodyPr/>
                    <a:lstStyle/>
                    <a:p>
                      <a:pPr marL="111125" indent="0" algn="l">
                        <a:lnSpc>
                          <a:spcPts val="1200"/>
                        </a:lnSpc>
                        <a:spcAft>
                          <a:spcPts val="0"/>
                        </a:spcAft>
                        <a:tabLst>
                          <a:tab pos="2371725" algn="l"/>
                        </a:tabLst>
                      </a:pPr>
                      <a:endParaRPr lang="en-US" sz="1800" b="1">
                        <a:solidFill>
                          <a:schemeClr val="tx1"/>
                        </a:solidFill>
                        <a:latin typeface="Arial" pitchFamily="34" charset="0"/>
                        <a:ea typeface="Calibri"/>
                        <a:cs typeface="Arial" pitchFamily="34" charset="0"/>
                      </a:endParaRPr>
                    </a:p>
                  </a:txBody>
                  <a:tcPr marL="68580" marR="68580" marT="0" marB="0" anchor="ctr">
                    <a:lnR w="28575" cap="flat" cmpd="sng" algn="ctr">
                      <a:solidFill>
                        <a:schemeClr val="bg1"/>
                      </a:solidFill>
                      <a:prstDash val="solid"/>
                      <a:round/>
                      <a:headEnd type="none" w="med" len="med"/>
                      <a:tailEnd type="none" w="med" len="med"/>
                    </a:lnR>
                    <a:cell3D prstMaterial="dkEdge">
                      <a:bevel prst="cross"/>
                      <a:lightRig rig="flood" dir="t"/>
                    </a:cell3D>
                    <a:solidFill>
                      <a:srgbClr val="FFFFB7"/>
                    </a:solidFill>
                  </a:tcPr>
                </a:tc>
              </a:tr>
              <a:tr h="612554">
                <a:tc>
                  <a:txBody>
                    <a:bodyPr/>
                    <a:lstStyle/>
                    <a:p>
                      <a:pPr marL="111125" indent="0" algn="ctr">
                        <a:lnSpc>
                          <a:spcPct val="100000"/>
                        </a:lnSpc>
                        <a:spcAft>
                          <a:spcPts val="0"/>
                        </a:spcAft>
                        <a:tabLst>
                          <a:tab pos="2371725" algn="l"/>
                        </a:tabLst>
                      </a:pPr>
                      <a:endParaRPr lang="en-US" sz="2400" b="1" dirty="0">
                        <a:solidFill>
                          <a:schemeClr val="tx1"/>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cell3D prstMaterial="dkEdge">
                      <a:bevel prst="cross"/>
                      <a:lightRig rig="flood" dir="t"/>
                    </a:cell3D>
                    <a:solidFill>
                      <a:srgbClr val="F7FA8E"/>
                    </a:solidFill>
                  </a:tcPr>
                </a:tc>
                <a:tc>
                  <a:txBody>
                    <a:bodyPr/>
                    <a:lstStyle/>
                    <a:p>
                      <a:pPr marL="111125" indent="0" algn="l">
                        <a:lnSpc>
                          <a:spcPct val="100000"/>
                        </a:lnSpc>
                        <a:spcAft>
                          <a:spcPts val="0"/>
                        </a:spcAft>
                        <a:tabLst>
                          <a:tab pos="2371725" algn="l"/>
                        </a:tabLst>
                      </a:pPr>
                      <a:endParaRPr lang="en-US" sz="1800" b="1" dirty="0">
                        <a:solidFill>
                          <a:schemeClr val="accent1">
                            <a:lumMod val="75000"/>
                          </a:schemeClr>
                        </a:solidFill>
                        <a:latin typeface="Arial" pitchFamily="34" charset="0"/>
                        <a:ea typeface="Calibri"/>
                        <a:cs typeface="Arial" pitchFamily="34" charset="0"/>
                      </a:endParaRPr>
                    </a:p>
                  </a:txBody>
                  <a:tcPr marL="68580" marR="68580" marT="0" marB="0" anchor="ctr">
                    <a:cell3D prstMaterial="dkEdge">
                      <a:bevel prst="cross"/>
                      <a:lightRig rig="flood" dir="t"/>
                    </a:cell3D>
                    <a:solidFill>
                      <a:srgbClr val="F7FA8E"/>
                    </a:solidFill>
                  </a:tcPr>
                </a:tc>
                <a:tc>
                  <a:txBody>
                    <a:bodyPr/>
                    <a:lstStyle/>
                    <a:p>
                      <a:pPr marL="111125" indent="0" algn="l">
                        <a:lnSpc>
                          <a:spcPct val="100000"/>
                        </a:lnSpc>
                        <a:spcAft>
                          <a:spcPts val="0"/>
                        </a:spcAft>
                        <a:tabLst>
                          <a:tab pos="2371725" algn="l"/>
                        </a:tabLst>
                      </a:pPr>
                      <a:endParaRPr lang="en-US" sz="1800" b="1" dirty="0">
                        <a:solidFill>
                          <a:schemeClr val="accent1">
                            <a:lumMod val="75000"/>
                          </a:schemeClr>
                        </a:solidFill>
                        <a:latin typeface="Arial" pitchFamily="34" charset="0"/>
                        <a:ea typeface="Calibri"/>
                        <a:cs typeface="Arial" pitchFamily="34" charset="0"/>
                      </a:endParaRPr>
                    </a:p>
                  </a:txBody>
                  <a:tcPr marL="68580" marR="68580" marT="0" marB="0" anchor="ctr">
                    <a:lnR w="28575" cap="flat" cmpd="sng" algn="ctr">
                      <a:solidFill>
                        <a:schemeClr val="bg1"/>
                      </a:solidFill>
                      <a:prstDash val="solid"/>
                      <a:round/>
                      <a:headEnd type="none" w="med" len="med"/>
                      <a:tailEnd type="none" w="med" len="med"/>
                    </a:lnR>
                    <a:cell3D prstMaterial="dkEdge">
                      <a:bevel prst="cross"/>
                      <a:lightRig rig="flood" dir="t"/>
                    </a:cell3D>
                    <a:solidFill>
                      <a:srgbClr val="F7FA8E"/>
                    </a:solidFill>
                  </a:tcPr>
                </a:tc>
              </a:tr>
              <a:tr h="612554">
                <a:tc>
                  <a:txBody>
                    <a:bodyPr/>
                    <a:lstStyle/>
                    <a:p>
                      <a:pPr marL="111125" indent="0" algn="ctr">
                        <a:lnSpc>
                          <a:spcPts val="1200"/>
                        </a:lnSpc>
                        <a:spcAft>
                          <a:spcPts val="0"/>
                        </a:spcAft>
                        <a:tabLst>
                          <a:tab pos="2371725" algn="l"/>
                        </a:tabLst>
                      </a:pPr>
                      <a:endParaRPr lang="en-US" sz="2400" b="1" dirty="0">
                        <a:solidFill>
                          <a:schemeClr val="bg2">
                            <a:lumMod val="25000"/>
                          </a:schemeClr>
                        </a:solidFill>
                        <a:effectLst/>
                        <a:latin typeface="Arial" pitchFamily="34" charset="0"/>
                        <a:ea typeface="Calibri"/>
                        <a:cs typeface="Arial" pitchFamily="34" charset="0"/>
                      </a:endParaRPr>
                    </a:p>
                  </a:txBody>
                  <a:tcPr marL="68580" marR="68580" marT="0" marB="0"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cell3D prstMaterial="dkEdge">
                      <a:bevel prst="cross"/>
                      <a:lightRig rig="flood" dir="t"/>
                    </a:cell3D>
                    <a:solidFill>
                      <a:srgbClr val="F7FA8E"/>
                    </a:solidFill>
                  </a:tcPr>
                </a:tc>
                <a:tc>
                  <a:txBody>
                    <a:bodyPr/>
                    <a:lstStyle/>
                    <a:p>
                      <a:pPr marL="111125" indent="0" algn="l">
                        <a:lnSpc>
                          <a:spcPts val="1200"/>
                        </a:lnSpc>
                        <a:spcAft>
                          <a:spcPts val="0"/>
                        </a:spcAft>
                        <a:tabLst>
                          <a:tab pos="2371725" algn="l"/>
                        </a:tabLst>
                      </a:pPr>
                      <a:endParaRPr lang="en-US" sz="1800" b="1" dirty="0">
                        <a:solidFill>
                          <a:schemeClr val="accent1">
                            <a:lumMod val="75000"/>
                          </a:schemeClr>
                        </a:solidFill>
                        <a:latin typeface="Arial" pitchFamily="34" charset="0"/>
                        <a:ea typeface="Calibri"/>
                        <a:cs typeface="Arial" pitchFamily="34" charset="0"/>
                      </a:endParaRPr>
                    </a:p>
                  </a:txBody>
                  <a:tcPr marL="68580" marR="68580" marT="0" marB="0" anchor="ctr">
                    <a:lnB w="28575" cap="flat" cmpd="sng" algn="ctr">
                      <a:solidFill>
                        <a:schemeClr val="bg1"/>
                      </a:solidFill>
                      <a:prstDash val="solid"/>
                      <a:round/>
                      <a:headEnd type="none" w="med" len="med"/>
                      <a:tailEnd type="none" w="med" len="med"/>
                    </a:lnB>
                    <a:cell3D prstMaterial="dkEdge">
                      <a:bevel prst="cross"/>
                      <a:lightRig rig="flood" dir="t"/>
                    </a:cell3D>
                    <a:solidFill>
                      <a:srgbClr val="F7FA8E"/>
                    </a:solidFill>
                  </a:tcPr>
                </a:tc>
                <a:tc>
                  <a:txBody>
                    <a:bodyPr/>
                    <a:lstStyle/>
                    <a:p>
                      <a:pPr marL="111125" indent="0" algn="l">
                        <a:lnSpc>
                          <a:spcPts val="1200"/>
                        </a:lnSpc>
                        <a:spcAft>
                          <a:spcPts val="0"/>
                        </a:spcAft>
                        <a:tabLst>
                          <a:tab pos="2371725" algn="l"/>
                        </a:tabLst>
                      </a:pPr>
                      <a:endParaRPr lang="en-US" sz="1800" b="1" dirty="0">
                        <a:solidFill>
                          <a:schemeClr val="accent1">
                            <a:lumMod val="75000"/>
                          </a:schemeClr>
                        </a:solidFill>
                        <a:latin typeface="Arial" pitchFamily="34" charset="0"/>
                        <a:ea typeface="Calibri"/>
                        <a:cs typeface="Arial" pitchFamily="34" charset="0"/>
                      </a:endParaRPr>
                    </a:p>
                  </a:txBody>
                  <a:tcPr marL="68580" marR="68580" marT="0" marB="0"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cell3D prstMaterial="dkEdge">
                      <a:bevel prst="cross"/>
                      <a:lightRig rig="flood" dir="t"/>
                    </a:cell3D>
                    <a:solidFill>
                      <a:srgbClr val="F7FA8E"/>
                    </a:solidFill>
                  </a:tcPr>
                </a:tc>
              </a:tr>
            </a:tbl>
          </a:graphicData>
        </a:graphic>
      </p:graphicFrame>
      <p:grpSp>
        <p:nvGrpSpPr>
          <p:cNvPr id="15" name="Group 14"/>
          <p:cNvGrpSpPr/>
          <p:nvPr/>
        </p:nvGrpSpPr>
        <p:grpSpPr>
          <a:xfrm>
            <a:off x="6886700" y="4038600"/>
            <a:ext cx="1982527" cy="971550"/>
            <a:chOff x="6934200" y="4400550"/>
            <a:chExt cx="1982527" cy="971550"/>
          </a:xfrm>
        </p:grpSpPr>
        <p:sp>
          <p:nvSpPr>
            <p:cNvPr id="6" name="Right Arrow 5"/>
            <p:cNvSpPr/>
            <p:nvPr/>
          </p:nvSpPr>
          <p:spPr>
            <a:xfrm>
              <a:off x="6934200" y="4400550"/>
              <a:ext cx="352300" cy="971550"/>
            </a:xfrm>
            <a:prstGeom prst="rightArrow">
              <a:avLst>
                <a:gd name="adj1" fmla="val 50000"/>
                <a:gd name="adj2" fmla="val 79206"/>
              </a:avLst>
            </a:prstGeom>
            <a:solidFill>
              <a:srgbClr val="F7F5B7"/>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294167" y="4743450"/>
              <a:ext cx="1622560" cy="40011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smtClean="0">
                  <a:ln w="11430"/>
                  <a:solidFill>
                    <a:srgbClr val="FFC000"/>
                  </a:solidFill>
                  <a:effectLst>
                    <a:outerShdw blurRad="50800" dist="39000" dir="5460000" algn="tl">
                      <a:srgbClr val="000000">
                        <a:alpha val="38000"/>
                      </a:srgbClr>
                    </a:outerShdw>
                  </a:effectLst>
                </a:rPr>
                <a:t>rumpun ilmu </a:t>
              </a:r>
              <a:endParaRPr lang="en-US" sz="2000" b="1">
                <a:ln w="11430"/>
                <a:solidFill>
                  <a:srgbClr val="FFC000"/>
                </a:solidFill>
                <a:effectLst>
                  <a:outerShdw blurRad="50800" dist="39000" dir="5460000" algn="tl">
                    <a:srgbClr val="000000">
                      <a:alpha val="38000"/>
                    </a:srgbClr>
                  </a:outerShdw>
                </a:effectLst>
              </a:endParaRPr>
            </a:p>
          </p:txBody>
        </p:sp>
      </p:grpSp>
      <p:grpSp>
        <p:nvGrpSpPr>
          <p:cNvPr id="14" name="Group 13"/>
          <p:cNvGrpSpPr/>
          <p:nvPr/>
        </p:nvGrpSpPr>
        <p:grpSpPr>
          <a:xfrm>
            <a:off x="6874825" y="2781300"/>
            <a:ext cx="1866900" cy="971550"/>
            <a:chOff x="6934200" y="2952750"/>
            <a:chExt cx="1866900" cy="971550"/>
          </a:xfrm>
        </p:grpSpPr>
        <p:sp>
          <p:nvSpPr>
            <p:cNvPr id="8" name="Right Arrow 7"/>
            <p:cNvSpPr/>
            <p:nvPr/>
          </p:nvSpPr>
          <p:spPr>
            <a:xfrm>
              <a:off x="6934200" y="2952750"/>
              <a:ext cx="364175" cy="971550"/>
            </a:xfrm>
            <a:prstGeom prst="rightArrow">
              <a:avLst>
                <a:gd name="adj1" fmla="val 50000"/>
                <a:gd name="adj2" fmla="val 76090"/>
              </a:avLst>
            </a:prstGeom>
            <a:solidFill>
              <a:srgbClr val="F7F5B7"/>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37617" y="3124200"/>
              <a:ext cx="1463483"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000" b="1" smtClean="0">
                  <a:ln w="11430"/>
                  <a:solidFill>
                    <a:srgbClr val="FFC000"/>
                  </a:solidFill>
                  <a:effectLst>
                    <a:outerShdw blurRad="50800" dist="39000" dir="5460000" algn="tl">
                      <a:srgbClr val="000000">
                        <a:alpha val="38000"/>
                      </a:srgbClr>
                    </a:outerShdw>
                  </a:effectLst>
                </a:rPr>
                <a:t>Dari profil lulusannya</a:t>
              </a:r>
            </a:p>
          </p:txBody>
        </p:sp>
      </p:grpSp>
      <p:grpSp>
        <p:nvGrpSpPr>
          <p:cNvPr id="16" name="Group 15"/>
          <p:cNvGrpSpPr/>
          <p:nvPr/>
        </p:nvGrpSpPr>
        <p:grpSpPr>
          <a:xfrm>
            <a:off x="6894835" y="5257800"/>
            <a:ext cx="1957054" cy="971550"/>
            <a:chOff x="7006660" y="5505450"/>
            <a:chExt cx="1957054" cy="971550"/>
          </a:xfrm>
        </p:grpSpPr>
        <p:sp>
          <p:nvSpPr>
            <p:cNvPr id="7" name="Right Arrow 6"/>
            <p:cNvSpPr/>
            <p:nvPr/>
          </p:nvSpPr>
          <p:spPr>
            <a:xfrm>
              <a:off x="7006660" y="5505450"/>
              <a:ext cx="344165" cy="971550"/>
            </a:xfrm>
            <a:prstGeom prst="rightArrow">
              <a:avLst>
                <a:gd name="adj1" fmla="val 50000"/>
                <a:gd name="adj2" fmla="val 79206"/>
              </a:avLst>
            </a:prstGeom>
            <a:solidFill>
              <a:srgbClr val="F7F5B7"/>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30510" y="5654814"/>
              <a:ext cx="1633204"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smtClean="0">
                  <a:ln w="11430"/>
                  <a:solidFill>
                    <a:srgbClr val="FFC000"/>
                  </a:solidFill>
                  <a:effectLst>
                    <a:outerShdw blurRad="50800" dist="39000" dir="5460000" algn="tl">
                      <a:srgbClr val="000000">
                        <a:alpha val="38000"/>
                      </a:srgbClr>
                    </a:outerShdw>
                  </a:effectLst>
                </a:rPr>
                <a:t>Peran lulusan</a:t>
              </a:r>
            </a:p>
            <a:p>
              <a:pPr algn="ctr"/>
              <a:r>
                <a:rPr lang="en-US" sz="2000" b="1" smtClean="0">
                  <a:ln w="11430"/>
                  <a:solidFill>
                    <a:srgbClr val="FFC000"/>
                  </a:solidFill>
                  <a:effectLst>
                    <a:outerShdw blurRad="50800" dist="39000" dir="5460000" algn="tl">
                      <a:srgbClr val="000000">
                        <a:alpha val="38000"/>
                      </a:srgbClr>
                    </a:outerShdw>
                  </a:effectLst>
                </a:rPr>
                <a:t>di dunia kerja</a:t>
              </a:r>
              <a:endParaRPr lang="en-US" sz="2000" b="1">
                <a:ln w="11430"/>
                <a:solidFill>
                  <a:srgbClr val="FFC000"/>
                </a:solidFill>
                <a:effectLst>
                  <a:outerShdw blurRad="50800" dist="39000" dir="5460000" algn="tl">
                    <a:srgbClr val="000000">
                      <a:alpha val="38000"/>
                    </a:srgbClr>
                  </a:outerShdw>
                </a:effectLst>
              </a:endParaRPr>
            </a:p>
          </p:txBody>
        </p:sp>
      </p:grpSp>
      <p:sp>
        <p:nvSpPr>
          <p:cNvPr id="17" name="Rectangle 16"/>
          <p:cNvSpPr/>
          <p:nvPr/>
        </p:nvSpPr>
        <p:spPr>
          <a:xfrm>
            <a:off x="6858000" y="1146284"/>
            <a:ext cx="1981200" cy="1504950"/>
          </a:xfrm>
          <a:prstGeom prst="rect">
            <a:avLst/>
          </a:prstGeom>
          <a:solidFill>
            <a:srgbClr val="FBFCC8"/>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2400" b="1" smtClean="0">
                <a:ln w="11430"/>
                <a:solidFill>
                  <a:schemeClr val="accent2">
                    <a:lumMod val="60000"/>
                    <a:lumOff val="40000"/>
                  </a:schemeClr>
                </a:solidFill>
              </a:rPr>
              <a:t>Pembeda dengan   Prodi lain </a:t>
            </a:r>
            <a:endParaRPr lang="en-US" sz="2400" b="1">
              <a:ln w="11430"/>
              <a:solidFill>
                <a:schemeClr val="accent2">
                  <a:lumMod val="60000"/>
                  <a:lumOff val="40000"/>
                </a:schemeClr>
              </a:solidFill>
            </a:endParaRPr>
          </a:p>
        </p:txBody>
      </p:sp>
      <p:grpSp>
        <p:nvGrpSpPr>
          <p:cNvPr id="22" name="Group 21"/>
          <p:cNvGrpSpPr/>
          <p:nvPr/>
        </p:nvGrpSpPr>
        <p:grpSpPr>
          <a:xfrm>
            <a:off x="3380096" y="2743200"/>
            <a:ext cx="457200" cy="2914650"/>
            <a:chOff x="3467100" y="3009900"/>
            <a:chExt cx="457200" cy="2914650"/>
          </a:xfrm>
        </p:grpSpPr>
        <p:grpSp>
          <p:nvGrpSpPr>
            <p:cNvPr id="20" name="Group 19"/>
            <p:cNvGrpSpPr/>
            <p:nvPr/>
          </p:nvGrpSpPr>
          <p:grpSpPr>
            <a:xfrm>
              <a:off x="3467100" y="4259818"/>
              <a:ext cx="457200" cy="1664732"/>
              <a:chOff x="3467100" y="4621768"/>
              <a:chExt cx="457200" cy="1664732"/>
            </a:xfrm>
          </p:grpSpPr>
          <p:sp>
            <p:nvSpPr>
              <p:cNvPr id="18" name="TextBox 17"/>
              <p:cNvSpPr txBox="1"/>
              <p:nvPr/>
            </p:nvSpPr>
            <p:spPr>
              <a:xfrm>
                <a:off x="3467100" y="4621768"/>
                <a:ext cx="457200" cy="461665"/>
              </a:xfrm>
              <a:prstGeom prst="rect">
                <a:avLst/>
              </a:prstGeom>
              <a:noFill/>
            </p:spPr>
            <p:txBody>
              <a:bodyPr wrap="square" rtlCol="0">
                <a:spAutoFit/>
              </a:bodyPr>
              <a:lstStyle/>
              <a:p>
                <a:r>
                  <a:rPr lang="en-US" sz="2400" b="1" smtClean="0">
                    <a:latin typeface="Arial" pitchFamily="34" charset="0"/>
                    <a:cs typeface="Arial" pitchFamily="34" charset="0"/>
                  </a:rPr>
                  <a:t>b</a:t>
                </a:r>
                <a:endParaRPr lang="en-US" sz="2400" b="1">
                  <a:latin typeface="Arial" pitchFamily="34" charset="0"/>
                  <a:cs typeface="Arial" pitchFamily="34" charset="0"/>
                </a:endParaRPr>
              </a:p>
            </p:txBody>
          </p:sp>
          <p:sp>
            <p:nvSpPr>
              <p:cNvPr id="19" name="TextBox 18"/>
              <p:cNvSpPr txBox="1"/>
              <p:nvPr/>
            </p:nvSpPr>
            <p:spPr>
              <a:xfrm>
                <a:off x="3467100" y="5824835"/>
                <a:ext cx="457200" cy="461665"/>
              </a:xfrm>
              <a:prstGeom prst="rect">
                <a:avLst/>
              </a:prstGeom>
              <a:noFill/>
            </p:spPr>
            <p:txBody>
              <a:bodyPr wrap="square" rtlCol="0">
                <a:spAutoFit/>
              </a:bodyPr>
              <a:lstStyle/>
              <a:p>
                <a:r>
                  <a:rPr lang="en-US" sz="2400" b="1" smtClean="0">
                    <a:latin typeface="Arial" pitchFamily="34" charset="0"/>
                    <a:cs typeface="Arial" pitchFamily="34" charset="0"/>
                  </a:rPr>
                  <a:t>c</a:t>
                </a:r>
                <a:endParaRPr lang="en-US" sz="2400" b="1">
                  <a:latin typeface="Arial" pitchFamily="34" charset="0"/>
                  <a:cs typeface="Arial" pitchFamily="34" charset="0"/>
                </a:endParaRPr>
              </a:p>
            </p:txBody>
          </p:sp>
        </p:grpSp>
        <p:sp>
          <p:nvSpPr>
            <p:cNvPr id="21" name="TextBox 20"/>
            <p:cNvSpPr txBox="1"/>
            <p:nvPr/>
          </p:nvSpPr>
          <p:spPr>
            <a:xfrm>
              <a:off x="3467100" y="3009900"/>
              <a:ext cx="457200" cy="461665"/>
            </a:xfrm>
            <a:prstGeom prst="rect">
              <a:avLst/>
            </a:prstGeom>
            <a:noFill/>
          </p:spPr>
          <p:txBody>
            <a:bodyPr wrap="square" rtlCol="0">
              <a:spAutoFit/>
            </a:bodyPr>
            <a:lstStyle/>
            <a:p>
              <a:r>
                <a:rPr lang="en-US" sz="2400" b="1" smtClean="0">
                  <a:latin typeface="Arial" pitchFamily="34" charset="0"/>
                  <a:cs typeface="Arial" pitchFamily="34" charset="0"/>
                </a:rPr>
                <a:t>a</a:t>
              </a:r>
              <a:endParaRPr lang="en-US" sz="2400" b="1">
                <a:latin typeface="Arial" pitchFamily="34" charset="0"/>
                <a:cs typeface="Arial"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up)">
                                      <p:cBhvr>
                                        <p:cTn id="12" dur="500"/>
                                        <p:tgtEl>
                                          <p:spTgt spid="13"/>
                                        </p:tgtEl>
                                      </p:cBhvr>
                                    </p:animEffect>
                                  </p:childTnLst>
                                </p:cTn>
                              </p:par>
                              <p:par>
                                <p:cTn id="13" presetID="22" presetClass="entr" presetSubtype="1"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wipe(up)">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up)">
                                      <p:cBhvr>
                                        <p:cTn id="20" dur="5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strips(downRight)">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6" fill="hold"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strips(downRight)">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6"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strips(downRight)">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7" name="Picture 3"/>
          <p:cNvPicPr>
            <a:picLocks noChangeAspect="1" noChangeArrowheads="1"/>
          </p:cNvPicPr>
          <p:nvPr/>
        </p:nvPicPr>
        <p:blipFill>
          <a:blip r:embed="rId2" cstate="print"/>
          <a:srcRect/>
          <a:stretch>
            <a:fillRect/>
          </a:stretch>
        </p:blipFill>
        <p:spPr bwMode="auto">
          <a:xfrm>
            <a:off x="152400" y="1828800"/>
            <a:ext cx="1706563" cy="3048000"/>
          </a:xfrm>
          <a:prstGeom prst="rect">
            <a:avLst/>
          </a:prstGeom>
          <a:noFill/>
          <a:ln w="9525">
            <a:noFill/>
            <a:miter lim="800000"/>
            <a:headEnd/>
            <a:tailEnd/>
          </a:ln>
          <a:effectLst>
            <a:outerShdw blurRad="44450" dist="27940" dir="5400000" algn="ctr">
              <a:srgbClr val="000000">
                <a:alpha val="32000"/>
              </a:srgbClr>
            </a:outerShdw>
          </a:effectLst>
        </p:spPr>
      </p:pic>
      <p:sp>
        <p:nvSpPr>
          <p:cNvPr id="2" name="Title 1"/>
          <p:cNvSpPr>
            <a:spLocks noGrp="1"/>
          </p:cNvSpPr>
          <p:nvPr>
            <p:ph type="title"/>
          </p:nvPr>
        </p:nvSpPr>
        <p:spPr>
          <a:xfrm>
            <a:off x="457200" y="228600"/>
            <a:ext cx="8229600" cy="563562"/>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000" b="1" smtClean="0">
                <a:ln w="11430"/>
                <a:solidFill>
                  <a:srgbClr val="FFC000"/>
                </a:solidFill>
                <a:effectLst>
                  <a:outerShdw blurRad="50800" dist="39000" dir="5460000" algn="tl">
                    <a:srgbClr val="000000">
                      <a:alpha val="38000"/>
                    </a:srgbClr>
                  </a:outerShdw>
                </a:effectLst>
                <a:latin typeface="Arial" pitchFamily="34" charset="0"/>
                <a:cs typeface="Arial" pitchFamily="34" charset="0"/>
              </a:rPr>
              <a:t>KKNI </a:t>
            </a:r>
            <a:r>
              <a:rPr lang="en-US" sz="2000" b="1" dirty="0" smtClean="0">
                <a:ln w="11430"/>
                <a:solidFill>
                  <a:srgbClr val="FFC000"/>
                </a:solidFill>
                <a:effectLst>
                  <a:outerShdw blurRad="50800" dist="39000" dir="5460000" algn="tl">
                    <a:srgbClr val="000000">
                      <a:alpha val="38000"/>
                    </a:srgbClr>
                  </a:outerShdw>
                </a:effectLst>
                <a:latin typeface="Arial" pitchFamily="34" charset="0"/>
                <a:cs typeface="Arial" pitchFamily="34" charset="0"/>
              </a:rPr>
              <a:t>SEBAGAI </a:t>
            </a:r>
            <a:r>
              <a:rPr lang="en-US" sz="2000" b="1" smtClean="0">
                <a:ln w="11430"/>
                <a:solidFill>
                  <a:srgbClr val="FFC000"/>
                </a:solidFill>
                <a:effectLst>
                  <a:outerShdw blurRad="50800" dist="39000" dir="5460000" algn="tl">
                    <a:srgbClr val="000000">
                      <a:alpha val="38000"/>
                    </a:srgbClr>
                  </a:outerShdw>
                </a:effectLst>
                <a:latin typeface="Arial" pitchFamily="34" charset="0"/>
                <a:cs typeface="Arial" pitchFamily="34" charset="0"/>
              </a:rPr>
              <a:t>PENYETARA  KUALIFIKASI LULUSAN </a:t>
            </a:r>
            <a:endParaRPr lang="en-US" sz="2000" b="1" dirty="0">
              <a:ln w="11430"/>
              <a:solidFill>
                <a:srgbClr val="FFC000"/>
              </a:solidFill>
              <a:effectLst>
                <a:outerShdw blurRad="50800" dist="39000" dir="5460000" algn="tl">
                  <a:srgbClr val="000000">
                    <a:alpha val="38000"/>
                  </a:srgbClr>
                </a:outerShdw>
              </a:effectLst>
            </a:endParaRPr>
          </a:p>
        </p:txBody>
      </p:sp>
      <p:pic>
        <p:nvPicPr>
          <p:cNvPr id="47106" name="Picture 2"/>
          <p:cNvPicPr>
            <a:picLocks noChangeAspect="1" noChangeArrowheads="1"/>
          </p:cNvPicPr>
          <p:nvPr/>
        </p:nvPicPr>
        <p:blipFill>
          <a:blip r:embed="rId3" cstate="print"/>
          <a:srcRect/>
          <a:stretch>
            <a:fillRect/>
          </a:stretch>
        </p:blipFill>
        <p:spPr bwMode="auto">
          <a:xfrm>
            <a:off x="1920766" y="1371600"/>
            <a:ext cx="1706563" cy="3048000"/>
          </a:xfrm>
          <a:prstGeom prst="rect">
            <a:avLst/>
          </a:prstGeom>
          <a:noFill/>
          <a:ln w="9525">
            <a:noFill/>
            <a:miter lim="800000"/>
            <a:headEnd/>
            <a:tailEnd/>
          </a:ln>
          <a:effectLst>
            <a:outerShdw blurRad="44450" dist="27940" dir="5400000" algn="ctr">
              <a:srgbClr val="000000">
                <a:alpha val="32000"/>
              </a:srgbClr>
            </a:outerShdw>
          </a:effectLst>
        </p:spPr>
      </p:pic>
      <p:grpSp>
        <p:nvGrpSpPr>
          <p:cNvPr id="5" name="Group 68"/>
          <p:cNvGrpSpPr/>
          <p:nvPr/>
        </p:nvGrpSpPr>
        <p:grpSpPr>
          <a:xfrm>
            <a:off x="3934964" y="1002422"/>
            <a:ext cx="854145" cy="4767054"/>
            <a:chOff x="263498" y="494901"/>
            <a:chExt cx="1413339" cy="5985534"/>
          </a:xfrm>
        </p:grpSpPr>
        <p:grpSp>
          <p:nvGrpSpPr>
            <p:cNvPr id="6" name="Group 21"/>
            <p:cNvGrpSpPr/>
            <p:nvPr/>
          </p:nvGrpSpPr>
          <p:grpSpPr>
            <a:xfrm>
              <a:off x="263498" y="494901"/>
              <a:ext cx="1413339" cy="5985534"/>
              <a:chOff x="263498" y="494901"/>
              <a:chExt cx="1413339" cy="5985534"/>
            </a:xfrm>
          </p:grpSpPr>
          <p:sp>
            <p:nvSpPr>
              <p:cNvPr id="16" name="Can 15"/>
              <p:cNvSpPr/>
              <p:nvPr/>
            </p:nvSpPr>
            <p:spPr>
              <a:xfrm>
                <a:off x="381000" y="5439503"/>
                <a:ext cx="1143000" cy="1040932"/>
              </a:xfrm>
              <a:prstGeom prst="can">
                <a:avLst>
                  <a:gd name="adj" fmla="val 50000"/>
                </a:avLst>
              </a:prstGeom>
              <a:solidFill>
                <a:srgbClr val="3C310A"/>
              </a:solidFill>
              <a:effectLst/>
            </p:spPr>
            <p:style>
              <a:lnRef idx="0">
                <a:schemeClr val="dk1"/>
              </a:lnRef>
              <a:fillRef idx="3">
                <a:schemeClr val="dk1"/>
              </a:fillRef>
              <a:effectRef idx="3">
                <a:schemeClr val="dk1"/>
              </a:effectRef>
              <a:fontRef idx="minor">
                <a:schemeClr val="lt1"/>
              </a:fontRef>
            </p:style>
            <p:txBody>
              <a:bodyPr anchor="ctr"/>
              <a:lstStyle/>
              <a:p>
                <a:pPr algn="ctr">
                  <a:defRPr/>
                </a:pPr>
                <a:endParaRPr lang="en-US"/>
              </a:p>
            </p:txBody>
          </p:sp>
          <p:sp>
            <p:nvSpPr>
              <p:cNvPr id="17" name="Can 2"/>
              <p:cNvSpPr/>
              <p:nvPr/>
            </p:nvSpPr>
            <p:spPr>
              <a:xfrm>
                <a:off x="380999" y="4805273"/>
                <a:ext cx="1143000" cy="1094197"/>
              </a:xfrm>
              <a:prstGeom prst="can">
                <a:avLst>
                  <a:gd name="adj" fmla="val 50000"/>
                </a:avLst>
              </a:prstGeom>
              <a:solidFill>
                <a:srgbClr val="5D4C0F"/>
              </a:solidFill>
              <a:effectLst/>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p>
            </p:txBody>
          </p:sp>
          <p:sp>
            <p:nvSpPr>
              <p:cNvPr id="18" name="Can 3"/>
              <p:cNvSpPr/>
              <p:nvPr/>
            </p:nvSpPr>
            <p:spPr>
              <a:xfrm>
                <a:off x="380999" y="4196124"/>
                <a:ext cx="1143000" cy="1102272"/>
              </a:xfrm>
              <a:prstGeom prst="can">
                <a:avLst>
                  <a:gd name="adj" fmla="val 50000"/>
                </a:avLst>
              </a:prstGeom>
              <a:solidFill>
                <a:srgbClr val="816A15"/>
              </a:solidFill>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19" name="Can 4"/>
              <p:cNvSpPr/>
              <p:nvPr/>
            </p:nvSpPr>
            <p:spPr>
              <a:xfrm>
                <a:off x="380999" y="3651252"/>
                <a:ext cx="1143000" cy="1048519"/>
              </a:xfrm>
              <a:prstGeom prst="can">
                <a:avLst>
                  <a:gd name="adj" fmla="val 50000"/>
                </a:avLst>
              </a:prstGeom>
              <a:solidFill>
                <a:srgbClr val="A5871B"/>
              </a:solidFill>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20" name="Can 5"/>
              <p:cNvSpPr/>
              <p:nvPr/>
            </p:nvSpPr>
            <p:spPr>
              <a:xfrm>
                <a:off x="380999" y="2954091"/>
                <a:ext cx="1143000" cy="1148784"/>
              </a:xfrm>
              <a:prstGeom prst="can">
                <a:avLst>
                  <a:gd name="adj" fmla="val 50000"/>
                </a:avLst>
              </a:prstGeom>
              <a:solidFill>
                <a:srgbClr val="CCA822"/>
              </a:solidFill>
              <a:effectLst/>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p>
            </p:txBody>
          </p:sp>
          <p:sp>
            <p:nvSpPr>
              <p:cNvPr id="21" name="Can 6"/>
              <p:cNvSpPr/>
              <p:nvPr/>
            </p:nvSpPr>
            <p:spPr>
              <a:xfrm>
                <a:off x="380999" y="2403871"/>
                <a:ext cx="1143000" cy="1085167"/>
              </a:xfrm>
              <a:prstGeom prst="can">
                <a:avLst>
                  <a:gd name="adj" fmla="val 50000"/>
                </a:avLst>
              </a:prstGeom>
              <a:solidFill>
                <a:srgbClr val="DFBD41"/>
              </a:solidFill>
              <a:effectLst/>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en-US"/>
              </a:p>
            </p:txBody>
          </p:sp>
          <p:sp>
            <p:nvSpPr>
              <p:cNvPr id="22" name="Can 7"/>
              <p:cNvSpPr/>
              <p:nvPr/>
            </p:nvSpPr>
            <p:spPr>
              <a:xfrm>
                <a:off x="380999" y="1772213"/>
                <a:ext cx="1143000" cy="1127744"/>
              </a:xfrm>
              <a:prstGeom prst="can">
                <a:avLst>
                  <a:gd name="adj" fmla="val 50000"/>
                </a:avLst>
              </a:prstGeom>
              <a:solidFill>
                <a:srgbClr val="E6CC6C"/>
              </a:solidFill>
              <a:effectLst/>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US"/>
              </a:p>
            </p:txBody>
          </p:sp>
          <p:sp>
            <p:nvSpPr>
              <p:cNvPr id="23" name="Can 8"/>
              <p:cNvSpPr/>
              <p:nvPr/>
            </p:nvSpPr>
            <p:spPr>
              <a:xfrm>
                <a:off x="380999" y="1185398"/>
                <a:ext cx="1143000" cy="1112049"/>
              </a:xfrm>
              <a:prstGeom prst="can">
                <a:avLst>
                  <a:gd name="adj" fmla="val 50000"/>
                </a:avLst>
              </a:prstGeom>
              <a:solidFill>
                <a:srgbClr val="ECD78C"/>
              </a:solidFill>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24" name="Can 9"/>
              <p:cNvSpPr/>
              <p:nvPr/>
            </p:nvSpPr>
            <p:spPr>
              <a:xfrm>
                <a:off x="380999" y="646047"/>
                <a:ext cx="1143000" cy="1059088"/>
              </a:xfrm>
              <a:prstGeom prst="can">
                <a:avLst>
                  <a:gd name="adj" fmla="val 50000"/>
                </a:avLst>
              </a:prstGeom>
              <a:solidFill>
                <a:srgbClr val="F3E7BB"/>
              </a:solidFill>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25" name="Rectangle 24"/>
              <p:cNvSpPr/>
              <p:nvPr/>
            </p:nvSpPr>
            <p:spPr>
              <a:xfrm rot="21446453">
                <a:off x="263498" y="494901"/>
                <a:ext cx="1413339" cy="463735"/>
              </a:xfrm>
              <a:prstGeom prst="rect">
                <a:avLst/>
              </a:prstGeom>
              <a:noFill/>
              <a:effectLst>
                <a:outerShdw blurRad="76200" dir="13500000" sy="23000" kx="1200000" algn="br" rotWithShape="0">
                  <a:prstClr val="black">
                    <a:alpha val="20000"/>
                  </a:prstClr>
                </a:outerShdw>
              </a:effectLst>
              <a:scene3d>
                <a:camera prst="isometricRightUp"/>
                <a:lightRig rig="threePt" dir="t"/>
              </a:scene3d>
            </p:spPr>
            <p:txBody>
              <a:bodyPr wrap="square">
                <a:spAutoFit/>
              </a:bodyPr>
              <a:lstStyle/>
              <a:p>
                <a:pPr algn="ctr">
                  <a:defRPr/>
                </a:pPr>
                <a:r>
                  <a:rPr lang="en-US" b="1" cap="all" spc="300" dirty="0" err="1" smtClean="0">
                    <a:ln w="9000" cmpd="sng">
                      <a:solidFill>
                        <a:srgbClr val="FF0000"/>
                      </a:solidFill>
                      <a:prstDash val="solid"/>
                    </a:ln>
                    <a:solidFill>
                      <a:srgbClr val="FF0000"/>
                    </a:solidFill>
                    <a:effectLst>
                      <a:outerShdw blurRad="38100" dist="38100" dir="2700000" algn="tl">
                        <a:srgbClr val="000000">
                          <a:alpha val="43137"/>
                        </a:srgbClr>
                      </a:outerShdw>
                      <a:reflection blurRad="12700" stA="28000" endPos="45000" dist="1000" dir="5400000" sy="-100000" algn="bl" rotWithShape="0"/>
                    </a:effectLst>
                  </a:rPr>
                  <a:t>KKNI</a:t>
                </a:r>
                <a:endParaRPr lang="en-US" b="1" cap="all" spc="300" dirty="0">
                  <a:ln w="9000" cmpd="sng">
                    <a:solidFill>
                      <a:srgbClr val="FF0000"/>
                    </a:solidFill>
                    <a:prstDash val="solid"/>
                  </a:ln>
                  <a:solidFill>
                    <a:srgbClr val="FF0000"/>
                  </a:solidFill>
                  <a:effectLst>
                    <a:outerShdw blurRad="38100" dist="38100" dir="2700000" algn="tl">
                      <a:srgbClr val="000000">
                        <a:alpha val="43137"/>
                      </a:srgbClr>
                    </a:outerShdw>
                    <a:reflection blurRad="12700" stA="28000" endPos="45000" dist="1000" dir="5400000" sy="-100000" algn="bl" rotWithShape="0"/>
                  </a:effectLst>
                </a:endParaRPr>
              </a:p>
            </p:txBody>
          </p:sp>
        </p:grpSp>
        <p:sp>
          <p:nvSpPr>
            <p:cNvPr id="7" name="TextBox 10"/>
            <p:cNvSpPr txBox="1">
              <a:spLocks noChangeArrowheads="1"/>
            </p:cNvSpPr>
            <p:nvPr/>
          </p:nvSpPr>
          <p:spPr bwMode="auto">
            <a:xfrm>
              <a:off x="693208" y="5894433"/>
              <a:ext cx="457200" cy="502380"/>
            </a:xfrm>
            <a:prstGeom prst="rect">
              <a:avLst/>
            </a:prstGeom>
            <a:noFill/>
            <a:ln w="9525">
              <a:noFill/>
              <a:miter lim="800000"/>
              <a:headEnd/>
              <a:tailEnd/>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1</a:t>
              </a:r>
              <a:endParaRPr lang="en-US" sz="1400" b="1" dirty="0">
                <a:solidFill>
                  <a:schemeClr val="bg1"/>
                </a:solidFill>
                <a:effectLst>
                  <a:outerShdw blurRad="38100" dist="38100" dir="2700000" algn="tl">
                    <a:srgbClr val="000000">
                      <a:alpha val="43137"/>
                    </a:srgbClr>
                  </a:outerShdw>
                </a:effectLst>
              </a:endParaRPr>
            </a:p>
          </p:txBody>
        </p:sp>
        <p:sp>
          <p:nvSpPr>
            <p:cNvPr id="8" name="TextBox 11"/>
            <p:cNvSpPr txBox="1">
              <a:spLocks noChangeArrowheads="1"/>
            </p:cNvSpPr>
            <p:nvPr/>
          </p:nvSpPr>
          <p:spPr bwMode="auto">
            <a:xfrm>
              <a:off x="682580" y="5337105"/>
              <a:ext cx="457200" cy="502380"/>
            </a:xfrm>
            <a:prstGeom prst="rect">
              <a:avLst/>
            </a:prstGeom>
            <a:noFill/>
            <a:ln w="9525">
              <a:noFill/>
              <a:miter lim="800000"/>
              <a:headEnd/>
              <a:tailEnd/>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2</a:t>
              </a:r>
              <a:endParaRPr lang="en-US" sz="1400" b="1" dirty="0">
                <a:solidFill>
                  <a:schemeClr val="bg1"/>
                </a:solidFill>
                <a:effectLst>
                  <a:outerShdw blurRad="38100" dist="38100" dir="2700000" algn="tl">
                    <a:srgbClr val="000000">
                      <a:alpha val="43137"/>
                    </a:srgbClr>
                  </a:outerShdw>
                </a:effectLst>
              </a:endParaRPr>
            </a:p>
          </p:txBody>
        </p:sp>
        <p:sp>
          <p:nvSpPr>
            <p:cNvPr id="9" name="TextBox 12"/>
            <p:cNvSpPr txBox="1">
              <a:spLocks noChangeArrowheads="1"/>
            </p:cNvSpPr>
            <p:nvPr/>
          </p:nvSpPr>
          <p:spPr bwMode="auto">
            <a:xfrm>
              <a:off x="682580" y="4763238"/>
              <a:ext cx="457200" cy="502380"/>
            </a:xfrm>
            <a:prstGeom prst="rect">
              <a:avLst/>
            </a:prstGeom>
            <a:noFill/>
            <a:ln w="9525">
              <a:noFill/>
              <a:miter lim="800000"/>
              <a:headEnd/>
              <a:tailEnd/>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3</a:t>
              </a:r>
              <a:endParaRPr lang="en-US" sz="1400" b="1" dirty="0">
                <a:solidFill>
                  <a:schemeClr val="bg1"/>
                </a:solidFill>
                <a:effectLst>
                  <a:outerShdw blurRad="38100" dist="38100" dir="2700000" algn="tl">
                    <a:srgbClr val="000000">
                      <a:alpha val="43137"/>
                    </a:srgbClr>
                  </a:outerShdw>
                </a:effectLst>
              </a:endParaRPr>
            </a:p>
          </p:txBody>
        </p:sp>
        <p:sp>
          <p:nvSpPr>
            <p:cNvPr id="10" name="TextBox 13"/>
            <p:cNvSpPr txBox="1">
              <a:spLocks noChangeArrowheads="1"/>
            </p:cNvSpPr>
            <p:nvPr/>
          </p:nvSpPr>
          <p:spPr bwMode="auto">
            <a:xfrm>
              <a:off x="693208" y="4176003"/>
              <a:ext cx="457200" cy="502380"/>
            </a:xfrm>
            <a:prstGeom prst="rect">
              <a:avLst/>
            </a:prstGeom>
            <a:noFill/>
            <a:ln w="9525">
              <a:noFill/>
              <a:miter lim="800000"/>
              <a:headEnd/>
              <a:tailEnd/>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4</a:t>
              </a:r>
              <a:endParaRPr lang="en-US" sz="1400" b="1" dirty="0">
                <a:solidFill>
                  <a:schemeClr val="bg1"/>
                </a:solidFill>
                <a:effectLst>
                  <a:outerShdw blurRad="38100" dist="38100" dir="2700000" algn="tl">
                    <a:srgbClr val="000000">
                      <a:alpha val="43137"/>
                    </a:srgbClr>
                  </a:outerShdw>
                </a:effectLst>
              </a:endParaRPr>
            </a:p>
          </p:txBody>
        </p:sp>
        <p:sp>
          <p:nvSpPr>
            <p:cNvPr id="11" name="TextBox 14"/>
            <p:cNvSpPr txBox="1">
              <a:spLocks noChangeArrowheads="1"/>
            </p:cNvSpPr>
            <p:nvPr/>
          </p:nvSpPr>
          <p:spPr bwMode="auto">
            <a:xfrm>
              <a:off x="709824" y="3547592"/>
              <a:ext cx="457200" cy="502380"/>
            </a:xfrm>
            <a:prstGeom prst="rect">
              <a:avLst/>
            </a:prstGeom>
            <a:noFill/>
            <a:ln w="9525">
              <a:noFill/>
              <a:miter lim="800000"/>
              <a:headEnd/>
              <a:tailEnd/>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5</a:t>
              </a:r>
              <a:endParaRPr lang="en-US" sz="1400" b="1" dirty="0">
                <a:solidFill>
                  <a:schemeClr val="bg1"/>
                </a:solidFill>
                <a:effectLst>
                  <a:outerShdw blurRad="38100" dist="38100" dir="2700000" algn="tl">
                    <a:srgbClr val="000000">
                      <a:alpha val="43137"/>
                    </a:srgbClr>
                  </a:outerShdw>
                </a:effectLst>
              </a:endParaRPr>
            </a:p>
          </p:txBody>
        </p:sp>
        <p:sp>
          <p:nvSpPr>
            <p:cNvPr id="12" name="TextBox 11"/>
            <p:cNvSpPr txBox="1"/>
            <p:nvPr/>
          </p:nvSpPr>
          <p:spPr>
            <a:xfrm>
              <a:off x="686630" y="2324381"/>
              <a:ext cx="457200" cy="502380"/>
            </a:xfrm>
            <a:prstGeom prst="rect">
              <a:avLst/>
            </a:prstGeom>
            <a:noFill/>
            <a:ln>
              <a:noFill/>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7</a:t>
              </a:r>
              <a:endParaRPr lang="en-US" sz="1400" b="1" dirty="0">
                <a:solidFill>
                  <a:schemeClr val="bg1"/>
                </a:solidFill>
                <a:effectLst>
                  <a:outerShdw blurRad="38100" dist="38100" dir="2700000" algn="tl">
                    <a:srgbClr val="000000">
                      <a:alpha val="43137"/>
                    </a:srgbClr>
                  </a:outerShdw>
                </a:effectLst>
              </a:endParaRPr>
            </a:p>
          </p:txBody>
        </p:sp>
        <p:sp>
          <p:nvSpPr>
            <p:cNvPr id="13" name="TextBox 12"/>
            <p:cNvSpPr txBox="1"/>
            <p:nvPr/>
          </p:nvSpPr>
          <p:spPr>
            <a:xfrm>
              <a:off x="663438" y="1712769"/>
              <a:ext cx="457200" cy="502380"/>
            </a:xfrm>
            <a:prstGeom prst="rect">
              <a:avLst/>
            </a:prstGeom>
            <a:noFill/>
            <a:ln>
              <a:noFill/>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8</a:t>
              </a:r>
              <a:endParaRPr lang="en-US" sz="1400" b="1" dirty="0">
                <a:solidFill>
                  <a:schemeClr val="bg1"/>
                </a:solidFill>
                <a:effectLst>
                  <a:outerShdw blurRad="38100" dist="38100" dir="2700000" algn="tl">
                    <a:srgbClr val="000000">
                      <a:alpha val="43137"/>
                    </a:srgbClr>
                  </a:outerShdw>
                </a:effectLst>
              </a:endParaRPr>
            </a:p>
          </p:txBody>
        </p:sp>
        <p:sp>
          <p:nvSpPr>
            <p:cNvPr id="14" name="TextBox 13"/>
            <p:cNvSpPr txBox="1"/>
            <p:nvPr/>
          </p:nvSpPr>
          <p:spPr>
            <a:xfrm>
              <a:off x="682580" y="1150386"/>
              <a:ext cx="457200" cy="502380"/>
            </a:xfrm>
            <a:prstGeom prst="rect">
              <a:avLst/>
            </a:prstGeom>
            <a:noFill/>
            <a:ln>
              <a:noFill/>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9</a:t>
              </a:r>
              <a:endParaRPr lang="en-US" sz="1400" b="1" dirty="0">
                <a:solidFill>
                  <a:schemeClr val="bg1"/>
                </a:solidFill>
                <a:effectLst>
                  <a:outerShdw blurRad="38100" dist="38100" dir="2700000" algn="tl">
                    <a:srgbClr val="000000">
                      <a:alpha val="43137"/>
                    </a:srgbClr>
                  </a:outerShdw>
                </a:effectLst>
              </a:endParaRPr>
            </a:p>
          </p:txBody>
        </p:sp>
        <p:sp>
          <p:nvSpPr>
            <p:cNvPr id="15" name="TextBox 18"/>
            <p:cNvSpPr txBox="1">
              <a:spLocks noChangeArrowheads="1"/>
            </p:cNvSpPr>
            <p:nvPr/>
          </p:nvSpPr>
          <p:spPr bwMode="auto">
            <a:xfrm>
              <a:off x="682580" y="2914462"/>
              <a:ext cx="457200" cy="502380"/>
            </a:xfrm>
            <a:prstGeom prst="rect">
              <a:avLst/>
            </a:prstGeom>
            <a:noFill/>
            <a:ln w="9525">
              <a:noFill/>
              <a:miter lim="800000"/>
              <a:headEnd/>
              <a:tailEnd/>
            </a:ln>
          </p:spPr>
          <p:txBody>
            <a:bodyPr>
              <a:spAutoFit/>
            </a:bodyPr>
            <a:lstStyle/>
            <a:p>
              <a:pPr>
                <a:defRPr/>
              </a:pPr>
              <a:r>
                <a:rPr lang="en-US" sz="2000" b="1" dirty="0">
                  <a:solidFill>
                    <a:schemeClr val="bg1"/>
                  </a:solidFill>
                  <a:effectLst>
                    <a:outerShdw blurRad="38100" dist="38100" dir="2700000" algn="tl">
                      <a:srgbClr val="000000">
                        <a:alpha val="43137"/>
                      </a:srgbClr>
                    </a:outerShdw>
                  </a:effectLst>
                </a:rPr>
                <a:t>6</a:t>
              </a:r>
              <a:endParaRPr lang="en-US" sz="1400" b="1" dirty="0">
                <a:solidFill>
                  <a:schemeClr val="bg1"/>
                </a:solidFill>
                <a:effectLst>
                  <a:outerShdw blurRad="38100" dist="38100" dir="2700000" algn="tl">
                    <a:srgbClr val="000000">
                      <a:alpha val="43137"/>
                    </a:srgbClr>
                  </a:outerShdw>
                </a:effectLst>
              </a:endParaRPr>
            </a:p>
          </p:txBody>
        </p:sp>
      </p:grpSp>
      <p:pic>
        <p:nvPicPr>
          <p:cNvPr id="47108" name="Picture 4"/>
          <p:cNvPicPr>
            <a:picLocks noChangeAspect="1" noChangeArrowheads="1"/>
          </p:cNvPicPr>
          <p:nvPr/>
        </p:nvPicPr>
        <p:blipFill>
          <a:blip r:embed="rId4" cstate="print"/>
          <a:srcRect/>
          <a:stretch>
            <a:fillRect/>
          </a:stretch>
        </p:blipFill>
        <p:spPr bwMode="auto">
          <a:xfrm>
            <a:off x="5029200" y="1752600"/>
            <a:ext cx="1706563" cy="3048000"/>
          </a:xfrm>
          <a:prstGeom prst="rect">
            <a:avLst/>
          </a:prstGeom>
          <a:noFill/>
          <a:ln w="9525">
            <a:noFill/>
            <a:miter lim="800000"/>
            <a:headEnd/>
            <a:tailEnd/>
          </a:ln>
          <a:effectLst>
            <a:outerShdw blurRad="44450" dist="27940" dir="5400000" algn="ctr">
              <a:srgbClr val="000000">
                <a:alpha val="32000"/>
              </a:srgbClr>
            </a:outerShdw>
          </a:effectLst>
        </p:spPr>
      </p:pic>
      <p:pic>
        <p:nvPicPr>
          <p:cNvPr id="47109" name="Picture 5"/>
          <p:cNvPicPr>
            <a:picLocks noChangeAspect="1" noChangeArrowheads="1"/>
          </p:cNvPicPr>
          <p:nvPr/>
        </p:nvPicPr>
        <p:blipFill>
          <a:blip r:embed="rId5" cstate="print"/>
          <a:srcRect/>
          <a:stretch>
            <a:fillRect/>
          </a:stretch>
        </p:blipFill>
        <p:spPr bwMode="auto">
          <a:xfrm>
            <a:off x="6827837" y="2209800"/>
            <a:ext cx="1706563" cy="3048000"/>
          </a:xfrm>
          <a:prstGeom prst="rect">
            <a:avLst/>
          </a:prstGeom>
          <a:noFill/>
          <a:ln w="9525">
            <a:noFill/>
            <a:miter lim="800000"/>
            <a:headEnd/>
            <a:tailEnd/>
          </a:ln>
          <a:effectLst>
            <a:outerShdw blurRad="44450" dist="27940" dir="5400000" algn="ctr">
              <a:srgbClr val="000000">
                <a:alpha val="32000"/>
              </a:srgbClr>
            </a:outerShdw>
          </a:effectLst>
        </p:spPr>
      </p:pic>
      <p:pic>
        <p:nvPicPr>
          <p:cNvPr id="29" name="Picture 2"/>
          <p:cNvPicPr>
            <a:picLocks noChangeAspect="1" noChangeArrowheads="1"/>
          </p:cNvPicPr>
          <p:nvPr/>
        </p:nvPicPr>
        <p:blipFill>
          <a:blip r:embed="rId3" cstate="print"/>
          <a:srcRect t="25000" b="52500"/>
          <a:stretch>
            <a:fillRect/>
          </a:stretch>
        </p:blipFill>
        <p:spPr bwMode="auto">
          <a:xfrm>
            <a:off x="158314" y="2585190"/>
            <a:ext cx="1706563" cy="701565"/>
          </a:xfrm>
          <a:prstGeom prst="rect">
            <a:avLst/>
          </a:prstGeom>
          <a:noFill/>
          <a:ln w="9525">
            <a:noFill/>
            <a:miter lim="800000"/>
            <a:headEnd/>
            <a:tailEnd/>
          </a:ln>
          <a:effectLst/>
        </p:spPr>
      </p:pic>
      <p:pic>
        <p:nvPicPr>
          <p:cNvPr id="30" name="Picture 2"/>
          <p:cNvPicPr>
            <a:picLocks noChangeAspect="1" noChangeArrowheads="1"/>
          </p:cNvPicPr>
          <p:nvPr/>
        </p:nvPicPr>
        <p:blipFill>
          <a:blip r:embed="rId3" cstate="print"/>
          <a:srcRect t="47500" b="27500"/>
          <a:stretch>
            <a:fillRect/>
          </a:stretch>
        </p:blipFill>
        <p:spPr bwMode="auto">
          <a:xfrm>
            <a:off x="5029200" y="3200400"/>
            <a:ext cx="1706563" cy="762000"/>
          </a:xfrm>
          <a:prstGeom prst="rect">
            <a:avLst/>
          </a:prstGeom>
          <a:noFill/>
          <a:ln w="9525">
            <a:noFill/>
            <a:miter lim="800000"/>
            <a:headEnd/>
            <a:tailEnd/>
          </a:ln>
          <a:effectLst/>
        </p:spPr>
      </p:pic>
      <p:pic>
        <p:nvPicPr>
          <p:cNvPr id="31" name="Picture 2"/>
          <p:cNvPicPr>
            <a:picLocks noChangeAspect="1" noChangeArrowheads="1"/>
          </p:cNvPicPr>
          <p:nvPr/>
        </p:nvPicPr>
        <p:blipFill>
          <a:blip r:embed="rId3" cstate="print"/>
          <a:srcRect t="47500" b="27500"/>
          <a:stretch>
            <a:fillRect/>
          </a:stretch>
        </p:blipFill>
        <p:spPr bwMode="auto">
          <a:xfrm>
            <a:off x="6827837" y="3657600"/>
            <a:ext cx="1706563" cy="762000"/>
          </a:xfrm>
          <a:prstGeom prst="rect">
            <a:avLst/>
          </a:prstGeom>
          <a:noFill/>
          <a:ln w="9525">
            <a:noFill/>
            <a:miter lim="800000"/>
            <a:headEnd/>
            <a:tailEnd/>
          </a:ln>
          <a:effectLst/>
        </p:spPr>
      </p:pic>
      <p:sp>
        <p:nvSpPr>
          <p:cNvPr id="32" name="Right Arrow 31"/>
          <p:cNvSpPr/>
          <p:nvPr/>
        </p:nvSpPr>
        <p:spPr>
          <a:xfrm>
            <a:off x="3483220" y="2286000"/>
            <a:ext cx="483108" cy="628650"/>
          </a:xfrm>
          <a:prstGeom prst="rightArrow">
            <a:avLst>
              <a:gd name="adj1" fmla="val 50000"/>
              <a:gd name="adj2" fmla="val 63979"/>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ight Arrow 33"/>
          <p:cNvSpPr/>
          <p:nvPr/>
        </p:nvSpPr>
        <p:spPr>
          <a:xfrm>
            <a:off x="1752600" y="2819400"/>
            <a:ext cx="2133600" cy="628650"/>
          </a:xfrm>
          <a:prstGeom prst="rightArrow">
            <a:avLst>
              <a:gd name="adj1" fmla="val 50000"/>
              <a:gd name="adj2" fmla="val 63979"/>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ight Arrow 34"/>
          <p:cNvSpPr/>
          <p:nvPr/>
        </p:nvSpPr>
        <p:spPr>
          <a:xfrm flipH="1">
            <a:off x="4724400" y="3124200"/>
            <a:ext cx="483108" cy="628650"/>
          </a:xfrm>
          <a:prstGeom prst="rightArrow">
            <a:avLst>
              <a:gd name="adj1" fmla="val 50000"/>
              <a:gd name="adj2" fmla="val 63979"/>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ight Arrow 35"/>
          <p:cNvSpPr/>
          <p:nvPr/>
        </p:nvSpPr>
        <p:spPr>
          <a:xfrm flipH="1">
            <a:off x="4800600" y="3733800"/>
            <a:ext cx="1981200" cy="628650"/>
          </a:xfrm>
          <a:prstGeom prst="rightArrow">
            <a:avLst>
              <a:gd name="adj1" fmla="val 50000"/>
              <a:gd name="adj2" fmla="val 63979"/>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7"/>
          <p:cNvGrpSpPr/>
          <p:nvPr/>
        </p:nvGrpSpPr>
        <p:grpSpPr>
          <a:xfrm>
            <a:off x="152400" y="457200"/>
            <a:ext cx="8820149" cy="2687638"/>
            <a:chOff x="152400" y="685800"/>
            <a:chExt cx="8820148" cy="2687638"/>
          </a:xfrm>
        </p:grpSpPr>
        <p:grpSp>
          <p:nvGrpSpPr>
            <p:cNvPr id="38" name="Group 35"/>
            <p:cNvGrpSpPr/>
            <p:nvPr/>
          </p:nvGrpSpPr>
          <p:grpSpPr>
            <a:xfrm>
              <a:off x="152400" y="685800"/>
              <a:ext cx="8820148" cy="2687638"/>
              <a:chOff x="152400" y="685800"/>
              <a:chExt cx="8820148" cy="2687638"/>
            </a:xfrm>
          </p:grpSpPr>
          <p:cxnSp>
            <p:nvCxnSpPr>
              <p:cNvPr id="40" name="Straight Connector 39"/>
              <p:cNvCxnSpPr/>
              <p:nvPr/>
            </p:nvCxnSpPr>
            <p:spPr>
              <a:xfrm>
                <a:off x="152400" y="3371850"/>
                <a:ext cx="8763000" cy="1588"/>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rot="16200000">
                <a:off x="7911582" y="1377434"/>
                <a:ext cx="1752600" cy="369332"/>
              </a:xfrm>
              <a:prstGeom prst="rect">
                <a:avLst/>
              </a:prstGeom>
              <a:noFill/>
            </p:spPr>
            <p:txBody>
              <a:bodyPr wrap="square" rtlCol="0">
                <a:spAutoFit/>
              </a:bodyPr>
              <a:lstStyle/>
              <a:p>
                <a:r>
                  <a:rPr lang="en-US" b="1" dirty="0" smtClean="0">
                    <a:solidFill>
                      <a:srgbClr val="FF0000"/>
                    </a:solidFill>
                    <a:latin typeface="Arial Black" pitchFamily="34" charset="0"/>
                    <a:cs typeface="Arial" pitchFamily="34" charset="0"/>
                  </a:rPr>
                  <a:t>LEVEL S1</a:t>
                </a:r>
                <a:endParaRPr lang="en-US" b="1" dirty="0">
                  <a:solidFill>
                    <a:srgbClr val="FF0000"/>
                  </a:solidFill>
                  <a:latin typeface="Arial Black" pitchFamily="34" charset="0"/>
                  <a:cs typeface="Arial" pitchFamily="34" charset="0"/>
                </a:endParaRPr>
              </a:p>
            </p:txBody>
          </p:sp>
        </p:grpSp>
        <p:sp>
          <p:nvSpPr>
            <p:cNvPr id="39" name="Down Arrow 38"/>
            <p:cNvSpPr/>
            <p:nvPr/>
          </p:nvSpPr>
          <p:spPr>
            <a:xfrm>
              <a:off x="8629650" y="2393442"/>
              <a:ext cx="304800" cy="902208"/>
            </a:xfrm>
            <a:prstGeom prst="downArrow">
              <a:avLst>
                <a:gd name="adj1" fmla="val 50000"/>
                <a:gd name="adj2" fmla="val 67500"/>
              </a:avLst>
            </a:prstGeom>
            <a:solidFill>
              <a:srgbClr val="FF66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2" name="TextBox 41"/>
          <p:cNvSpPr txBox="1"/>
          <p:nvPr/>
        </p:nvSpPr>
        <p:spPr>
          <a:xfrm>
            <a:off x="5105400" y="5429071"/>
            <a:ext cx="3880338" cy="1200329"/>
          </a:xfrm>
          <a:prstGeom prst="rect">
            <a:avLst/>
          </a:prstGeom>
          <a:noFill/>
        </p:spPr>
        <p:txBody>
          <a:bodyPr wrap="square" rtlCol="0">
            <a:spAutoFit/>
          </a:bodyPr>
          <a:lstStyle/>
          <a:p>
            <a:r>
              <a:rPr lang="en-US" sz="1400" b="1" dirty="0" smtClean="0">
                <a:latin typeface="Comic Sans MS" pitchFamily="66" charset="0"/>
              </a:rPr>
              <a:t>DESKRIPSI KEMAMPUAN LULUSAN </a:t>
            </a:r>
            <a:r>
              <a:rPr lang="en-US" sz="1600" b="1" dirty="0" smtClean="0">
                <a:latin typeface="Comic Sans MS" pitchFamily="66" charset="0"/>
              </a:rPr>
              <a:t>(learning outcomes)</a:t>
            </a:r>
            <a:r>
              <a:rPr lang="en-US" sz="1400" b="1" dirty="0" smtClean="0">
                <a:latin typeface="Comic Sans MS" pitchFamily="66" charset="0"/>
              </a:rPr>
              <a:t> YANG TELAH DIRUMUSKAN OLEH PRODI PERLU DISESUAIKAN TERHADAP      DESKRIPSI KKNI </a:t>
            </a:r>
          </a:p>
        </p:txBody>
      </p:sp>
      <p:sp>
        <p:nvSpPr>
          <p:cNvPr id="43" name="Rectangle 42"/>
          <p:cNvSpPr/>
          <p:nvPr/>
        </p:nvSpPr>
        <p:spPr>
          <a:xfrm>
            <a:off x="455881" y="5860018"/>
            <a:ext cx="2401619" cy="369332"/>
          </a:xfrm>
          <a:prstGeom prst="rect">
            <a:avLst/>
          </a:prstGeom>
        </p:spPr>
        <p:txBody>
          <a:bodyPr wrap="none">
            <a:spAutoFit/>
          </a:bodyPr>
          <a:lstStyle/>
          <a:p>
            <a:pPr marL="342900" lvl="0" indent="-342900">
              <a:buFont typeface="+mj-lt"/>
              <a:buAutoNum type="arabicPeriod" startAt="2"/>
            </a:pPr>
            <a:r>
              <a:rPr lang="en-US" b="1" dirty="0" smtClean="0">
                <a:solidFill>
                  <a:srgbClr val="C00000"/>
                </a:solidFill>
                <a:latin typeface="Comic Sans MS" pitchFamily="66" charset="0"/>
              </a:rPr>
              <a:t>Level </a:t>
            </a:r>
            <a:r>
              <a:rPr lang="en-US" b="1" dirty="0" err="1" smtClean="0">
                <a:solidFill>
                  <a:srgbClr val="C00000"/>
                </a:solidFill>
                <a:latin typeface="Comic Sans MS" pitchFamily="66" charset="0"/>
              </a:rPr>
              <a:t>kualifikasi</a:t>
            </a:r>
            <a:r>
              <a:rPr lang="en-US" b="1" dirty="0" smtClean="0">
                <a:solidFill>
                  <a:srgbClr val="C00000"/>
                </a:solidFill>
                <a:latin typeface="Comic Sans MS" pitchFamily="66" charset="0"/>
              </a:rPr>
              <a:t>.</a:t>
            </a:r>
            <a:endParaRPr lang="en-US" b="1" dirty="0">
              <a:solidFill>
                <a:srgbClr val="C00000"/>
              </a:solidFill>
              <a:latin typeface="Comic Sans MS" pitchFamily="66" charset="0"/>
            </a:endParaRPr>
          </a:p>
        </p:txBody>
      </p:sp>
      <p:sp>
        <p:nvSpPr>
          <p:cNvPr id="44" name="Rectangle 43"/>
          <p:cNvSpPr/>
          <p:nvPr/>
        </p:nvSpPr>
        <p:spPr>
          <a:xfrm>
            <a:off x="457200" y="5459968"/>
            <a:ext cx="3124200" cy="369332"/>
          </a:xfrm>
          <a:prstGeom prst="rect">
            <a:avLst/>
          </a:prstGeom>
        </p:spPr>
        <p:txBody>
          <a:bodyPr wrap="square">
            <a:spAutoFit/>
          </a:bodyPr>
          <a:lstStyle/>
          <a:p>
            <a:pPr marL="342900" lvl="0" indent="-342900">
              <a:buFont typeface="+mj-lt"/>
              <a:buAutoNum type="arabicPeriod"/>
            </a:pPr>
            <a:r>
              <a:rPr lang="en-US" b="1" err="1" smtClean="0">
                <a:solidFill>
                  <a:srgbClr val="C00000"/>
                </a:solidFill>
                <a:latin typeface="Comic Sans MS" pitchFamily="66" charset="0"/>
              </a:rPr>
              <a:t>Kelengkapan</a:t>
            </a:r>
            <a:r>
              <a:rPr lang="en-US" b="1" smtClean="0">
                <a:solidFill>
                  <a:srgbClr val="C00000"/>
                </a:solidFill>
                <a:latin typeface="Comic Sans MS" pitchFamily="66" charset="0"/>
              </a:rPr>
              <a:t> deskripsi</a:t>
            </a:r>
            <a:endParaRPr lang="en-US" b="1" dirty="0" smtClean="0">
              <a:solidFill>
                <a:srgbClr val="C00000"/>
              </a:solidFill>
              <a:latin typeface="Comic Sans MS" pitchFamily="66" charset="0"/>
            </a:endParaRPr>
          </a:p>
        </p:txBody>
      </p:sp>
      <p:sp>
        <p:nvSpPr>
          <p:cNvPr id="45" name="Rectangle 44"/>
          <p:cNvSpPr/>
          <p:nvPr/>
        </p:nvSpPr>
        <p:spPr>
          <a:xfrm>
            <a:off x="211016" y="1138536"/>
            <a:ext cx="1541584" cy="461665"/>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cap="none" spc="0" dirty="0" smtClean="0">
                <a:ln w="11430"/>
                <a:solidFill>
                  <a:srgbClr val="746F2E"/>
                </a:solidFill>
                <a:effectLst>
                  <a:outerShdw blurRad="50800" dist="39000" dir="5460000" algn="tl">
                    <a:srgbClr val="000000">
                      <a:alpha val="38000"/>
                    </a:srgbClr>
                  </a:outerShdw>
                </a:effectLst>
                <a:latin typeface="+mn-lt"/>
              </a:rPr>
              <a:t>CONTOH : </a:t>
            </a:r>
            <a:endParaRPr lang="en-US" sz="2400" b="1" cap="none" spc="0" dirty="0">
              <a:ln w="11430"/>
              <a:solidFill>
                <a:srgbClr val="746F2E"/>
              </a:solidFill>
              <a:effectLst>
                <a:outerShdw blurRad="50800" dist="39000" dir="5460000" algn="tl">
                  <a:srgbClr val="000000">
                    <a:alpha val="38000"/>
                  </a:srgbClr>
                </a:outerShdw>
              </a:effectLst>
              <a:latin typeface="+mn-lt"/>
            </a:endParaRPr>
          </a:p>
        </p:txBody>
      </p:sp>
      <p:sp>
        <p:nvSpPr>
          <p:cNvPr id="46" name="Right Arrow 45"/>
          <p:cNvSpPr/>
          <p:nvPr/>
        </p:nvSpPr>
        <p:spPr>
          <a:xfrm>
            <a:off x="3486150" y="2819400"/>
            <a:ext cx="483108" cy="628650"/>
          </a:xfrm>
          <a:prstGeom prst="rightArrow">
            <a:avLst>
              <a:gd name="adj1" fmla="val 50000"/>
              <a:gd name="adj2" fmla="val 63979"/>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ight Arrow 46"/>
          <p:cNvSpPr/>
          <p:nvPr/>
        </p:nvSpPr>
        <p:spPr>
          <a:xfrm flipH="1">
            <a:off x="4724400" y="2819400"/>
            <a:ext cx="483108" cy="628650"/>
          </a:xfrm>
          <a:prstGeom prst="rightArrow">
            <a:avLst>
              <a:gd name="adj1" fmla="val 50000"/>
              <a:gd name="adj2" fmla="val 63979"/>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ight Arrow 47"/>
          <p:cNvSpPr/>
          <p:nvPr/>
        </p:nvSpPr>
        <p:spPr>
          <a:xfrm flipH="1">
            <a:off x="4800600" y="2819400"/>
            <a:ext cx="1981200" cy="628650"/>
          </a:xfrm>
          <a:prstGeom prst="rightArrow">
            <a:avLst>
              <a:gd name="adj1" fmla="val 50000"/>
              <a:gd name="adj2" fmla="val 63979"/>
            </a:avLst>
          </a:prstGeom>
          <a:solidFill>
            <a:schemeClr val="accent4">
              <a:lumMod val="75000"/>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down)">
                                      <p:cBhvr>
                                        <p:cTn id="7" dur="5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7106"/>
                                        </p:tgtEl>
                                        <p:attrNameLst>
                                          <p:attrName>style.visibility</p:attrName>
                                        </p:attrNameLst>
                                      </p:cBhvr>
                                      <p:to>
                                        <p:strVal val="visible"/>
                                      </p:to>
                                    </p:set>
                                    <p:animEffect transition="in" filter="checkerboard(across)">
                                      <p:cBhvr>
                                        <p:cTn id="12" dur="500"/>
                                        <p:tgtEl>
                                          <p:spTgt spid="4710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7107"/>
                                        </p:tgtEl>
                                        <p:attrNameLst>
                                          <p:attrName>style.visibility</p:attrName>
                                        </p:attrNameLst>
                                      </p:cBhvr>
                                      <p:to>
                                        <p:strVal val="visible"/>
                                      </p:to>
                                    </p:set>
                                    <p:animEffect transition="in" filter="checkerboard(across)">
                                      <p:cBhvr>
                                        <p:cTn id="17" dur="500"/>
                                        <p:tgtEl>
                                          <p:spTgt spid="4710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7108"/>
                                        </p:tgtEl>
                                        <p:attrNameLst>
                                          <p:attrName>style.visibility</p:attrName>
                                        </p:attrNameLst>
                                      </p:cBhvr>
                                      <p:to>
                                        <p:strVal val="visible"/>
                                      </p:to>
                                    </p:set>
                                    <p:animEffect transition="in" filter="checkerboard(across)">
                                      <p:cBhvr>
                                        <p:cTn id="22" dur="500"/>
                                        <p:tgtEl>
                                          <p:spTgt spid="4710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7109"/>
                                        </p:tgtEl>
                                        <p:attrNameLst>
                                          <p:attrName>style.visibility</p:attrName>
                                        </p:attrNameLst>
                                      </p:cBhvr>
                                      <p:to>
                                        <p:strVal val="visible"/>
                                      </p:to>
                                    </p:set>
                                    <p:animEffect transition="in" filter="checkerboard(across)">
                                      <p:cBhvr>
                                        <p:cTn id="27" dur="500"/>
                                        <p:tgtEl>
                                          <p:spTgt spid="4710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wipe(left)">
                                      <p:cBhvr>
                                        <p:cTn id="32" dur="5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500"/>
                                        <p:tgtEl>
                                          <p:spTgt spid="29"/>
                                        </p:tgtEl>
                                      </p:cBhvr>
                                    </p:animEffect>
                                  </p:childTnLst>
                                </p:cTn>
                              </p:par>
                            </p:childTnLst>
                          </p:cTn>
                        </p:par>
                        <p:par>
                          <p:cTn id="38" fill="hold">
                            <p:stCondLst>
                              <p:cond delay="500"/>
                            </p:stCondLst>
                            <p:childTnLst>
                              <p:par>
                                <p:cTn id="39" presetID="22" presetClass="entr" presetSubtype="8" fill="hold" nodeType="after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wipe(left)">
                                      <p:cBhvr>
                                        <p:cTn id="41" dur="500"/>
                                        <p:tgtEl>
                                          <p:spTgt spid="30"/>
                                        </p:tgtEl>
                                      </p:cBhvr>
                                    </p:animEffect>
                                  </p:childTnLst>
                                </p:cTn>
                              </p:par>
                            </p:childTnLst>
                          </p:cTn>
                        </p:par>
                        <p:par>
                          <p:cTn id="42" fill="hold">
                            <p:stCondLst>
                              <p:cond delay="1000"/>
                            </p:stCondLst>
                            <p:childTnLst>
                              <p:par>
                                <p:cTn id="43" presetID="22" presetClass="entr" presetSubtype="8" fill="hold" nodeType="afterEffect">
                                  <p:stCondLst>
                                    <p:cond delay="0"/>
                                  </p:stCondLst>
                                  <p:childTnLst>
                                    <p:set>
                                      <p:cBhvr>
                                        <p:cTn id="44" dur="1" fill="hold">
                                          <p:stCondLst>
                                            <p:cond delay="0"/>
                                          </p:stCondLst>
                                        </p:cTn>
                                        <p:tgtEl>
                                          <p:spTgt spid="31"/>
                                        </p:tgtEl>
                                        <p:attrNameLst>
                                          <p:attrName>style.visibility</p:attrName>
                                        </p:attrNameLst>
                                      </p:cBhvr>
                                      <p:to>
                                        <p:strVal val="visible"/>
                                      </p:to>
                                    </p:set>
                                    <p:animEffect transition="in" filter="wipe(left)">
                                      <p:cBhvr>
                                        <p:cTn id="45" dur="500"/>
                                        <p:tgtEl>
                                          <p:spTgt spid="31"/>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43"/>
                                        </p:tgtEl>
                                        <p:attrNameLst>
                                          <p:attrName>style.visibility</p:attrName>
                                        </p:attrNameLst>
                                      </p:cBhvr>
                                      <p:to>
                                        <p:strVal val="visible"/>
                                      </p:to>
                                    </p:set>
                                    <p:animEffect transition="in" filter="wipe(left)">
                                      <p:cBhvr>
                                        <p:cTn id="50" dur="500"/>
                                        <p:tgtEl>
                                          <p:spTgt spid="43"/>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wipe(left)">
                                      <p:cBhvr>
                                        <p:cTn id="55" dur="500"/>
                                        <p:tgtEl>
                                          <p:spTgt spid="32"/>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34"/>
                                        </p:tgtEl>
                                        <p:attrNameLst>
                                          <p:attrName>style.visibility</p:attrName>
                                        </p:attrNameLst>
                                      </p:cBhvr>
                                      <p:to>
                                        <p:strVal val="visible"/>
                                      </p:to>
                                    </p:set>
                                    <p:animEffect transition="in" filter="wipe(left)">
                                      <p:cBhvr>
                                        <p:cTn id="60" dur="500"/>
                                        <p:tgtEl>
                                          <p:spTgt spid="34"/>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2" fill="hold" grpId="0" nodeType="clickEffect">
                                  <p:stCondLst>
                                    <p:cond delay="0"/>
                                  </p:stCondLst>
                                  <p:childTnLst>
                                    <p:set>
                                      <p:cBhvr>
                                        <p:cTn id="64" dur="1" fill="hold">
                                          <p:stCondLst>
                                            <p:cond delay="0"/>
                                          </p:stCondLst>
                                        </p:cTn>
                                        <p:tgtEl>
                                          <p:spTgt spid="35"/>
                                        </p:tgtEl>
                                        <p:attrNameLst>
                                          <p:attrName>style.visibility</p:attrName>
                                        </p:attrNameLst>
                                      </p:cBhvr>
                                      <p:to>
                                        <p:strVal val="visible"/>
                                      </p:to>
                                    </p:set>
                                    <p:animEffect transition="in" filter="wipe(right)">
                                      <p:cBhvr>
                                        <p:cTn id="65" dur="500"/>
                                        <p:tgtEl>
                                          <p:spTgt spid="35"/>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2" fill="hold" grpId="0" nodeType="clickEffect">
                                  <p:stCondLst>
                                    <p:cond delay="0"/>
                                  </p:stCondLst>
                                  <p:childTnLst>
                                    <p:set>
                                      <p:cBhvr>
                                        <p:cTn id="69" dur="1" fill="hold">
                                          <p:stCondLst>
                                            <p:cond delay="0"/>
                                          </p:stCondLst>
                                        </p:cTn>
                                        <p:tgtEl>
                                          <p:spTgt spid="36"/>
                                        </p:tgtEl>
                                        <p:attrNameLst>
                                          <p:attrName>style.visibility</p:attrName>
                                        </p:attrNameLst>
                                      </p:cBhvr>
                                      <p:to>
                                        <p:strVal val="visible"/>
                                      </p:to>
                                    </p:set>
                                    <p:animEffect transition="in" filter="wipe(right)">
                                      <p:cBhvr>
                                        <p:cTn id="70" dur="500"/>
                                        <p:tgtEl>
                                          <p:spTgt spid="36"/>
                                        </p:tgtEl>
                                      </p:cBhvr>
                                    </p:animEffect>
                                  </p:childTnLst>
                                </p:cTn>
                              </p:par>
                            </p:childTnLst>
                          </p:cTn>
                        </p:par>
                      </p:childTnLst>
                    </p:cTn>
                  </p:par>
                  <p:par>
                    <p:cTn id="71" fill="hold">
                      <p:stCondLst>
                        <p:cond delay="indefinite"/>
                      </p:stCondLst>
                      <p:childTnLst>
                        <p:par>
                          <p:cTn id="72" fill="hold">
                            <p:stCondLst>
                              <p:cond delay="0"/>
                            </p:stCondLst>
                            <p:childTnLst>
                              <p:par>
                                <p:cTn id="73" presetID="20"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animEffect transition="in" filter="wedge">
                                      <p:cBhvr>
                                        <p:cTn id="75" dur="2000"/>
                                        <p:tgtEl>
                                          <p:spTgt spid="37"/>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2000"/>
                                        <p:tgtEl>
                                          <p:spTgt spid="32"/>
                                        </p:tgtEl>
                                      </p:cBhvr>
                                    </p:animEffect>
                                    <p:set>
                                      <p:cBhvr>
                                        <p:cTn id="80" dur="1" fill="hold">
                                          <p:stCondLst>
                                            <p:cond delay="1999"/>
                                          </p:stCondLst>
                                        </p:cTn>
                                        <p:tgtEl>
                                          <p:spTgt spid="32"/>
                                        </p:tgtEl>
                                        <p:attrNameLst>
                                          <p:attrName>style.visibility</p:attrName>
                                        </p:attrNameLst>
                                      </p:cBhvr>
                                      <p:to>
                                        <p:strVal val="hidden"/>
                                      </p:to>
                                    </p:set>
                                  </p:childTnLst>
                                </p:cTn>
                              </p:par>
                            </p:childTnLst>
                          </p:cTn>
                        </p:par>
                        <p:par>
                          <p:cTn id="81" fill="hold">
                            <p:stCondLst>
                              <p:cond delay="2000"/>
                            </p:stCondLst>
                            <p:childTnLst>
                              <p:par>
                                <p:cTn id="82" presetID="22" presetClass="entr" presetSubtype="8" fill="hold" grpId="0" nodeType="afterEffect">
                                  <p:stCondLst>
                                    <p:cond delay="0"/>
                                  </p:stCondLst>
                                  <p:childTnLst>
                                    <p:set>
                                      <p:cBhvr>
                                        <p:cTn id="83" dur="1" fill="hold">
                                          <p:stCondLst>
                                            <p:cond delay="0"/>
                                          </p:stCondLst>
                                        </p:cTn>
                                        <p:tgtEl>
                                          <p:spTgt spid="46"/>
                                        </p:tgtEl>
                                        <p:attrNameLst>
                                          <p:attrName>style.visibility</p:attrName>
                                        </p:attrNameLst>
                                      </p:cBhvr>
                                      <p:to>
                                        <p:strVal val="visible"/>
                                      </p:to>
                                    </p:set>
                                    <p:animEffect transition="in" filter="wipe(left)">
                                      <p:cBhvr>
                                        <p:cTn id="84" dur="500"/>
                                        <p:tgtEl>
                                          <p:spTgt spid="46"/>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xit" presetSubtype="0" fill="hold" grpId="1" nodeType="clickEffect">
                                  <p:stCondLst>
                                    <p:cond delay="0"/>
                                  </p:stCondLst>
                                  <p:childTnLst>
                                    <p:animEffect transition="out" filter="fade">
                                      <p:cBhvr>
                                        <p:cTn id="88" dur="2000"/>
                                        <p:tgtEl>
                                          <p:spTgt spid="35"/>
                                        </p:tgtEl>
                                      </p:cBhvr>
                                    </p:animEffect>
                                    <p:set>
                                      <p:cBhvr>
                                        <p:cTn id="89" dur="1" fill="hold">
                                          <p:stCondLst>
                                            <p:cond delay="1999"/>
                                          </p:stCondLst>
                                        </p:cTn>
                                        <p:tgtEl>
                                          <p:spTgt spid="35"/>
                                        </p:tgtEl>
                                        <p:attrNameLst>
                                          <p:attrName>style.visibility</p:attrName>
                                        </p:attrNameLst>
                                      </p:cBhvr>
                                      <p:to>
                                        <p:strVal val="hidden"/>
                                      </p:to>
                                    </p:set>
                                  </p:childTnLst>
                                </p:cTn>
                              </p:par>
                            </p:childTnLst>
                          </p:cTn>
                        </p:par>
                        <p:par>
                          <p:cTn id="90" fill="hold">
                            <p:stCondLst>
                              <p:cond delay="2000"/>
                            </p:stCondLst>
                            <p:childTnLst>
                              <p:par>
                                <p:cTn id="91" presetID="22" presetClass="entr" presetSubtype="2" fill="hold" grpId="0" nodeType="afterEffect">
                                  <p:stCondLst>
                                    <p:cond delay="0"/>
                                  </p:stCondLst>
                                  <p:childTnLst>
                                    <p:set>
                                      <p:cBhvr>
                                        <p:cTn id="92" dur="1" fill="hold">
                                          <p:stCondLst>
                                            <p:cond delay="0"/>
                                          </p:stCondLst>
                                        </p:cTn>
                                        <p:tgtEl>
                                          <p:spTgt spid="47"/>
                                        </p:tgtEl>
                                        <p:attrNameLst>
                                          <p:attrName>style.visibility</p:attrName>
                                        </p:attrNameLst>
                                      </p:cBhvr>
                                      <p:to>
                                        <p:strVal val="visible"/>
                                      </p:to>
                                    </p:set>
                                    <p:animEffect transition="in" filter="wipe(right)">
                                      <p:cBhvr>
                                        <p:cTn id="93" dur="500"/>
                                        <p:tgtEl>
                                          <p:spTgt spid="47"/>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xit" presetSubtype="0" fill="hold" grpId="1" nodeType="clickEffect">
                                  <p:stCondLst>
                                    <p:cond delay="0"/>
                                  </p:stCondLst>
                                  <p:childTnLst>
                                    <p:animEffect transition="out" filter="fade">
                                      <p:cBhvr>
                                        <p:cTn id="97" dur="2000"/>
                                        <p:tgtEl>
                                          <p:spTgt spid="36"/>
                                        </p:tgtEl>
                                      </p:cBhvr>
                                    </p:animEffect>
                                    <p:set>
                                      <p:cBhvr>
                                        <p:cTn id="98" dur="1" fill="hold">
                                          <p:stCondLst>
                                            <p:cond delay="1999"/>
                                          </p:stCondLst>
                                        </p:cTn>
                                        <p:tgtEl>
                                          <p:spTgt spid="36"/>
                                        </p:tgtEl>
                                        <p:attrNameLst>
                                          <p:attrName>style.visibility</p:attrName>
                                        </p:attrNameLst>
                                      </p:cBhvr>
                                      <p:to>
                                        <p:strVal val="hidden"/>
                                      </p:to>
                                    </p:set>
                                  </p:childTnLst>
                                </p:cTn>
                              </p:par>
                            </p:childTnLst>
                          </p:cTn>
                        </p:par>
                        <p:par>
                          <p:cTn id="99" fill="hold">
                            <p:stCondLst>
                              <p:cond delay="2000"/>
                            </p:stCondLst>
                            <p:childTnLst>
                              <p:par>
                                <p:cTn id="100" presetID="22" presetClass="entr" presetSubtype="2" fill="hold" grpId="0" nodeType="afterEffect">
                                  <p:stCondLst>
                                    <p:cond delay="0"/>
                                  </p:stCondLst>
                                  <p:childTnLst>
                                    <p:set>
                                      <p:cBhvr>
                                        <p:cTn id="101" dur="1" fill="hold">
                                          <p:stCondLst>
                                            <p:cond delay="0"/>
                                          </p:stCondLst>
                                        </p:cTn>
                                        <p:tgtEl>
                                          <p:spTgt spid="48"/>
                                        </p:tgtEl>
                                        <p:attrNameLst>
                                          <p:attrName>style.visibility</p:attrName>
                                        </p:attrNameLst>
                                      </p:cBhvr>
                                      <p:to>
                                        <p:strVal val="visible"/>
                                      </p:to>
                                    </p:set>
                                    <p:animEffect transition="in" filter="wipe(right)">
                                      <p:cBhvr>
                                        <p:cTn id="102" dur="500"/>
                                        <p:tgtEl>
                                          <p:spTgt spid="48"/>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42"/>
                                        </p:tgtEl>
                                        <p:attrNameLst>
                                          <p:attrName>style.visibility</p:attrName>
                                        </p:attrNameLst>
                                      </p:cBhvr>
                                      <p:to>
                                        <p:strVal val="visible"/>
                                      </p:to>
                                    </p:set>
                                    <p:animEffect transition="in" filter="wipe(left)">
                                      <p:cBhvr>
                                        <p:cTn id="10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2" grpId="1" animBg="1"/>
      <p:bldP spid="34" grpId="0" animBg="1"/>
      <p:bldP spid="35" grpId="0" animBg="1"/>
      <p:bldP spid="35" grpId="1" animBg="1"/>
      <p:bldP spid="36" grpId="0" animBg="1"/>
      <p:bldP spid="36" grpId="1" animBg="1"/>
      <p:bldP spid="42" grpId="0"/>
      <p:bldP spid="43" grpId="0"/>
      <p:bldP spid="44" grpId="0"/>
      <p:bldP spid="45" grpId="0"/>
      <p:bldP spid="46" grpId="0" animBg="1"/>
      <p:bldP spid="47" grpId="0" animBg="1"/>
      <p:bldP spid="4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78322" y="3178320"/>
            <a:ext cx="7405874"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600" b="1" cap="none" spc="0" dirty="0" smtClean="0">
                <a:ln w="11430"/>
                <a:solidFill>
                  <a:srgbClr val="FF0000"/>
                </a:solidFill>
                <a:effectLst>
                  <a:outerShdw blurRad="50800" dist="39000" dir="5460000" algn="tl">
                    <a:srgbClr val="000000">
                      <a:alpha val="38000"/>
                    </a:srgbClr>
                  </a:outerShdw>
                </a:effectLst>
              </a:rPr>
              <a:t>K</a:t>
            </a:r>
            <a:r>
              <a:rPr lang="en-US" sz="2800" b="1" cap="none" spc="0" dirty="0" smtClean="0">
                <a:ln w="11430"/>
                <a:solidFill>
                  <a:schemeClr val="bg2">
                    <a:lumMod val="75000"/>
                  </a:schemeClr>
                </a:solidFill>
                <a:effectLst>
                  <a:outerShdw blurRad="50800" dist="39000" dir="5460000" algn="tl">
                    <a:srgbClr val="000000">
                      <a:alpha val="38000"/>
                    </a:srgbClr>
                  </a:outerShdw>
                </a:effectLst>
              </a:rPr>
              <a:t>ERANGKA</a:t>
            </a:r>
            <a:r>
              <a:rPr lang="en-US" sz="2800" b="1" cap="none" spc="0" dirty="0" smtClean="0">
                <a:ln w="11430"/>
                <a:solidFill>
                  <a:schemeClr val="accent1"/>
                </a:solidFill>
                <a:effectLst>
                  <a:outerShdw blurRad="50800" dist="39000" dir="5460000" algn="tl">
                    <a:srgbClr val="000000">
                      <a:alpha val="38000"/>
                    </a:srgbClr>
                  </a:outerShdw>
                </a:effectLst>
              </a:rPr>
              <a:t> </a:t>
            </a:r>
            <a:r>
              <a:rPr lang="en-US" sz="3600" b="1" cap="none" spc="0" dirty="0" smtClean="0">
                <a:ln w="11430"/>
                <a:solidFill>
                  <a:srgbClr val="FF0000"/>
                </a:solidFill>
                <a:effectLst>
                  <a:outerShdw blurRad="50800" dist="39000" dir="5460000" algn="tl">
                    <a:srgbClr val="000000">
                      <a:alpha val="38000"/>
                    </a:srgbClr>
                  </a:outerShdw>
                </a:effectLst>
              </a:rPr>
              <a:t>K</a:t>
            </a:r>
            <a:r>
              <a:rPr lang="en-US" sz="2800" b="1" cap="none" spc="0" dirty="0" smtClean="0">
                <a:ln w="11430"/>
                <a:solidFill>
                  <a:schemeClr val="bg2">
                    <a:lumMod val="75000"/>
                  </a:schemeClr>
                </a:solidFill>
                <a:effectLst>
                  <a:outerShdw blurRad="50800" dist="39000" dir="5460000" algn="tl">
                    <a:srgbClr val="000000">
                      <a:alpha val="38000"/>
                    </a:srgbClr>
                  </a:outerShdw>
                </a:effectLst>
              </a:rPr>
              <a:t>UALIFIKASI</a:t>
            </a:r>
            <a:r>
              <a:rPr lang="en-US" sz="2800" b="1" cap="none" spc="0" dirty="0" smtClean="0">
                <a:ln w="11430"/>
                <a:solidFill>
                  <a:srgbClr val="0070C0"/>
                </a:solidFill>
                <a:effectLst>
                  <a:outerShdw blurRad="50800" dist="39000" dir="5460000" algn="tl">
                    <a:srgbClr val="000000">
                      <a:alpha val="38000"/>
                    </a:srgbClr>
                  </a:outerShdw>
                </a:effectLst>
              </a:rPr>
              <a:t> </a:t>
            </a:r>
            <a:r>
              <a:rPr lang="en-US" sz="3600" b="1" cap="none" spc="0" dirty="0" smtClean="0">
                <a:ln w="11430"/>
                <a:solidFill>
                  <a:srgbClr val="FF0000"/>
                </a:solidFill>
                <a:effectLst>
                  <a:outerShdw blurRad="50800" dist="39000" dir="5460000" algn="tl">
                    <a:srgbClr val="000000">
                      <a:alpha val="38000"/>
                    </a:srgbClr>
                  </a:outerShdw>
                </a:effectLst>
              </a:rPr>
              <a:t>N</a:t>
            </a:r>
            <a:r>
              <a:rPr lang="en-US" sz="2800" b="1" cap="none" spc="0" dirty="0" smtClean="0">
                <a:ln w="11430"/>
                <a:solidFill>
                  <a:schemeClr val="bg2">
                    <a:lumMod val="75000"/>
                  </a:schemeClr>
                </a:solidFill>
                <a:effectLst>
                  <a:outerShdw blurRad="50800" dist="39000" dir="5460000" algn="tl">
                    <a:srgbClr val="000000">
                      <a:alpha val="38000"/>
                    </a:srgbClr>
                  </a:outerShdw>
                </a:effectLst>
              </a:rPr>
              <a:t>ASIONAL</a:t>
            </a:r>
            <a:r>
              <a:rPr lang="en-US" sz="2800" b="1" cap="none" spc="0" dirty="0" smtClean="0">
                <a:ln w="11430"/>
                <a:solidFill>
                  <a:schemeClr val="accent1"/>
                </a:solidFill>
                <a:effectLst>
                  <a:outerShdw blurRad="50800" dist="39000" dir="5460000" algn="tl">
                    <a:srgbClr val="000000">
                      <a:alpha val="38000"/>
                    </a:srgbClr>
                  </a:outerShdw>
                </a:effectLst>
              </a:rPr>
              <a:t> </a:t>
            </a:r>
            <a:r>
              <a:rPr lang="en-US" sz="3600" b="1" cap="none" spc="0" dirty="0" smtClean="0">
                <a:ln w="11430"/>
                <a:solidFill>
                  <a:srgbClr val="FF0000"/>
                </a:solidFill>
                <a:effectLst>
                  <a:outerShdw blurRad="50800" dist="39000" dir="5460000" algn="tl">
                    <a:srgbClr val="000000">
                      <a:alpha val="38000"/>
                    </a:srgbClr>
                  </a:outerShdw>
                </a:effectLst>
              </a:rPr>
              <a:t>I</a:t>
            </a:r>
            <a:r>
              <a:rPr lang="en-US" sz="2800" b="1" cap="none" spc="0" dirty="0" smtClean="0">
                <a:ln w="11430"/>
                <a:solidFill>
                  <a:schemeClr val="bg2">
                    <a:lumMod val="75000"/>
                  </a:schemeClr>
                </a:solidFill>
                <a:effectLst>
                  <a:outerShdw blurRad="50800" dist="39000" dir="5460000" algn="tl">
                    <a:srgbClr val="000000">
                      <a:alpha val="38000"/>
                    </a:srgbClr>
                  </a:outerShdw>
                </a:effectLst>
              </a:rPr>
              <a:t>NDONESIA</a:t>
            </a:r>
            <a:endParaRPr lang="en-US" sz="2800" b="1" cap="none" spc="0" dirty="0">
              <a:ln w="11430"/>
              <a:solidFill>
                <a:schemeClr val="bg2">
                  <a:lumMod val="75000"/>
                </a:schemeClr>
              </a:solidFill>
              <a:effectLst>
                <a:outerShdw blurRad="50800" dist="39000" dir="5460000" algn="tl">
                  <a:srgbClr val="000000">
                    <a:alpha val="38000"/>
                  </a:srgbClr>
                </a:outerShdw>
              </a:effectLst>
            </a:endParaRPr>
          </a:p>
        </p:txBody>
      </p:sp>
      <p:grpSp>
        <p:nvGrpSpPr>
          <p:cNvPr id="2" name="Group 9"/>
          <p:cNvGrpSpPr/>
          <p:nvPr/>
        </p:nvGrpSpPr>
        <p:grpSpPr>
          <a:xfrm flipH="1">
            <a:off x="3295650" y="762000"/>
            <a:ext cx="2514600" cy="1981200"/>
            <a:chOff x="914400" y="1143000"/>
            <a:chExt cx="1828800" cy="1524000"/>
          </a:xfrm>
        </p:grpSpPr>
        <p:sp>
          <p:nvSpPr>
            <p:cNvPr id="8" name="Flowchart: Punched Tape 7"/>
            <p:cNvSpPr/>
            <p:nvPr/>
          </p:nvSpPr>
          <p:spPr>
            <a:xfrm>
              <a:off x="914400" y="1143000"/>
              <a:ext cx="1828800" cy="838200"/>
            </a:xfrm>
            <a:prstGeom prst="flowChartPunchedTape">
              <a:avLst/>
            </a:prstGeom>
            <a:solidFill>
              <a:srgbClr val="FF0000"/>
            </a:solid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Punched Tape 8"/>
            <p:cNvSpPr/>
            <p:nvPr/>
          </p:nvSpPr>
          <p:spPr>
            <a:xfrm>
              <a:off x="914400" y="1828800"/>
              <a:ext cx="1828800" cy="838200"/>
            </a:xfrm>
            <a:prstGeom prst="flowChartPunchedTape">
              <a:avLst/>
            </a:prstGeom>
            <a:solidFill>
              <a:schemeClr val="bg1"/>
            </a:solidFill>
            <a:ln w="635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0"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886203" y="1085036"/>
            <a:ext cx="1314450" cy="1393092"/>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2555695" y="4778514"/>
            <a:ext cx="3997505" cy="707886"/>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Peraturan Presiden no 8 tahun 2012</a:t>
            </a:r>
          </a:p>
          <a:p>
            <a:pPr algn="ctr"/>
            <a:r>
              <a:rPr lang="en-US" sz="20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Tanggal 17 Januari 2012</a:t>
            </a:r>
          </a:p>
        </p:txBody>
      </p:sp>
      <p:sp>
        <p:nvSpPr>
          <p:cNvPr id="13" name="Rectangle 12"/>
          <p:cNvSpPr/>
          <p:nvPr/>
        </p:nvSpPr>
        <p:spPr>
          <a:xfrm>
            <a:off x="838203" y="3711714"/>
            <a:ext cx="7486650" cy="707886"/>
          </a:xfrm>
          <a:prstGeom prst="rect">
            <a:avLst/>
          </a:prstGeom>
        </p:spPr>
        <p:txBody>
          <a:bodyPr wrap="square">
            <a:spAutoFit/>
          </a:bodyPr>
          <a:lstStyle/>
          <a:p>
            <a:pPr lvl="0" algn="ctr"/>
            <a:r>
              <a:rPr lang="en-US" sz="3200" b="1" i="1" spc="50" smtClean="0">
                <a:ln w="13500">
                  <a:solidFill>
                    <a:srgbClr val="4F81BD">
                      <a:shade val="2500"/>
                      <a:alpha val="6500"/>
                    </a:srgbClr>
                  </a:solidFill>
                  <a:prstDash val="solid"/>
                </a:ln>
                <a:solidFill>
                  <a:srgbClr val="FFC000"/>
                </a:solidFill>
                <a:effectLst>
                  <a:innerShdw blurRad="50900" dist="38500" dir="13500000">
                    <a:srgbClr val="000000">
                      <a:alpha val="60000"/>
                    </a:srgbClr>
                  </a:innerShdw>
                </a:effectLst>
              </a:rPr>
              <a:t>Indonesian </a:t>
            </a:r>
            <a:r>
              <a:rPr lang="en-US" sz="4000" b="1" i="1" spc="50" smtClean="0">
                <a:ln w="13500">
                  <a:solidFill>
                    <a:srgbClr val="4F81BD">
                      <a:shade val="2500"/>
                      <a:alpha val="6500"/>
                    </a:srgbClr>
                  </a:solidFill>
                  <a:prstDash val="solid"/>
                </a:ln>
                <a:solidFill>
                  <a:srgbClr val="FF0000"/>
                </a:solidFill>
                <a:effectLst>
                  <a:outerShdw blurRad="38100" dist="38100" dir="2700000" algn="tl">
                    <a:srgbClr val="000000">
                      <a:alpha val="43137"/>
                    </a:srgbClr>
                  </a:outerShdw>
                </a:effectLst>
                <a:latin typeface="Edwardian Script ITC" pitchFamily="66" charset="0"/>
              </a:rPr>
              <a:t>Q </a:t>
            </a:r>
            <a:r>
              <a:rPr lang="en-US" sz="3200" b="1" i="1" spc="50" smtClean="0">
                <a:ln w="13500">
                  <a:solidFill>
                    <a:srgbClr val="4F81BD">
                      <a:shade val="2500"/>
                      <a:alpha val="6500"/>
                    </a:srgbClr>
                  </a:solidFill>
                  <a:prstDash val="solid"/>
                </a:ln>
                <a:solidFill>
                  <a:srgbClr val="FFC000"/>
                </a:solidFill>
                <a:effectLst>
                  <a:innerShdw blurRad="50900" dist="38500" dir="13500000">
                    <a:srgbClr val="000000">
                      <a:alpha val="60000"/>
                    </a:srgbClr>
                  </a:innerShdw>
                </a:effectLst>
              </a:rPr>
              <a:t>ualification</a:t>
            </a:r>
            <a:r>
              <a:rPr lang="en-US" sz="3200" b="1" i="1" spc="50" smtClean="0">
                <a:ln w="13500">
                  <a:solidFill>
                    <a:srgbClr val="4F81BD">
                      <a:shade val="2500"/>
                      <a:alpha val="6500"/>
                    </a:srgbClr>
                  </a:solidFill>
                  <a:prstDash val="solid"/>
                </a:ln>
                <a:solidFill>
                  <a:srgbClr val="FF0000"/>
                </a:solidFill>
                <a:effectLst>
                  <a:innerShdw blurRad="50900" dist="38500" dir="13500000">
                    <a:srgbClr val="000000">
                      <a:alpha val="60000"/>
                    </a:srgbClr>
                  </a:innerShdw>
                </a:effectLst>
              </a:rPr>
              <a:t> </a:t>
            </a:r>
            <a:r>
              <a:rPr lang="en-US" sz="3200" b="1" i="1" spc="50" smtClean="0">
                <a:ln w="13500">
                  <a:solidFill>
                    <a:srgbClr val="4F81BD">
                      <a:shade val="2500"/>
                      <a:alpha val="6500"/>
                    </a:srgbClr>
                  </a:solidFill>
                  <a:prstDash val="solid"/>
                </a:ln>
                <a:solidFill>
                  <a:srgbClr val="FFC000"/>
                </a:solidFill>
                <a:effectLst>
                  <a:innerShdw blurRad="50900" dist="38500" dir="13500000">
                    <a:srgbClr val="000000">
                      <a:alpha val="60000"/>
                    </a:srgbClr>
                  </a:innerShdw>
                </a:effectLst>
              </a:rPr>
              <a:t>Framework</a:t>
            </a:r>
            <a:endParaRPr lang="en-US" sz="3600" b="1" i="1" spc="50" dirty="0" smtClean="0">
              <a:ln w="13500">
                <a:solidFill>
                  <a:srgbClr val="4F81BD">
                    <a:shade val="2500"/>
                    <a:alpha val="6500"/>
                  </a:srgbClr>
                </a:solidFill>
                <a:prstDash val="solid"/>
              </a:ln>
              <a:solidFill>
                <a:srgbClr val="FFC000"/>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strips(downRight)">
                                      <p:cBhvr>
                                        <p:cTn id="7" dur="1000"/>
                                        <p:tgtEl>
                                          <p:spTgt spid="13">
                                            <p:txEl>
                                              <p:pRg st="0" end="0"/>
                                            </p:txEl>
                                          </p:spTgt>
                                        </p:tgtEl>
                                      </p:cBhvr>
                                    </p:animEffect>
                                  </p:childTnLst>
                                </p:cTn>
                              </p:par>
                            </p:childTnLst>
                          </p:cTn>
                        </p:par>
                        <p:par>
                          <p:cTn id="8" fill="hold">
                            <p:stCondLst>
                              <p:cond delay="1000"/>
                            </p:stCondLst>
                            <p:childTnLst>
                              <p:par>
                                <p:cTn id="9" presetID="18" presetClass="entr" presetSubtype="6"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strips(downRight)">
                                      <p:cBhvr>
                                        <p:cTn id="11"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343400" y="281304"/>
          <a:ext cx="4572000" cy="3528696"/>
        </p:xfrm>
        <a:graphic>
          <a:graphicData uri="http://schemas.openxmlformats.org/drawingml/2006/table">
            <a:tbl>
              <a:tblPr/>
              <a:tblGrid>
                <a:gridCol w="4572000"/>
              </a:tblGrid>
              <a:tr h="1014096">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2</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SMA)</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2514600">
                <a:tc>
                  <a:txBody>
                    <a:bodyPr/>
                    <a:lstStyle/>
                    <a:p>
                      <a:pPr marL="57150" marR="0" indent="-3175" algn="l" defTabSz="914400" rtl="0" eaLnBrk="1" fontAlgn="auto" latinLnBrk="0" hangingPunct="1">
                        <a:lnSpc>
                          <a:spcPct val="100000"/>
                        </a:lnSpc>
                        <a:spcBef>
                          <a:spcPts val="0"/>
                        </a:spcBef>
                        <a:spcAft>
                          <a:spcPts val="1000"/>
                        </a:spcAft>
                        <a:buClrTx/>
                        <a:buSzTx/>
                        <a:buFont typeface="Arial" pitchFamily="34" charset="0"/>
                        <a:buNone/>
                        <a:tabLst>
                          <a:tab pos="1786255" algn="l"/>
                        </a:tabLst>
                        <a:defRPr/>
                      </a:pPr>
                      <a:r>
                        <a:rPr lang="en-US" sz="2000" dirty="0" err="1" smtClean="0">
                          <a:solidFill>
                            <a:schemeClr val="tx1"/>
                          </a:solidFill>
                          <a:effectLst/>
                          <a:latin typeface="+mn-lt"/>
                          <a:ea typeface="Calibri"/>
                          <a:cs typeface="Times New Roman"/>
                        </a:rPr>
                        <a:t>Mampu</a:t>
                      </a:r>
                      <a:r>
                        <a:rPr lang="en-US" sz="2000" dirty="0" smtClean="0">
                          <a:solidFill>
                            <a:schemeClr val="tx1"/>
                          </a:solidFill>
                          <a:effectLst/>
                          <a:latin typeface="+mn-lt"/>
                          <a:ea typeface="Calibri"/>
                          <a:cs typeface="Times New Roman"/>
                        </a:rPr>
                        <a:t> </a:t>
                      </a:r>
                      <a:r>
                        <a:rPr lang="en-US" sz="2000" dirty="0" err="1" smtClean="0">
                          <a:solidFill>
                            <a:schemeClr val="tx1"/>
                          </a:solidFill>
                          <a:latin typeface="+mn-lt"/>
                          <a:ea typeface="Calibri"/>
                          <a:cs typeface="Times New Roman"/>
                        </a:rPr>
                        <a:t>melaksanakan</a:t>
                      </a:r>
                      <a:r>
                        <a:rPr lang="en-US" sz="2000"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satu</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tugas</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spesifik</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dengan</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menggunakan</a:t>
                      </a:r>
                      <a:r>
                        <a:rPr lang="en-US" sz="2000"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alat</a:t>
                      </a:r>
                      <a:r>
                        <a:rPr lang="en-US" sz="2000" b="1" dirty="0" smtClean="0">
                          <a:solidFill>
                            <a:schemeClr val="tx1"/>
                          </a:solidFill>
                          <a:latin typeface="+mn-lt"/>
                          <a:ea typeface="Calibri"/>
                          <a:cs typeface="Times New Roman"/>
                        </a:rPr>
                        <a:t>,</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dan</a:t>
                      </a:r>
                      <a:r>
                        <a:rPr lang="en-US" sz="2000"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informasi</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dan</a:t>
                      </a:r>
                      <a:r>
                        <a:rPr lang="en-US" sz="2000"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prosedur</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kerja</a:t>
                      </a:r>
                      <a:r>
                        <a:rPr lang="en-US" sz="2000" b="1" dirty="0" smtClean="0">
                          <a:solidFill>
                            <a:schemeClr val="tx1"/>
                          </a:solidFill>
                          <a:latin typeface="+mn-lt"/>
                          <a:ea typeface="Calibri"/>
                          <a:cs typeface="Times New Roman"/>
                        </a:rPr>
                        <a:t> yang </a:t>
                      </a:r>
                      <a:r>
                        <a:rPr lang="en-US" sz="2000" b="1" dirty="0" err="1" smtClean="0">
                          <a:solidFill>
                            <a:schemeClr val="tx1"/>
                          </a:solidFill>
                          <a:latin typeface="+mn-lt"/>
                          <a:ea typeface="Calibri"/>
                          <a:cs typeface="Times New Roman"/>
                        </a:rPr>
                        <a:t>lazim</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dilakukan</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serta</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menunjukkan</a:t>
                      </a:r>
                      <a:r>
                        <a:rPr lang="en-US" sz="2000"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kinerja</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dengan</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mutu</a:t>
                      </a:r>
                      <a:r>
                        <a:rPr lang="en-US" sz="2000" b="1" dirty="0" smtClean="0">
                          <a:solidFill>
                            <a:schemeClr val="tx1"/>
                          </a:solidFill>
                          <a:latin typeface="+mn-lt"/>
                          <a:ea typeface="Calibri"/>
                          <a:cs typeface="Times New Roman"/>
                        </a:rPr>
                        <a:t> yang </a:t>
                      </a:r>
                      <a:r>
                        <a:rPr lang="en-US" sz="2000" b="1" dirty="0" err="1" smtClean="0">
                          <a:solidFill>
                            <a:schemeClr val="tx1"/>
                          </a:solidFill>
                          <a:latin typeface="+mn-lt"/>
                          <a:ea typeface="Calibri"/>
                          <a:cs typeface="Times New Roman"/>
                        </a:rPr>
                        <a:t>terukur</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di</a:t>
                      </a:r>
                      <a:r>
                        <a:rPr lang="en-US" sz="2000" dirty="0" smtClean="0">
                          <a:solidFill>
                            <a:schemeClr val="tx1"/>
                          </a:solidFill>
                          <a:latin typeface="+mn-lt"/>
                          <a:ea typeface="Calibri"/>
                          <a:cs typeface="Times New Roman"/>
                        </a:rPr>
                        <a:t> </a:t>
                      </a:r>
                      <a:r>
                        <a:rPr lang="en-US" sz="2000" dirty="0" err="1" smtClean="0">
                          <a:solidFill>
                            <a:schemeClr val="tx1"/>
                          </a:solidFill>
                          <a:latin typeface="+mn-lt"/>
                          <a:ea typeface="Calibri"/>
                          <a:cs typeface="Times New Roman"/>
                        </a:rPr>
                        <a:t>bawah</a:t>
                      </a:r>
                      <a:r>
                        <a:rPr lang="en-US" sz="2000"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pengawasan</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langsung</a:t>
                      </a:r>
                      <a:r>
                        <a:rPr lang="en-US" sz="2000" b="1" dirty="0" smtClean="0">
                          <a:solidFill>
                            <a:schemeClr val="tx1"/>
                          </a:solidFill>
                          <a:latin typeface="+mn-lt"/>
                          <a:ea typeface="Calibri"/>
                          <a:cs typeface="Times New Roman"/>
                        </a:rPr>
                        <a:t> </a:t>
                      </a:r>
                      <a:r>
                        <a:rPr lang="en-US" sz="2000" b="1" dirty="0" err="1" smtClean="0">
                          <a:solidFill>
                            <a:schemeClr val="tx1"/>
                          </a:solidFill>
                          <a:latin typeface="+mn-lt"/>
                          <a:ea typeface="Calibri"/>
                          <a:cs typeface="Times New Roman"/>
                        </a:rPr>
                        <a:t>atasannya</a:t>
                      </a:r>
                      <a:r>
                        <a:rPr lang="en-US" sz="2000" dirty="0" smtClean="0">
                          <a:solidFill>
                            <a:schemeClr val="tx1"/>
                          </a:solidFill>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r>
            </a:tbl>
          </a:graphicData>
        </a:graphic>
      </p:graphicFrame>
      <p:graphicFrame>
        <p:nvGraphicFramePr>
          <p:cNvPr id="3" name="Table 2"/>
          <p:cNvGraphicFramePr>
            <a:graphicFrameLocks noGrp="1"/>
          </p:cNvGraphicFramePr>
          <p:nvPr/>
        </p:nvGraphicFramePr>
        <p:xfrm>
          <a:off x="247650" y="285750"/>
          <a:ext cx="4038600" cy="3524250"/>
        </p:xfrm>
        <a:graphic>
          <a:graphicData uri="http://schemas.openxmlformats.org/drawingml/2006/table">
            <a:tbl>
              <a:tblPr/>
              <a:tblGrid>
                <a:gridCol w="4038600"/>
              </a:tblGrid>
              <a:tr h="100965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PRODI D3 GIZI</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(awalnya)</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2514600">
                <a:tc>
                  <a:txBody>
                    <a:bodyPr/>
                    <a:lstStyle/>
                    <a:p>
                      <a:pPr marL="114300" indent="0"/>
                      <a:r>
                        <a:rPr lang="en-US" sz="2000" b="0" smtClean="0">
                          <a:solidFill>
                            <a:srgbClr val="C00000"/>
                          </a:solidFill>
                          <a:latin typeface="+mn-lt"/>
                          <a:cs typeface="Times New Roman" pitchFamily="18" charset="0"/>
                        </a:rPr>
                        <a:t>Memiliki</a:t>
                      </a:r>
                      <a:r>
                        <a:rPr lang="en-US" sz="2000" b="0" baseline="0" smtClean="0">
                          <a:solidFill>
                            <a:srgbClr val="C00000"/>
                          </a:solidFill>
                          <a:latin typeface="+mn-lt"/>
                          <a:cs typeface="Times New Roman" pitchFamily="18" charset="0"/>
                        </a:rPr>
                        <a:t> ketrampilan </a:t>
                      </a:r>
                      <a:r>
                        <a:rPr lang="en-US" sz="2000" b="0" smtClean="0">
                          <a:solidFill>
                            <a:srgbClr val="C00000"/>
                          </a:solidFill>
                          <a:latin typeface="+mn-lt"/>
                          <a:cs typeface="Times New Roman" pitchFamily="18" charset="0"/>
                        </a:rPr>
                        <a:t>melaksanakan  </a:t>
                      </a:r>
                      <a:r>
                        <a:rPr lang="en-US" sz="2000" b="0" err="1" smtClean="0">
                          <a:solidFill>
                            <a:srgbClr val="C00000"/>
                          </a:solidFill>
                          <a:latin typeface="+mn-lt"/>
                          <a:cs typeface="Times New Roman" pitchFamily="18" charset="0"/>
                        </a:rPr>
                        <a:t>pelayanan</a:t>
                      </a:r>
                      <a:r>
                        <a:rPr lang="en-US" sz="2000" b="0" smtClean="0">
                          <a:solidFill>
                            <a:srgbClr val="C00000"/>
                          </a:solidFill>
                          <a:latin typeface="+mn-lt"/>
                          <a:cs typeface="Times New Roman" pitchFamily="18" charset="0"/>
                        </a:rPr>
                        <a:t> gizi </a:t>
                      </a:r>
                      <a:r>
                        <a:rPr lang="en-US" sz="2000" b="1" smtClean="0">
                          <a:solidFill>
                            <a:srgbClr val="C00000"/>
                          </a:solidFill>
                          <a:latin typeface="+mn-lt"/>
                          <a:cs typeface="Times New Roman" pitchFamily="18" charset="0"/>
                        </a:rPr>
                        <a:t>terbatas</a:t>
                      </a:r>
                      <a:r>
                        <a:rPr lang="en-US" sz="2000" b="0" smtClean="0">
                          <a:solidFill>
                            <a:srgbClr val="C00000"/>
                          </a:solidFill>
                          <a:latin typeface="+mn-lt"/>
                          <a:cs typeface="Times New Roman" pitchFamily="18" charset="0"/>
                        </a:rPr>
                        <a:t> untuk kasus kasus non komplikasi</a:t>
                      </a:r>
                      <a:r>
                        <a:rPr lang="en-US" sz="2000" b="0" baseline="0">
                          <a:solidFill>
                            <a:srgbClr val="C00000"/>
                          </a:solidFill>
                          <a:latin typeface="+mn-lt"/>
                          <a:cs typeface="Times New Roman" pitchFamily="18" charset="0"/>
                        </a:rPr>
                        <a:t> </a:t>
                      </a:r>
                      <a:r>
                        <a:rPr lang="en-US" sz="2000" b="0" smtClean="0">
                          <a:solidFill>
                            <a:srgbClr val="C00000"/>
                          </a:solidFill>
                          <a:latin typeface="+mn-lt"/>
                          <a:cs typeface="Times New Roman" pitchFamily="18" charset="0"/>
                        </a:rPr>
                        <a:t>mengikuti </a:t>
                      </a:r>
                      <a:r>
                        <a:rPr lang="en-US" sz="2000" b="1" baseline="0" smtClean="0">
                          <a:solidFill>
                            <a:srgbClr val="C00000"/>
                          </a:solidFill>
                          <a:latin typeface="+mn-lt"/>
                          <a:cs typeface="Times New Roman" pitchFamily="18" charset="0"/>
                        </a:rPr>
                        <a:t>tugas yang diberikan</a:t>
                      </a:r>
                      <a:r>
                        <a:rPr lang="en-US" sz="2000" b="1" baseline="0">
                          <a:solidFill>
                            <a:srgbClr val="C00000"/>
                          </a:solidFill>
                          <a:latin typeface="+mn-lt"/>
                          <a:cs typeface="Times New Roman" pitchFamily="18" charset="0"/>
                        </a:rPr>
                        <a:t> </a:t>
                      </a:r>
                      <a:r>
                        <a:rPr lang="en-US" sz="2000" b="0" smtClean="0">
                          <a:solidFill>
                            <a:srgbClr val="C00000"/>
                          </a:solidFill>
                          <a:latin typeface="+mn-lt"/>
                          <a:ea typeface="Calibri"/>
                          <a:cs typeface="Times New Roman" pitchFamily="18" charset="0"/>
                        </a:rPr>
                        <a:t>sesuai </a:t>
                      </a:r>
                      <a:r>
                        <a:rPr lang="en-US" sz="2000" b="1" smtClean="0">
                          <a:solidFill>
                            <a:srgbClr val="C00000"/>
                          </a:solidFill>
                          <a:latin typeface="+mn-lt"/>
                          <a:ea typeface="Calibri"/>
                          <a:cs typeface="Times New Roman" pitchFamily="18" charset="0"/>
                        </a:rPr>
                        <a:t>standar </a:t>
                      </a:r>
                      <a:r>
                        <a:rPr lang="en-US" sz="2000" b="1" err="1" smtClean="0">
                          <a:solidFill>
                            <a:srgbClr val="C00000"/>
                          </a:solidFill>
                          <a:latin typeface="+mn-lt"/>
                          <a:ea typeface="Calibri"/>
                          <a:cs typeface="Times New Roman" pitchFamily="18" charset="0"/>
                        </a:rPr>
                        <a:t>pelayanan</a:t>
                      </a:r>
                      <a:r>
                        <a:rPr lang="en-US" sz="2000" b="1" smtClean="0">
                          <a:solidFill>
                            <a:srgbClr val="C00000"/>
                          </a:solidFill>
                          <a:latin typeface="+mn-lt"/>
                          <a:ea typeface="Calibri"/>
                          <a:cs typeface="Times New Roman" pitchFamily="18" charset="0"/>
                        </a:rPr>
                        <a:t> </a:t>
                      </a:r>
                      <a:r>
                        <a:rPr lang="en-US" sz="2000" b="0" err="1" smtClean="0">
                          <a:solidFill>
                            <a:srgbClr val="C00000"/>
                          </a:solidFill>
                          <a:latin typeface="+mn-lt"/>
                          <a:ea typeface="Calibri"/>
                          <a:cs typeface="Times New Roman" pitchFamily="18" charset="0"/>
                        </a:rPr>
                        <a:t>gizi</a:t>
                      </a:r>
                      <a:r>
                        <a:rPr lang="en-US" sz="2000" b="0" smtClean="0">
                          <a:solidFill>
                            <a:srgbClr val="C00000"/>
                          </a:solidFill>
                          <a:latin typeface="+mn-lt"/>
                          <a:ea typeface="Calibri"/>
                          <a:cs typeface="Times New Roman" pitchFamily="18" charset="0"/>
                        </a:rPr>
                        <a:t> </a:t>
                      </a:r>
                      <a:r>
                        <a:rPr lang="en-US" sz="2000" b="0" baseline="0" smtClean="0">
                          <a:solidFill>
                            <a:srgbClr val="C00000"/>
                          </a:solidFill>
                          <a:latin typeface="+mn-lt"/>
                          <a:ea typeface="Calibri"/>
                          <a:cs typeface="Times New Roman" pitchFamily="18" charset="0"/>
                        </a:rPr>
                        <a:t>minimal yang </a:t>
                      </a:r>
                      <a:r>
                        <a:rPr lang="en-US" sz="2000" b="0" baseline="0" err="1" smtClean="0">
                          <a:solidFill>
                            <a:srgbClr val="C00000"/>
                          </a:solidFill>
                          <a:latin typeface="+mn-lt"/>
                          <a:ea typeface="Calibri"/>
                          <a:cs typeface="Times New Roman" pitchFamily="18" charset="0"/>
                        </a:rPr>
                        <a:t>bersifat</a:t>
                      </a:r>
                      <a:r>
                        <a:rPr lang="en-US" sz="2000" b="0" baseline="0" smtClean="0">
                          <a:solidFill>
                            <a:srgbClr val="C00000"/>
                          </a:solidFill>
                          <a:latin typeface="+mn-lt"/>
                          <a:ea typeface="Calibri"/>
                          <a:cs typeface="Times New Roman" pitchFamily="18" charset="0"/>
                        </a:rPr>
                        <a:t> </a:t>
                      </a:r>
                      <a:r>
                        <a:rPr lang="en-US" sz="2000" b="0" smtClean="0">
                          <a:solidFill>
                            <a:srgbClr val="C00000"/>
                          </a:solidFill>
                          <a:latin typeface="+mn-lt"/>
                          <a:ea typeface="Calibri"/>
                          <a:cs typeface="Times New Roman" pitchFamily="18" charset="0"/>
                        </a:rPr>
                        <a:t>rutin</a:t>
                      </a:r>
                      <a:r>
                        <a:rPr lang="en-US" sz="2000" b="0" baseline="0">
                          <a:solidFill>
                            <a:srgbClr val="C00000"/>
                          </a:solidFill>
                          <a:latin typeface="+mn-lt"/>
                          <a:ea typeface="Calibri"/>
                          <a:cs typeface="Times New Roman" pitchFamily="18" charset="0"/>
                        </a:rPr>
                        <a:t> </a:t>
                      </a:r>
                      <a:r>
                        <a:rPr lang="en-US" sz="2000" b="1" smtClean="0">
                          <a:solidFill>
                            <a:srgbClr val="C00000"/>
                          </a:solidFill>
                          <a:latin typeface="+mn-lt"/>
                          <a:cs typeface="Times New Roman" pitchFamily="18" charset="0"/>
                        </a:rPr>
                        <a:t>dibawah pengawasan.</a:t>
                      </a:r>
                      <a:endParaRPr lang="en-US" sz="2000" b="0">
                        <a:solidFill>
                          <a:srgbClr val="C00000"/>
                        </a:solidFill>
                        <a:latin typeface="+mn-lt"/>
                        <a:ea typeface="Calibri"/>
                        <a:cs typeface="Times New Roman"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r>
            </a:tbl>
          </a:graphicData>
        </a:graphic>
      </p:graphicFrame>
      <p:graphicFrame>
        <p:nvGraphicFramePr>
          <p:cNvPr id="9" name="Table 8"/>
          <p:cNvGraphicFramePr>
            <a:graphicFrameLocks noGrp="1"/>
          </p:cNvGraphicFramePr>
          <p:nvPr/>
        </p:nvGraphicFramePr>
        <p:xfrm>
          <a:off x="247650" y="4141691"/>
          <a:ext cx="8667750" cy="2335309"/>
        </p:xfrm>
        <a:graphic>
          <a:graphicData uri="http://schemas.openxmlformats.org/drawingml/2006/table">
            <a:tbl>
              <a:tblPr/>
              <a:tblGrid>
                <a:gridCol w="8667750"/>
              </a:tblGrid>
              <a:tr h="683179">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5</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D3)</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1573309">
                <a:tc>
                  <a:txBody>
                    <a:bodyPr/>
                    <a:lstStyle/>
                    <a:p>
                      <a:pPr marL="114300" marR="0" indent="-3175"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2000" dirty="0" err="1" smtClean="0">
                          <a:solidFill>
                            <a:schemeClr val="tx1"/>
                          </a:solidFill>
                          <a:latin typeface="+mn-lt"/>
                          <a:ea typeface="Calibri"/>
                          <a:cs typeface="Arial" pitchFamily="34" charset="0"/>
                        </a:rPr>
                        <a:t>Mampu</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menyelesaikan</a:t>
                      </a:r>
                      <a:r>
                        <a:rPr lang="en-US" sz="2000" dirty="0" smtClean="0">
                          <a:solidFill>
                            <a:schemeClr val="tx1"/>
                          </a:solidFill>
                          <a:latin typeface="+mn-lt"/>
                          <a:ea typeface="Calibri"/>
                          <a:cs typeface="Arial" pitchFamily="34" charset="0"/>
                        </a:rPr>
                        <a:t> </a:t>
                      </a:r>
                      <a:r>
                        <a:rPr lang="en-US" sz="2000" b="1" dirty="0" err="1" smtClean="0">
                          <a:solidFill>
                            <a:schemeClr val="tx1"/>
                          </a:solidFill>
                          <a:latin typeface="+mn-lt"/>
                          <a:ea typeface="Calibri"/>
                          <a:cs typeface="Arial" pitchFamily="34" charset="0"/>
                        </a:rPr>
                        <a:t>pekerjaan</a:t>
                      </a:r>
                      <a:r>
                        <a:rPr lang="en-US" sz="2000" b="1"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berlingkup</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luas</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memilih</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metode</a:t>
                      </a:r>
                      <a:r>
                        <a:rPr lang="en-US" sz="2000" dirty="0" smtClean="0">
                          <a:solidFill>
                            <a:schemeClr val="tx1"/>
                          </a:solidFill>
                          <a:latin typeface="+mn-lt"/>
                          <a:ea typeface="Calibri"/>
                          <a:cs typeface="Arial" pitchFamily="34" charset="0"/>
                        </a:rPr>
                        <a:t> yang </a:t>
                      </a:r>
                      <a:r>
                        <a:rPr lang="en-US" sz="2000" dirty="0" err="1" smtClean="0">
                          <a:solidFill>
                            <a:schemeClr val="tx1"/>
                          </a:solidFill>
                          <a:latin typeface="+mn-lt"/>
                          <a:ea typeface="Calibri"/>
                          <a:cs typeface="Arial" pitchFamily="34" charset="0"/>
                        </a:rPr>
                        <a:t>sesuai</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dari</a:t>
                      </a:r>
                      <a:r>
                        <a:rPr lang="en-US" sz="2000" dirty="0" smtClean="0">
                          <a:solidFill>
                            <a:schemeClr val="tx1"/>
                          </a:solidFill>
                          <a:latin typeface="+mn-lt"/>
                          <a:ea typeface="Calibri"/>
                          <a:cs typeface="Arial" pitchFamily="34" charset="0"/>
                        </a:rPr>
                        <a:t> </a:t>
                      </a:r>
                      <a:r>
                        <a:rPr lang="en-US" sz="2000" b="1" dirty="0" err="1" smtClean="0">
                          <a:solidFill>
                            <a:schemeClr val="tx1"/>
                          </a:solidFill>
                          <a:latin typeface="+mn-lt"/>
                          <a:ea typeface="Calibri"/>
                          <a:cs typeface="Arial" pitchFamily="34" charset="0"/>
                        </a:rPr>
                        <a:t>beragam</a:t>
                      </a:r>
                      <a:r>
                        <a:rPr lang="en-US" sz="2000" b="1" dirty="0" smtClean="0">
                          <a:solidFill>
                            <a:schemeClr val="tx1"/>
                          </a:solidFill>
                          <a:latin typeface="+mn-lt"/>
                          <a:ea typeface="Calibri"/>
                          <a:cs typeface="Arial" pitchFamily="34" charset="0"/>
                        </a:rPr>
                        <a:t> </a:t>
                      </a:r>
                      <a:r>
                        <a:rPr lang="en-US" sz="2000" b="1" dirty="0" err="1" smtClean="0">
                          <a:solidFill>
                            <a:schemeClr val="tx1"/>
                          </a:solidFill>
                          <a:latin typeface="+mn-lt"/>
                          <a:ea typeface="Calibri"/>
                          <a:cs typeface="Arial" pitchFamily="34" charset="0"/>
                        </a:rPr>
                        <a:t>pilihan</a:t>
                      </a:r>
                      <a:r>
                        <a:rPr lang="en-US" sz="2000" dirty="0" smtClean="0">
                          <a:solidFill>
                            <a:schemeClr val="tx1"/>
                          </a:solidFill>
                          <a:latin typeface="+mn-lt"/>
                          <a:ea typeface="Calibri"/>
                          <a:cs typeface="Arial" pitchFamily="34" charset="0"/>
                        </a:rPr>
                        <a:t> yang </a:t>
                      </a:r>
                      <a:r>
                        <a:rPr lang="en-US" sz="2000" dirty="0" err="1" smtClean="0">
                          <a:solidFill>
                            <a:schemeClr val="tx1"/>
                          </a:solidFill>
                          <a:latin typeface="+mn-lt"/>
                          <a:ea typeface="Calibri"/>
                          <a:cs typeface="Arial" pitchFamily="34" charset="0"/>
                        </a:rPr>
                        <a:t>sudah</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maupun</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belum</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baku</a:t>
                      </a:r>
                      <a:r>
                        <a:rPr lang="en-US" sz="2000" dirty="0" smtClean="0">
                          <a:solidFill>
                            <a:schemeClr val="tx1"/>
                          </a:solidFill>
                          <a:latin typeface="+mn-lt"/>
                          <a:ea typeface="Calibri"/>
                          <a:cs typeface="Arial" pitchFamily="34" charset="0"/>
                        </a:rPr>
                        <a:t> </a:t>
                      </a:r>
                      <a:r>
                        <a:rPr lang="en-US" sz="2000" err="1" smtClean="0">
                          <a:solidFill>
                            <a:schemeClr val="tx1"/>
                          </a:solidFill>
                          <a:latin typeface="+mn-lt"/>
                          <a:ea typeface="Calibri"/>
                          <a:cs typeface="Arial" pitchFamily="34" charset="0"/>
                        </a:rPr>
                        <a:t>dengan</a:t>
                      </a:r>
                      <a:r>
                        <a:rPr lang="en-US" sz="2000" smtClean="0">
                          <a:solidFill>
                            <a:schemeClr val="tx1"/>
                          </a:solidFill>
                          <a:latin typeface="+mn-lt"/>
                          <a:ea typeface="Calibri"/>
                          <a:cs typeface="Arial" pitchFamily="34" charset="0"/>
                        </a:rPr>
                        <a:t> </a:t>
                      </a:r>
                      <a:r>
                        <a:rPr lang="en-US" sz="2000" b="1" smtClean="0">
                          <a:solidFill>
                            <a:schemeClr val="tx1"/>
                          </a:solidFill>
                          <a:latin typeface="+mn-lt"/>
                          <a:ea typeface="Calibri"/>
                          <a:cs typeface="Arial" pitchFamily="34" charset="0"/>
                        </a:rPr>
                        <a:t>menganalisis</a:t>
                      </a:r>
                      <a:r>
                        <a:rPr lang="en-US" sz="2000" b="1" baseline="0" smtClean="0">
                          <a:solidFill>
                            <a:schemeClr val="tx1"/>
                          </a:solidFill>
                          <a:latin typeface="+mn-lt"/>
                          <a:ea typeface="Calibri"/>
                          <a:cs typeface="Arial" pitchFamily="34" charset="0"/>
                        </a:rPr>
                        <a:t> </a:t>
                      </a:r>
                      <a:r>
                        <a:rPr lang="en-US" sz="2000" b="1" smtClean="0">
                          <a:solidFill>
                            <a:schemeClr val="tx1"/>
                          </a:solidFill>
                          <a:latin typeface="+mn-lt"/>
                          <a:ea typeface="Calibri"/>
                          <a:cs typeface="Arial" pitchFamily="34" charset="0"/>
                        </a:rPr>
                        <a:t>data </a:t>
                      </a:r>
                      <a:r>
                        <a:rPr lang="en-US" sz="200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serta</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mampu</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menunjukkan</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kinerja</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dengan</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mutu</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dan</a:t>
                      </a:r>
                      <a:r>
                        <a:rPr lang="en-US" sz="2000" dirty="0" smtClean="0">
                          <a:solidFill>
                            <a:schemeClr val="tx1"/>
                          </a:solidFill>
                          <a:latin typeface="+mn-lt"/>
                          <a:ea typeface="Calibri"/>
                          <a:cs typeface="Arial" pitchFamily="34" charset="0"/>
                        </a:rPr>
                        <a:t> </a:t>
                      </a:r>
                      <a:r>
                        <a:rPr lang="en-US" sz="2000" dirty="0" err="1" smtClean="0">
                          <a:solidFill>
                            <a:schemeClr val="tx1"/>
                          </a:solidFill>
                          <a:latin typeface="+mn-lt"/>
                          <a:ea typeface="Calibri"/>
                          <a:cs typeface="Arial" pitchFamily="34" charset="0"/>
                        </a:rPr>
                        <a:t>kuantitas</a:t>
                      </a:r>
                      <a:r>
                        <a:rPr lang="en-US" sz="2000" dirty="0" smtClean="0">
                          <a:solidFill>
                            <a:schemeClr val="tx1"/>
                          </a:solidFill>
                          <a:latin typeface="+mn-lt"/>
                          <a:ea typeface="Calibri"/>
                          <a:cs typeface="Arial" pitchFamily="34" charset="0"/>
                        </a:rPr>
                        <a:t> yang </a:t>
                      </a:r>
                      <a:r>
                        <a:rPr lang="en-US" sz="2000" dirty="0" err="1" smtClean="0">
                          <a:solidFill>
                            <a:schemeClr val="tx1"/>
                          </a:solidFill>
                          <a:latin typeface="+mn-lt"/>
                          <a:ea typeface="Calibri"/>
                          <a:cs typeface="Arial" pitchFamily="34" charset="0"/>
                        </a:rPr>
                        <a:t>terukur</a:t>
                      </a:r>
                      <a:r>
                        <a:rPr lang="en-US" sz="2000" dirty="0" smtClean="0">
                          <a:solidFill>
                            <a:schemeClr val="tx1"/>
                          </a:solidFill>
                          <a:latin typeface="+mn-lt"/>
                          <a:ea typeface="Calibri"/>
                          <a:cs typeface="Arial"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F2AF"/>
                    </a:solidFill>
                  </a:tcPr>
                </a:tc>
              </a:tr>
            </a:tbl>
          </a:graphicData>
        </a:graphic>
      </p:graphicFrame>
      <p:sp>
        <p:nvSpPr>
          <p:cNvPr id="5" name="Rectangle 4"/>
          <p:cNvSpPr/>
          <p:nvPr/>
        </p:nvSpPr>
        <p:spPr>
          <a:xfrm>
            <a:off x="1828800" y="3118009"/>
            <a:ext cx="1005403" cy="221599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13800" b="1" smtClean="0">
                <a:ln w="11430"/>
                <a:solidFill>
                  <a:srgbClr val="FFC000"/>
                </a:solidFill>
                <a:effectLst>
                  <a:outerShdw blurRad="50800" dist="39000" dir="5460000" algn="tl">
                    <a:srgbClr val="000000">
                      <a:alpha val="38000"/>
                    </a:srgbClr>
                  </a:outerShdw>
                </a:effectLst>
              </a:rPr>
              <a:t>?</a:t>
            </a:r>
            <a:endParaRPr lang="en-US" sz="13800" b="1">
              <a:ln w="11430"/>
              <a:solidFill>
                <a:srgbClr val="FFC000"/>
              </a:solidFill>
              <a:effectLst>
                <a:outerShdw blurRad="50800" dist="39000" dir="5460000" algn="tl">
                  <a:srgbClr val="000000">
                    <a:alpha val="38000"/>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Left)">
                                      <p:cBhvr>
                                        <p:cTn id="12" dur="500"/>
                                        <p:tgtEl>
                                          <p:spTgt spid="9"/>
                                        </p:tgtEl>
                                      </p:cBhvr>
                                    </p:animEffect>
                                  </p:childTnLst>
                                </p:cTn>
                              </p:par>
                            </p:childTnLst>
                          </p:cTn>
                        </p:par>
                        <p:par>
                          <p:cTn id="13" fill="hold">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ppt_w</p:attrName>
                                        </p:attrNameLst>
                                      </p:cBhvr>
                                      <p:tavLst>
                                        <p:tav tm="0">
                                          <p:val>
                                            <p:fltVal val="0"/>
                                          </p:val>
                                        </p:tav>
                                        <p:tav tm="100000">
                                          <p:val>
                                            <p:strVal val="#ppt_w"/>
                                          </p:val>
                                        </p:tav>
                                      </p:tavLst>
                                    </p:anim>
                                    <p:anim calcmode="lin" valueType="num">
                                      <p:cBhvr>
                                        <p:cTn id="17"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281304"/>
          <a:ext cx="4038600" cy="6119496"/>
        </p:xfrm>
        <a:graphic>
          <a:graphicData uri="http://schemas.openxmlformats.org/drawingml/2006/table">
            <a:tbl>
              <a:tblPr/>
              <a:tblGrid>
                <a:gridCol w="4038600"/>
              </a:tblGrid>
              <a:tr h="83820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Contoh : </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PRODI D3 GIZI</a:t>
                      </a:r>
                      <a:endPar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1699896">
                <a:tc>
                  <a:txBody>
                    <a:bodyPr/>
                    <a:lstStyle/>
                    <a:p>
                      <a:pPr marL="114300" indent="0"/>
                      <a:r>
                        <a:rPr lang="en-US" sz="1600" b="0" smtClean="0">
                          <a:solidFill>
                            <a:srgbClr val="C00000"/>
                          </a:solidFill>
                          <a:latin typeface="+mn-lt"/>
                          <a:cs typeface="Times New Roman" pitchFamily="18" charset="0"/>
                        </a:rPr>
                        <a:t>Memiliki</a:t>
                      </a:r>
                      <a:r>
                        <a:rPr lang="en-US" sz="1600" b="0" baseline="0" smtClean="0">
                          <a:solidFill>
                            <a:srgbClr val="C00000"/>
                          </a:solidFill>
                          <a:latin typeface="+mn-lt"/>
                          <a:cs typeface="Times New Roman" pitchFamily="18" charset="0"/>
                        </a:rPr>
                        <a:t> ketrampilan </a:t>
                      </a:r>
                      <a:r>
                        <a:rPr lang="en-US" sz="1600" b="0" smtClean="0">
                          <a:solidFill>
                            <a:srgbClr val="C00000"/>
                          </a:solidFill>
                          <a:latin typeface="+mn-lt"/>
                          <a:cs typeface="Times New Roman" pitchFamily="18" charset="0"/>
                        </a:rPr>
                        <a:t>melaksanakan  </a:t>
                      </a:r>
                      <a:r>
                        <a:rPr lang="en-US" sz="1600" b="0" err="1" smtClean="0">
                          <a:solidFill>
                            <a:srgbClr val="C00000"/>
                          </a:solidFill>
                          <a:latin typeface="+mn-lt"/>
                          <a:cs typeface="Times New Roman" pitchFamily="18" charset="0"/>
                        </a:rPr>
                        <a:t>pelayanan</a:t>
                      </a:r>
                      <a:r>
                        <a:rPr lang="en-US" sz="1600" b="0" smtClean="0">
                          <a:solidFill>
                            <a:srgbClr val="C00000"/>
                          </a:solidFill>
                          <a:latin typeface="+mn-lt"/>
                          <a:cs typeface="Times New Roman" pitchFamily="18" charset="0"/>
                        </a:rPr>
                        <a:t> gizi terbatas untuk kasus kasus non komplikasi</a:t>
                      </a:r>
                      <a:r>
                        <a:rPr lang="en-US" sz="1600" b="0" baseline="0">
                          <a:solidFill>
                            <a:srgbClr val="C00000"/>
                          </a:solidFill>
                          <a:latin typeface="+mn-lt"/>
                          <a:cs typeface="Times New Roman" pitchFamily="18" charset="0"/>
                        </a:rPr>
                        <a:t> </a:t>
                      </a:r>
                      <a:r>
                        <a:rPr lang="en-US" sz="1600" b="0" smtClean="0">
                          <a:solidFill>
                            <a:srgbClr val="C00000"/>
                          </a:solidFill>
                          <a:latin typeface="+mn-lt"/>
                          <a:cs typeface="Times New Roman" pitchFamily="18" charset="0"/>
                        </a:rPr>
                        <a:t>mengikuti </a:t>
                      </a:r>
                      <a:r>
                        <a:rPr lang="en-US" sz="1600" b="0" baseline="0" smtClean="0">
                          <a:solidFill>
                            <a:srgbClr val="C00000"/>
                          </a:solidFill>
                          <a:latin typeface="+mn-lt"/>
                          <a:cs typeface="Times New Roman" pitchFamily="18" charset="0"/>
                        </a:rPr>
                        <a:t>tugas yang diberikan</a:t>
                      </a:r>
                      <a:r>
                        <a:rPr lang="en-US" sz="1600" b="0" baseline="0">
                          <a:solidFill>
                            <a:srgbClr val="C00000"/>
                          </a:solidFill>
                          <a:latin typeface="+mn-lt"/>
                          <a:cs typeface="Times New Roman" pitchFamily="18" charset="0"/>
                        </a:rPr>
                        <a:t> </a:t>
                      </a:r>
                      <a:r>
                        <a:rPr lang="en-US" sz="1600" b="0" smtClean="0">
                          <a:solidFill>
                            <a:srgbClr val="C00000"/>
                          </a:solidFill>
                          <a:latin typeface="+mn-lt"/>
                          <a:ea typeface="Calibri"/>
                          <a:cs typeface="Times New Roman" pitchFamily="18" charset="0"/>
                        </a:rPr>
                        <a:t>sesuai standar </a:t>
                      </a:r>
                      <a:r>
                        <a:rPr lang="en-US" sz="1600" b="0" err="1" smtClean="0">
                          <a:solidFill>
                            <a:srgbClr val="C00000"/>
                          </a:solidFill>
                          <a:latin typeface="+mn-lt"/>
                          <a:ea typeface="Calibri"/>
                          <a:cs typeface="Times New Roman" pitchFamily="18" charset="0"/>
                        </a:rPr>
                        <a:t>pelayanan</a:t>
                      </a:r>
                      <a:r>
                        <a:rPr lang="en-US" sz="1600" b="0" smtClean="0">
                          <a:solidFill>
                            <a:srgbClr val="C00000"/>
                          </a:solidFill>
                          <a:latin typeface="+mn-lt"/>
                          <a:ea typeface="Calibri"/>
                          <a:cs typeface="Times New Roman" pitchFamily="18" charset="0"/>
                        </a:rPr>
                        <a:t> </a:t>
                      </a:r>
                      <a:r>
                        <a:rPr lang="en-US" sz="1600" b="0" err="1" smtClean="0">
                          <a:solidFill>
                            <a:srgbClr val="C00000"/>
                          </a:solidFill>
                          <a:latin typeface="+mn-lt"/>
                          <a:ea typeface="Calibri"/>
                          <a:cs typeface="Times New Roman" pitchFamily="18" charset="0"/>
                        </a:rPr>
                        <a:t>gizi</a:t>
                      </a:r>
                      <a:r>
                        <a:rPr lang="en-US" sz="1600" b="0" smtClean="0">
                          <a:solidFill>
                            <a:srgbClr val="C00000"/>
                          </a:solidFill>
                          <a:latin typeface="+mn-lt"/>
                          <a:ea typeface="Calibri"/>
                          <a:cs typeface="Times New Roman" pitchFamily="18" charset="0"/>
                        </a:rPr>
                        <a:t> </a:t>
                      </a:r>
                      <a:r>
                        <a:rPr lang="en-US" sz="1600" b="0" baseline="0" smtClean="0">
                          <a:solidFill>
                            <a:srgbClr val="C00000"/>
                          </a:solidFill>
                          <a:latin typeface="+mn-lt"/>
                          <a:ea typeface="Calibri"/>
                          <a:cs typeface="Times New Roman" pitchFamily="18" charset="0"/>
                        </a:rPr>
                        <a:t>minimal yang </a:t>
                      </a:r>
                      <a:r>
                        <a:rPr lang="en-US" sz="1600" b="0" baseline="0" err="1" smtClean="0">
                          <a:solidFill>
                            <a:srgbClr val="C00000"/>
                          </a:solidFill>
                          <a:latin typeface="+mn-lt"/>
                          <a:ea typeface="Calibri"/>
                          <a:cs typeface="Times New Roman" pitchFamily="18" charset="0"/>
                        </a:rPr>
                        <a:t>bersifat</a:t>
                      </a:r>
                      <a:r>
                        <a:rPr lang="en-US" sz="1600" b="0" baseline="0" smtClean="0">
                          <a:solidFill>
                            <a:srgbClr val="C00000"/>
                          </a:solidFill>
                          <a:latin typeface="+mn-lt"/>
                          <a:ea typeface="Calibri"/>
                          <a:cs typeface="Times New Roman" pitchFamily="18" charset="0"/>
                        </a:rPr>
                        <a:t> </a:t>
                      </a:r>
                      <a:r>
                        <a:rPr lang="en-US" sz="1600" b="0" smtClean="0">
                          <a:solidFill>
                            <a:srgbClr val="C00000"/>
                          </a:solidFill>
                          <a:latin typeface="+mn-lt"/>
                          <a:ea typeface="Calibri"/>
                          <a:cs typeface="Times New Roman" pitchFamily="18" charset="0"/>
                        </a:rPr>
                        <a:t>rutin</a:t>
                      </a:r>
                      <a:r>
                        <a:rPr lang="en-US" sz="1600" b="0" baseline="0">
                          <a:solidFill>
                            <a:srgbClr val="C00000"/>
                          </a:solidFill>
                          <a:latin typeface="+mn-lt"/>
                          <a:ea typeface="Calibri"/>
                          <a:cs typeface="Times New Roman" pitchFamily="18" charset="0"/>
                        </a:rPr>
                        <a:t> </a:t>
                      </a:r>
                      <a:r>
                        <a:rPr lang="en-US" sz="1600" b="0" smtClean="0">
                          <a:solidFill>
                            <a:srgbClr val="C00000"/>
                          </a:solidFill>
                          <a:latin typeface="+mn-lt"/>
                          <a:cs typeface="Times New Roman" pitchFamily="18" charset="0"/>
                        </a:rPr>
                        <a:t>dibawah pengawasan .</a:t>
                      </a:r>
                      <a:endParaRPr lang="en-US" sz="1600" b="0">
                        <a:solidFill>
                          <a:srgbClr val="C00000"/>
                        </a:solidFill>
                        <a:latin typeface="+mn-lt"/>
                        <a:ea typeface="Calibri"/>
                        <a:cs typeface="Times New Roman"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r>
              <a:tr h="1600200">
                <a:tc>
                  <a:txBody>
                    <a:bodyPr/>
                    <a:lstStyle/>
                    <a:p>
                      <a:pPr marL="114300" marR="0" indent="0" algn="l" defTabSz="914400" rtl="0" eaLnBrk="1" fontAlgn="auto" latinLnBrk="0" hangingPunct="1">
                        <a:lnSpc>
                          <a:spcPct val="100000"/>
                        </a:lnSpc>
                        <a:spcBef>
                          <a:spcPts val="0"/>
                        </a:spcBef>
                        <a:spcAft>
                          <a:spcPts val="0"/>
                        </a:spcAft>
                        <a:buClrTx/>
                        <a:buSzTx/>
                        <a:buFontTx/>
                        <a:buNone/>
                        <a:tabLst>
                          <a:tab pos="2371725" algn="l"/>
                        </a:tabLst>
                        <a:defRPr/>
                      </a:pPr>
                      <a:r>
                        <a:rPr lang="en-US" sz="1600" kern="1200" smtClean="0">
                          <a:solidFill>
                            <a:srgbClr val="C00000"/>
                          </a:solidFill>
                          <a:latin typeface="+mn-lt"/>
                          <a:ea typeface="+mn-ea"/>
                          <a:cs typeface="Times New Roman" pitchFamily="18" charset="0"/>
                        </a:rPr>
                        <a:t>Pengetahuan dasar tentang prosedur penerapan pelayanan</a:t>
                      </a:r>
                      <a:r>
                        <a:rPr lang="en-US" sz="1600" kern="1200" baseline="0" smtClean="0">
                          <a:solidFill>
                            <a:srgbClr val="C00000"/>
                          </a:solidFill>
                          <a:latin typeface="+mn-lt"/>
                          <a:ea typeface="+mn-ea"/>
                          <a:cs typeface="Times New Roman" pitchFamily="18" charset="0"/>
                        </a:rPr>
                        <a:t> gizi dengan menggunakan </a:t>
                      </a:r>
                      <a:r>
                        <a:rPr lang="en-US" sz="1600" kern="1200" smtClean="0">
                          <a:solidFill>
                            <a:srgbClr val="C00000"/>
                          </a:solidFill>
                          <a:latin typeface="+mn-lt"/>
                          <a:ea typeface="+mn-ea"/>
                          <a:cs typeface="Times New Roman" pitchFamily="18" charset="0"/>
                        </a:rPr>
                        <a:t>prinsip </a:t>
                      </a:r>
                      <a:r>
                        <a:rPr lang="en-US" sz="1600" kern="1200" err="1" smtClean="0">
                          <a:solidFill>
                            <a:srgbClr val="C00000"/>
                          </a:solidFill>
                          <a:latin typeface="+mn-lt"/>
                          <a:ea typeface="+mn-ea"/>
                          <a:cs typeface="Times New Roman" pitchFamily="18" charset="0"/>
                        </a:rPr>
                        <a:t>dasar</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Ilmu</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Gizi</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ilmu</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pangan</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biomedik</a:t>
                      </a:r>
                      <a:r>
                        <a:rPr lang="en-US" sz="1600" kern="1200" smtClean="0">
                          <a:solidFill>
                            <a:srgbClr val="C00000"/>
                          </a:solidFill>
                          <a:latin typeface="+mn-lt"/>
                          <a:ea typeface="+mn-ea"/>
                          <a:cs typeface="Times New Roman" pitchFamily="18" charset="0"/>
                        </a:rPr>
                        <a:t> , untuk dapat berperan sebagai pelaksana pelayanan gizi.</a:t>
                      </a:r>
                      <a:endParaRPr lang="en-US" sz="1600" b="0" smtClean="0">
                        <a:solidFill>
                          <a:srgbClr val="C00000"/>
                        </a:solidFill>
                        <a:latin typeface="+mn-lt"/>
                        <a:ea typeface="Calibri"/>
                        <a:cs typeface="Times New Roman"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F4AE"/>
                    </a:solidFill>
                  </a:tcPr>
                </a:tc>
              </a:tr>
              <a:tr h="1981200">
                <a:tc>
                  <a:txBody>
                    <a:bodyPr/>
                    <a:lstStyle/>
                    <a:p>
                      <a:pPr marL="114300" indent="0" algn="l">
                        <a:lnSpc>
                          <a:spcPct val="100000"/>
                        </a:lnSpc>
                        <a:spcAft>
                          <a:spcPts val="0"/>
                        </a:spcAft>
                        <a:buFont typeface="Arial" pitchFamily="34" charset="0"/>
                        <a:buNone/>
                        <a:tabLst>
                          <a:tab pos="2371725" algn="l"/>
                        </a:tabLst>
                      </a:pPr>
                      <a:r>
                        <a:rPr lang="en-US" sz="1600" b="0" smtClean="0">
                          <a:solidFill>
                            <a:srgbClr val="C00000"/>
                          </a:solidFill>
                          <a:latin typeface="+mn-lt"/>
                          <a:ea typeface="Calibri"/>
                          <a:cs typeface="Times New Roman" pitchFamily="18" charset="0"/>
                        </a:rPr>
                        <a:t>Mampu  melaksanakan </a:t>
                      </a:r>
                      <a:r>
                        <a:rPr lang="en-US" sz="1600" b="0" err="1" smtClean="0">
                          <a:solidFill>
                            <a:srgbClr val="C00000"/>
                          </a:solidFill>
                          <a:latin typeface="+mn-lt"/>
                          <a:ea typeface="Calibri"/>
                          <a:cs typeface="Times New Roman" pitchFamily="18" charset="0"/>
                        </a:rPr>
                        <a:t>pelayanan</a:t>
                      </a:r>
                      <a:r>
                        <a:rPr lang="en-US" sz="1600" b="0" smtClean="0">
                          <a:solidFill>
                            <a:srgbClr val="C00000"/>
                          </a:solidFill>
                          <a:latin typeface="+mn-lt"/>
                          <a:ea typeface="Calibri"/>
                          <a:cs typeface="Times New Roman" pitchFamily="18" charset="0"/>
                        </a:rPr>
                        <a:t> </a:t>
                      </a:r>
                      <a:r>
                        <a:rPr lang="en-US" sz="1600" b="0" err="1" smtClean="0">
                          <a:solidFill>
                            <a:srgbClr val="C00000"/>
                          </a:solidFill>
                          <a:latin typeface="+mn-lt"/>
                          <a:ea typeface="Calibri"/>
                          <a:cs typeface="Times New Roman" pitchFamily="18" charset="0"/>
                        </a:rPr>
                        <a:t>gizi</a:t>
                      </a:r>
                      <a:r>
                        <a:rPr lang="en-US" sz="1600" b="0" smtClean="0">
                          <a:solidFill>
                            <a:srgbClr val="C00000"/>
                          </a:solidFill>
                          <a:latin typeface="+mn-lt"/>
                          <a:ea typeface="Calibri"/>
                          <a:cs typeface="Times New Roman" pitchFamily="18" charset="0"/>
                        </a:rPr>
                        <a:t> </a:t>
                      </a:r>
                      <a:r>
                        <a:rPr lang="en-US" sz="1600" kern="1200" baseline="0" smtClean="0">
                          <a:solidFill>
                            <a:srgbClr val="C00000"/>
                          </a:solidFill>
                          <a:latin typeface="+mn-lt"/>
                          <a:ea typeface="+mn-ea"/>
                          <a:cs typeface="Times New Roman" pitchFamily="18" charset="0"/>
                        </a:rPr>
                        <a:t>berdasarkan tugas kerja yang diberikan, di </a:t>
                      </a:r>
                      <a:r>
                        <a:rPr lang="en-US" sz="1600" kern="1200" baseline="0" err="1" smtClean="0">
                          <a:solidFill>
                            <a:srgbClr val="C00000"/>
                          </a:solidFill>
                          <a:latin typeface="+mn-lt"/>
                          <a:ea typeface="+mn-ea"/>
                          <a:cs typeface="Times New Roman" pitchFamily="18" charset="0"/>
                        </a:rPr>
                        <a:t>bawah</a:t>
                      </a:r>
                      <a:r>
                        <a:rPr lang="en-US" sz="1600" kern="1200" baseline="0" smtClean="0">
                          <a:solidFill>
                            <a:srgbClr val="C00000"/>
                          </a:solidFill>
                          <a:latin typeface="+mn-lt"/>
                          <a:ea typeface="+mn-ea"/>
                          <a:cs typeface="Times New Roman" pitchFamily="18" charset="0"/>
                        </a:rPr>
                        <a:t> </a:t>
                      </a:r>
                      <a:r>
                        <a:rPr lang="en-US" sz="1600" kern="1200" baseline="0" err="1" smtClean="0">
                          <a:solidFill>
                            <a:srgbClr val="C00000"/>
                          </a:solidFill>
                          <a:latin typeface="+mn-lt"/>
                          <a:ea typeface="+mn-ea"/>
                          <a:cs typeface="Times New Roman" pitchFamily="18" charset="0"/>
                        </a:rPr>
                        <a:t>pengawasan</a:t>
                      </a:r>
                      <a:r>
                        <a:rPr lang="en-US" sz="1600" kern="1200" baseline="0" smtClean="0">
                          <a:solidFill>
                            <a:srgbClr val="C00000"/>
                          </a:solidFill>
                          <a:latin typeface="+mn-lt"/>
                          <a:ea typeface="+mn-ea"/>
                          <a:cs typeface="Times New Roman" pitchFamily="18" charset="0"/>
                        </a:rPr>
                        <a:t> </a:t>
                      </a:r>
                      <a:r>
                        <a:rPr lang="en-US" sz="1600" b="0" kern="1200" baseline="0">
                          <a:solidFill>
                            <a:srgbClr val="C00000"/>
                          </a:solidFill>
                          <a:latin typeface="+mn-lt"/>
                          <a:ea typeface="+mn-ea"/>
                          <a:cs typeface="Times New Roman" pitchFamily="18" charset="0"/>
                        </a:rPr>
                        <a:t> </a:t>
                      </a:r>
                      <a:r>
                        <a:rPr lang="en-US" sz="1600" b="0" kern="1200" baseline="0" smtClean="0">
                          <a:solidFill>
                            <a:srgbClr val="C00000"/>
                          </a:solidFill>
                          <a:latin typeface="+mn-lt"/>
                          <a:ea typeface="+mn-ea"/>
                          <a:cs typeface="Times New Roman" pitchFamily="18" charset="0"/>
                        </a:rPr>
                        <a:t>dan m</a:t>
                      </a:r>
                      <a:r>
                        <a:rPr lang="en-US" sz="1600" kern="1200" smtClean="0">
                          <a:solidFill>
                            <a:srgbClr val="C00000"/>
                          </a:solidFill>
                          <a:latin typeface="+mn-lt"/>
                          <a:ea typeface="+mn-ea"/>
                          <a:cs typeface="Times New Roman" pitchFamily="18" charset="0"/>
                        </a:rPr>
                        <a:t>ampu </a:t>
                      </a:r>
                      <a:r>
                        <a:rPr lang="en-US" sz="1600" kern="1200" err="1" smtClean="0">
                          <a:solidFill>
                            <a:srgbClr val="C00000"/>
                          </a:solidFill>
                          <a:latin typeface="+mn-lt"/>
                          <a:ea typeface="+mn-ea"/>
                          <a:cs typeface="Times New Roman" pitchFamily="18" charset="0"/>
                        </a:rPr>
                        <a:t>bekerja</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dalam</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satu</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kelompok</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kerja</a:t>
                      </a:r>
                      <a:r>
                        <a:rPr lang="en-US" sz="1600" kern="1200" smtClean="0">
                          <a:solidFill>
                            <a:srgbClr val="C00000"/>
                          </a:solidFill>
                          <a:latin typeface="+mn-lt"/>
                          <a:ea typeface="+mn-ea"/>
                          <a:cs typeface="Times New Roman" pitchFamily="18" charset="0"/>
                        </a:rPr>
                        <a:t> serta m</a:t>
                      </a:r>
                      <a:r>
                        <a:rPr lang="id-ID" sz="1600" kern="1200" smtClean="0">
                          <a:solidFill>
                            <a:srgbClr val="C00000"/>
                          </a:solidFill>
                          <a:latin typeface="+mn-lt"/>
                          <a:ea typeface="+mn-ea"/>
                          <a:cs typeface="Times New Roman" pitchFamily="18" charset="0"/>
                        </a:rPr>
                        <a:t>e</a:t>
                      </a:r>
                      <a:r>
                        <a:rPr lang="en-US" sz="1600" kern="1200" err="1" smtClean="0">
                          <a:solidFill>
                            <a:srgbClr val="C00000"/>
                          </a:solidFill>
                          <a:latin typeface="+mn-lt"/>
                          <a:ea typeface="+mn-ea"/>
                          <a:cs typeface="Times New Roman" pitchFamily="18" charset="0"/>
                        </a:rPr>
                        <a:t>nyusun</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laporan</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rutin</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di</a:t>
                      </a:r>
                      <a:r>
                        <a:rPr lang="en-US" sz="1600" kern="1200" smtClean="0">
                          <a:solidFill>
                            <a:srgbClr val="C00000"/>
                          </a:solidFill>
                          <a:latin typeface="+mn-lt"/>
                          <a:ea typeface="+mn-ea"/>
                          <a:cs typeface="Times New Roman" pitchFamily="18" charset="0"/>
                        </a:rPr>
                        <a:t> </a:t>
                      </a:r>
                      <a:r>
                        <a:rPr lang="en-US" sz="1600" kern="1200" err="1" smtClean="0">
                          <a:solidFill>
                            <a:srgbClr val="C00000"/>
                          </a:solidFill>
                          <a:latin typeface="+mn-lt"/>
                          <a:ea typeface="+mn-ea"/>
                          <a:cs typeface="Times New Roman" pitchFamily="18" charset="0"/>
                        </a:rPr>
                        <a:t>bawah</a:t>
                      </a:r>
                      <a:r>
                        <a:rPr lang="en-US" sz="1600" kern="1200" smtClean="0">
                          <a:solidFill>
                            <a:srgbClr val="C00000"/>
                          </a:solidFill>
                          <a:latin typeface="+mn-lt"/>
                          <a:ea typeface="+mn-ea"/>
                          <a:cs typeface="Times New Roman" pitchFamily="18" charset="0"/>
                        </a:rPr>
                        <a:t> bimbingan.</a:t>
                      </a:r>
                    </a:p>
                    <a:p>
                      <a:pPr marL="114300" marR="0" indent="0" algn="l" defTabSz="914400" rtl="0" eaLnBrk="1" fontAlgn="auto" latinLnBrk="0" hangingPunct="1">
                        <a:lnSpc>
                          <a:spcPct val="100000"/>
                        </a:lnSpc>
                        <a:spcBef>
                          <a:spcPts val="0"/>
                        </a:spcBef>
                        <a:spcAft>
                          <a:spcPts val="0"/>
                        </a:spcAft>
                        <a:buClrTx/>
                        <a:buSzTx/>
                        <a:buFontTx/>
                        <a:buNone/>
                        <a:tabLst>
                          <a:tab pos="2371725" algn="l"/>
                        </a:tabLst>
                        <a:defRPr/>
                      </a:pPr>
                      <a:r>
                        <a:rPr lang="en-US" sz="1600" kern="1200" smtClean="0">
                          <a:solidFill>
                            <a:srgbClr val="C00000"/>
                          </a:solidFill>
                          <a:latin typeface="+mn-lt"/>
                          <a:ea typeface="+mn-ea"/>
                          <a:cs typeface="Times New Roman" pitchFamily="18" charset="0"/>
                        </a:rPr>
                        <a:t>Mampu</a:t>
                      </a:r>
                      <a:r>
                        <a:rPr lang="en-US" sz="1600" b="0" kern="1200" baseline="0" smtClean="0">
                          <a:solidFill>
                            <a:srgbClr val="C00000"/>
                          </a:solidFill>
                          <a:latin typeface="+mn-lt"/>
                          <a:ea typeface="+mn-ea"/>
                          <a:cs typeface="Times New Roman" pitchFamily="18" charset="0"/>
                        </a:rPr>
                        <a:t> </a:t>
                      </a:r>
                      <a:r>
                        <a:rPr lang="en-US" sz="1600" kern="1200" smtClean="0">
                          <a:solidFill>
                            <a:srgbClr val="C00000"/>
                          </a:solidFill>
                          <a:latin typeface="+mn-lt"/>
                          <a:ea typeface="+mn-ea"/>
                          <a:cs typeface="Times New Roman" pitchFamily="18" charset="0"/>
                        </a:rPr>
                        <a:t>berkomunikasi efektif  dan empati secara terbatas pada tim kerja .</a:t>
                      </a:r>
                      <a:endParaRPr lang="en-US" sz="1600" smtClean="0">
                        <a:solidFill>
                          <a:srgbClr val="C00000"/>
                        </a:solidFill>
                        <a:latin typeface="+mn-lt"/>
                        <a:ea typeface="Calibri"/>
                        <a:cs typeface="Times New Roman"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EA96"/>
                    </a:solidFill>
                  </a:tcPr>
                </a:tc>
              </a:tr>
            </a:tbl>
          </a:graphicData>
        </a:graphic>
      </p:graphicFrame>
      <p:graphicFrame>
        <p:nvGraphicFramePr>
          <p:cNvPr id="3" name="Table 2"/>
          <p:cNvGraphicFramePr>
            <a:graphicFrameLocks noGrp="1"/>
          </p:cNvGraphicFramePr>
          <p:nvPr/>
        </p:nvGraphicFramePr>
        <p:xfrm>
          <a:off x="4572000" y="281304"/>
          <a:ext cx="4419600" cy="6119496"/>
        </p:xfrm>
        <a:graphic>
          <a:graphicData uri="http://schemas.openxmlformats.org/drawingml/2006/table">
            <a:tbl>
              <a:tblPr/>
              <a:tblGrid>
                <a:gridCol w="4419600"/>
              </a:tblGrid>
              <a:tr h="83820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2</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SMA)</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1699896">
                <a:tc>
                  <a:txBody>
                    <a:bodyPr/>
                    <a:lstStyle/>
                    <a:p>
                      <a:pPr marL="111125"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chemeClr val="tx1"/>
                          </a:solidFill>
                          <a:effectLst/>
                          <a:latin typeface="+mn-lt"/>
                          <a:ea typeface="Calibri"/>
                          <a:cs typeface="Times New Roman"/>
                        </a:rPr>
                        <a:t>Mampu</a:t>
                      </a:r>
                      <a:r>
                        <a:rPr lang="en-US" sz="1600" dirty="0" smtClean="0">
                          <a:solidFill>
                            <a:schemeClr val="tx1"/>
                          </a:solidFill>
                          <a:effectLst/>
                          <a:latin typeface="+mn-lt"/>
                          <a:ea typeface="Calibri"/>
                          <a:cs typeface="Times New Roman"/>
                        </a:rPr>
                        <a:t> </a:t>
                      </a:r>
                      <a:r>
                        <a:rPr lang="en-US" sz="1600" dirty="0" err="1" smtClean="0">
                          <a:solidFill>
                            <a:schemeClr val="tx1"/>
                          </a:solidFill>
                          <a:latin typeface="+mn-lt"/>
                          <a:ea typeface="Calibri"/>
                          <a:cs typeface="Times New Roman"/>
                        </a:rPr>
                        <a:t>melaksanakan</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satu</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tugas</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spesifik</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dengan</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menggunakan</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alat</a:t>
                      </a:r>
                      <a:r>
                        <a:rPr lang="en-US" sz="1600" b="1" dirty="0" smtClean="0">
                          <a:solidFill>
                            <a:schemeClr val="tx1"/>
                          </a:solidFill>
                          <a:latin typeface="+mn-lt"/>
                          <a:ea typeface="Calibri"/>
                          <a:cs typeface="Times New Roman"/>
                        </a:rPr>
                        <a:t>,</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dan</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informasi</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dan</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prosedur</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kerja</a:t>
                      </a:r>
                      <a:r>
                        <a:rPr lang="en-US" sz="1600" b="1" dirty="0" smtClean="0">
                          <a:solidFill>
                            <a:schemeClr val="tx1"/>
                          </a:solidFill>
                          <a:latin typeface="+mn-lt"/>
                          <a:ea typeface="Calibri"/>
                          <a:cs typeface="Times New Roman"/>
                        </a:rPr>
                        <a:t> yang </a:t>
                      </a:r>
                      <a:r>
                        <a:rPr lang="en-US" sz="1600" b="1" dirty="0" err="1" smtClean="0">
                          <a:solidFill>
                            <a:schemeClr val="tx1"/>
                          </a:solidFill>
                          <a:latin typeface="+mn-lt"/>
                          <a:ea typeface="Calibri"/>
                          <a:cs typeface="Times New Roman"/>
                        </a:rPr>
                        <a:t>lazim</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dilakukan</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serta</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menunjukkan</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kinerja</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dengan</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mutu</a:t>
                      </a:r>
                      <a:r>
                        <a:rPr lang="en-US" sz="1600" b="1" dirty="0" smtClean="0">
                          <a:solidFill>
                            <a:schemeClr val="tx1"/>
                          </a:solidFill>
                          <a:latin typeface="+mn-lt"/>
                          <a:ea typeface="Calibri"/>
                          <a:cs typeface="Times New Roman"/>
                        </a:rPr>
                        <a:t> yang </a:t>
                      </a:r>
                      <a:r>
                        <a:rPr lang="en-US" sz="1600" b="1" dirty="0" err="1" smtClean="0">
                          <a:solidFill>
                            <a:schemeClr val="tx1"/>
                          </a:solidFill>
                          <a:latin typeface="+mn-lt"/>
                          <a:ea typeface="Calibri"/>
                          <a:cs typeface="Times New Roman"/>
                        </a:rPr>
                        <a:t>terukur</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di</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bawah</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pengawasan</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langsung</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atasannya</a:t>
                      </a:r>
                      <a:r>
                        <a:rPr lang="en-US" sz="1600" dirty="0" smtClean="0">
                          <a:solidFill>
                            <a:schemeClr val="tx1"/>
                          </a:solidFill>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r>
              <a:tr h="1600200">
                <a:tc>
                  <a:txBody>
                    <a:bodyPr/>
                    <a:lstStyle/>
                    <a:p>
                      <a:pPr marL="111125"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chemeClr val="tx1"/>
                          </a:solidFill>
                          <a:latin typeface="+mn-lt"/>
                          <a:ea typeface="Calibri"/>
                          <a:cs typeface="Times New Roman"/>
                        </a:rPr>
                        <a:t>Memiliki</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pengetahuan</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operasional</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dasar</a:t>
                      </a:r>
                      <a:r>
                        <a:rPr lang="en-US" sz="1600" dirty="0" smtClean="0">
                          <a:solidFill>
                            <a:schemeClr val="tx1"/>
                          </a:solidFill>
                          <a:latin typeface="+mn-lt"/>
                          <a:ea typeface="Calibri"/>
                          <a:cs typeface="Times New Roman"/>
                        </a:rPr>
                        <a:t> </a:t>
                      </a:r>
                      <a:r>
                        <a:rPr lang="en-US" sz="1600" dirty="0" err="1" smtClean="0">
                          <a:solidFill>
                            <a:schemeClr val="tx1"/>
                          </a:solidFill>
                          <a:latin typeface="+mn-lt"/>
                          <a:ea typeface="Calibri"/>
                          <a:cs typeface="Times New Roman"/>
                        </a:rPr>
                        <a:t>dan</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pengetahuan</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faktual</a:t>
                      </a:r>
                      <a:r>
                        <a:rPr lang="en-US" sz="1600"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bidang</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kerja</a:t>
                      </a:r>
                      <a:r>
                        <a:rPr lang="en-US" sz="1600" dirty="0" smtClean="0">
                          <a:solidFill>
                            <a:schemeClr val="tx1"/>
                          </a:solidFill>
                          <a:latin typeface="+mn-lt"/>
                          <a:ea typeface="Calibri"/>
                          <a:cs typeface="Times New Roman"/>
                        </a:rPr>
                        <a:t> yang </a:t>
                      </a:r>
                      <a:r>
                        <a:rPr lang="en-US" sz="1600" b="1" dirty="0" err="1" smtClean="0">
                          <a:solidFill>
                            <a:schemeClr val="tx1"/>
                          </a:solidFill>
                          <a:latin typeface="+mn-lt"/>
                          <a:ea typeface="Calibri"/>
                          <a:cs typeface="Times New Roman"/>
                        </a:rPr>
                        <a:t>spesifik</a:t>
                      </a:r>
                      <a:r>
                        <a:rPr lang="en-US" sz="1600" dirty="0" smtClean="0">
                          <a:solidFill>
                            <a:schemeClr val="tx1"/>
                          </a:solidFill>
                          <a:latin typeface="+mn-lt"/>
                          <a:ea typeface="Calibri"/>
                          <a:cs typeface="Times New Roman"/>
                        </a:rPr>
                        <a:t>, </a:t>
                      </a:r>
                      <a:r>
                        <a:rPr lang="en-US" sz="1600" err="1" smtClean="0">
                          <a:solidFill>
                            <a:schemeClr val="tx1"/>
                          </a:solidFill>
                          <a:latin typeface="+mn-lt"/>
                          <a:ea typeface="Calibri"/>
                          <a:cs typeface="Times New Roman"/>
                        </a:rPr>
                        <a:t>sehingga</a:t>
                      </a:r>
                      <a:r>
                        <a:rPr lang="en-US" sz="1600" smtClean="0">
                          <a:solidFill>
                            <a:schemeClr val="tx1"/>
                          </a:solidFill>
                          <a:latin typeface="+mn-lt"/>
                          <a:ea typeface="Calibri"/>
                          <a:cs typeface="Times New Roman"/>
                        </a:rPr>
                        <a:t> mampu </a:t>
                      </a:r>
                      <a:r>
                        <a:rPr lang="en-US" sz="1600" b="1" dirty="0" err="1" smtClean="0">
                          <a:solidFill>
                            <a:schemeClr val="tx1"/>
                          </a:solidFill>
                          <a:latin typeface="+mn-lt"/>
                          <a:ea typeface="Calibri"/>
                          <a:cs typeface="Times New Roman"/>
                        </a:rPr>
                        <a:t>memilih</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pemecahan</a:t>
                      </a:r>
                      <a:r>
                        <a:rPr lang="en-US" sz="1600" b="1" dirty="0" smtClean="0">
                          <a:solidFill>
                            <a:schemeClr val="tx1"/>
                          </a:solidFill>
                          <a:latin typeface="+mn-lt"/>
                          <a:ea typeface="Calibri"/>
                          <a:cs typeface="Times New Roman"/>
                        </a:rPr>
                        <a:t> yang </a:t>
                      </a:r>
                      <a:r>
                        <a:rPr lang="en-US" sz="1600" b="1" dirty="0" err="1" smtClean="0">
                          <a:solidFill>
                            <a:schemeClr val="tx1"/>
                          </a:solidFill>
                          <a:latin typeface="+mn-lt"/>
                          <a:ea typeface="Calibri"/>
                          <a:cs typeface="Times New Roman"/>
                        </a:rPr>
                        <a:t>tersedia</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terhadap</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masalah</a:t>
                      </a:r>
                      <a:r>
                        <a:rPr lang="en-US" sz="1600" b="1" dirty="0" smtClean="0">
                          <a:solidFill>
                            <a:schemeClr val="tx1"/>
                          </a:solidFill>
                          <a:latin typeface="+mn-lt"/>
                          <a:ea typeface="Calibri"/>
                          <a:cs typeface="Times New Roman"/>
                        </a:rPr>
                        <a:t> yang </a:t>
                      </a:r>
                      <a:r>
                        <a:rPr lang="en-US" sz="1600" b="1" dirty="0" err="1" smtClean="0">
                          <a:solidFill>
                            <a:schemeClr val="tx1"/>
                          </a:solidFill>
                          <a:latin typeface="+mn-lt"/>
                          <a:ea typeface="Calibri"/>
                          <a:cs typeface="Times New Roman"/>
                        </a:rPr>
                        <a:t>lazim</a:t>
                      </a:r>
                      <a:r>
                        <a:rPr lang="en-US" sz="1600" b="1" dirty="0" smtClean="0">
                          <a:solidFill>
                            <a:schemeClr val="tx1"/>
                          </a:solidFill>
                          <a:latin typeface="+mn-lt"/>
                          <a:ea typeface="Calibri"/>
                          <a:cs typeface="Times New Roman"/>
                        </a:rPr>
                        <a:t> </a:t>
                      </a:r>
                      <a:r>
                        <a:rPr lang="en-US" sz="1600" b="1" dirty="0" err="1" smtClean="0">
                          <a:solidFill>
                            <a:schemeClr val="tx1"/>
                          </a:solidFill>
                          <a:latin typeface="+mn-lt"/>
                          <a:ea typeface="Calibri"/>
                          <a:cs typeface="Times New Roman"/>
                        </a:rPr>
                        <a:t>timbul</a:t>
                      </a:r>
                      <a:r>
                        <a:rPr lang="en-US" sz="1600" b="1" dirty="0" smtClean="0">
                          <a:solidFill>
                            <a:schemeClr val="tx1"/>
                          </a:solidFill>
                          <a:latin typeface="+mn-lt"/>
                          <a:ea typeface="Calibri"/>
                          <a:cs typeface="Times New Roman"/>
                        </a:rPr>
                        <a:t>.</a:t>
                      </a:r>
                      <a:r>
                        <a:rPr lang="en-US" sz="1600" dirty="0" smtClean="0">
                          <a:solidFill>
                            <a:schemeClr val="tx1"/>
                          </a:solidFill>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F4AE"/>
                    </a:solidFill>
                  </a:tcPr>
                </a:tc>
              </a:tr>
              <a:tr h="1981200">
                <a:tc>
                  <a:txBody>
                    <a:bodyPr/>
                    <a:lstStyle/>
                    <a:p>
                      <a:pPr marL="111125"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id-ID" sz="1600" kern="1200" dirty="0" smtClean="0">
                          <a:solidFill>
                            <a:schemeClr val="tx1"/>
                          </a:solidFill>
                          <a:latin typeface="+mn-lt"/>
                          <a:ea typeface="+mn-ea"/>
                          <a:cs typeface="+mn-cs"/>
                        </a:rPr>
                        <a:t>Bertanggung jawab pada pekerjaan sendiri dan dapat diberi tanggung jawab membimbing orang lain</a:t>
                      </a:r>
                      <a:r>
                        <a:rPr lang="en-US" sz="1600" kern="1200" dirty="0" smtClean="0">
                          <a:solidFill>
                            <a:schemeClr val="tx1"/>
                          </a:solidFill>
                          <a:latin typeface="+mn-lt"/>
                          <a:ea typeface="+mn-ea"/>
                          <a:cs typeface="+mn-cs"/>
                        </a:rPr>
                        <a:t>.</a:t>
                      </a:r>
                      <a:endParaRPr lang="en-US" sz="1600" dirty="0" smtClean="0">
                        <a:solidFill>
                          <a:schemeClr val="tx1"/>
                        </a:solidFill>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EA96"/>
                    </a:solidFill>
                  </a:tcPr>
                </a:tc>
              </a:tr>
            </a:tbl>
          </a:graphicData>
        </a:graphic>
      </p:graphicFrame>
      <p:sp>
        <p:nvSpPr>
          <p:cNvPr id="4" name="Rectangle 3"/>
          <p:cNvSpPr/>
          <p:nvPr/>
        </p:nvSpPr>
        <p:spPr>
          <a:xfrm>
            <a:off x="3429000" y="1828800"/>
            <a:ext cx="1005403" cy="221599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13800" b="1" smtClean="0">
                <a:ln w="11430"/>
                <a:solidFill>
                  <a:srgbClr val="FFC000"/>
                </a:solidFill>
                <a:effectLst>
                  <a:outerShdw blurRad="50800" dist="39000" dir="5460000" algn="tl">
                    <a:srgbClr val="000000">
                      <a:alpha val="38000"/>
                    </a:srgbClr>
                  </a:outerShdw>
                </a:effectLst>
              </a:rPr>
              <a:t>?</a:t>
            </a:r>
            <a:endParaRPr lang="en-US" sz="13800" b="1">
              <a:ln w="11430"/>
              <a:solidFill>
                <a:srgbClr val="FFC000"/>
              </a:solidFill>
              <a:effectLst>
                <a:outerShdw blurRad="50800" dist="39000" dir="5460000" algn="tl">
                  <a:srgbClr val="000000">
                    <a:alpha val="38000"/>
                  </a:srgbClr>
                </a:outerShdw>
              </a:effectLst>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085850"/>
          <a:ext cx="8763000" cy="1979438"/>
        </p:xfrm>
        <a:graphic>
          <a:graphicData uri="http://schemas.openxmlformats.org/drawingml/2006/table">
            <a:tbl>
              <a:tblPr firstRow="1" bandRow="1">
                <a:tableStyleId>{5C22544A-7EE6-4342-B048-85BDC9FD1C3A}</a:tableStyleId>
              </a:tblPr>
              <a:tblGrid>
                <a:gridCol w="2921000"/>
                <a:gridCol w="2921000"/>
                <a:gridCol w="2921000"/>
              </a:tblGrid>
              <a:tr h="713473">
                <a:tc>
                  <a:txBody>
                    <a:bodyPr/>
                    <a:lstStyle/>
                    <a:p>
                      <a:pPr algn="ctr"/>
                      <a:r>
                        <a:rPr lang="en-US" sz="2800" b="1" dirty="0" err="1" smtClean="0">
                          <a:solidFill>
                            <a:srgbClr val="FFC000"/>
                          </a:solidFill>
                          <a:effectLst>
                            <a:outerShdw blurRad="38100" dist="38100" dir="2700000" algn="tl">
                              <a:srgbClr val="000000">
                                <a:alpha val="43137"/>
                              </a:srgbClr>
                            </a:outerShdw>
                          </a:effectLst>
                        </a:rPr>
                        <a:t>S1</a:t>
                      </a:r>
                      <a:endParaRPr lang="en-US" sz="2800" b="1" dirty="0">
                        <a:solidFill>
                          <a:srgbClr val="FFC000"/>
                        </a:solidFill>
                        <a:effectLst>
                          <a:outerShdw blurRad="38100" dist="38100" dir="2700000" algn="tl">
                            <a:srgbClr val="000000">
                              <a:alpha val="43137"/>
                            </a:srgbClr>
                          </a:outerShdw>
                        </a:effectLst>
                      </a:endParaRPr>
                    </a:p>
                  </a:txBody>
                  <a:tcPr anchor="ctr">
                    <a:cell3D prstMaterial="dkEdge">
                      <a:bevel prst="cross"/>
                      <a:lightRig rig="flood" dir="t"/>
                    </a:cell3D>
                    <a:solidFill>
                      <a:schemeClr val="bg2">
                        <a:lumMod val="25000"/>
                      </a:schemeClr>
                    </a:solidFill>
                  </a:tcPr>
                </a:tc>
                <a:tc>
                  <a:txBody>
                    <a:bodyPr/>
                    <a:lstStyle/>
                    <a:p>
                      <a:pPr algn="ctr"/>
                      <a:r>
                        <a:rPr lang="en-US" sz="2800" b="1" smtClean="0">
                          <a:solidFill>
                            <a:srgbClr val="FFFF00"/>
                          </a:solidFill>
                          <a:effectLst>
                            <a:outerShdw blurRad="38100" dist="38100" dir="2700000" algn="tl">
                              <a:srgbClr val="000000">
                                <a:alpha val="43137"/>
                              </a:srgbClr>
                            </a:outerShdw>
                          </a:effectLst>
                        </a:rPr>
                        <a:t>S2</a:t>
                      </a:r>
                      <a:endParaRPr lang="en-US" sz="2800" b="1">
                        <a:solidFill>
                          <a:srgbClr val="FFFF00"/>
                        </a:solidFill>
                        <a:effectLst>
                          <a:outerShdw blurRad="38100" dist="38100" dir="2700000" algn="tl">
                            <a:srgbClr val="000000">
                              <a:alpha val="43137"/>
                            </a:srgbClr>
                          </a:outerShdw>
                        </a:effectLst>
                      </a:endParaRPr>
                    </a:p>
                  </a:txBody>
                  <a:tcPr anchor="ctr">
                    <a:cell3D prstMaterial="dkEdge">
                      <a:bevel prst="cross"/>
                      <a:lightRig rig="flood" dir="t"/>
                    </a:cell3D>
                    <a:solidFill>
                      <a:schemeClr val="bg2">
                        <a:lumMod val="25000"/>
                      </a:schemeClr>
                    </a:solidFill>
                  </a:tcPr>
                </a:tc>
                <a:tc>
                  <a:txBody>
                    <a:bodyPr/>
                    <a:lstStyle/>
                    <a:p>
                      <a:pPr algn="ctr"/>
                      <a:r>
                        <a:rPr lang="en-US" sz="2800" b="1" smtClean="0">
                          <a:solidFill>
                            <a:schemeClr val="bg1"/>
                          </a:solidFill>
                          <a:effectLst>
                            <a:outerShdw blurRad="38100" dist="38100" dir="2700000" algn="tl">
                              <a:srgbClr val="000000">
                                <a:alpha val="43137"/>
                              </a:srgbClr>
                            </a:outerShdw>
                          </a:effectLst>
                        </a:rPr>
                        <a:t>S3</a:t>
                      </a:r>
                      <a:endParaRPr lang="en-US" sz="2800" b="1">
                        <a:solidFill>
                          <a:schemeClr val="bg1"/>
                        </a:solidFill>
                        <a:effectLst>
                          <a:outerShdw blurRad="38100" dist="38100" dir="2700000" algn="tl">
                            <a:srgbClr val="000000">
                              <a:alpha val="43137"/>
                            </a:srgbClr>
                          </a:outerShdw>
                        </a:effectLst>
                      </a:endParaRPr>
                    </a:p>
                  </a:txBody>
                  <a:tcPr anchor="ctr">
                    <a:cell3D prstMaterial="dkEdge">
                      <a:bevel prst="cross"/>
                      <a:lightRig rig="flood" dir="t"/>
                    </a:cell3D>
                    <a:solidFill>
                      <a:schemeClr val="bg2">
                        <a:lumMod val="25000"/>
                      </a:schemeClr>
                    </a:solidFill>
                  </a:tcPr>
                </a:tc>
              </a:tr>
              <a:tr h="1265965">
                <a:tc>
                  <a:txBody>
                    <a:bodyPr/>
                    <a:lstStyle/>
                    <a:p>
                      <a:pPr algn="ctr"/>
                      <a:r>
                        <a:rPr lang="en-US" smtClean="0">
                          <a:latin typeface="Arial" pitchFamily="34" charset="0"/>
                          <a:cs typeface="Arial" pitchFamily="34" charset="0"/>
                        </a:rPr>
                        <a:t>Mampu melakukan eksperimen sederhana</a:t>
                      </a:r>
                    </a:p>
                    <a:p>
                      <a:pPr algn="ctr"/>
                      <a:endParaRPr lang="en-US" sz="1800" b="1">
                        <a:solidFill>
                          <a:srgbClr val="FF0000"/>
                        </a:solidFill>
                        <a:latin typeface="Arial" pitchFamily="34" charset="0"/>
                        <a:cs typeface="Arial" pitchFamily="34" charset="0"/>
                      </a:endParaRPr>
                    </a:p>
                  </a:txBody>
                  <a:tcPr marL="9525" marR="9525" marT="9525" marB="0" anchor="ctr">
                    <a:cell3D prstMaterial="dkEdge">
                      <a:bevel prst="cross"/>
                      <a:lightRig rig="flood" dir="t"/>
                    </a:cell3D>
                    <a:solidFill>
                      <a:srgbClr val="FFFFCC"/>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mtClean="0">
                          <a:latin typeface="Arial" pitchFamily="34" charset="0"/>
                          <a:cs typeface="Arial" pitchFamily="34" charset="0"/>
                        </a:rPr>
                        <a:t>Mampu melakukan  eksperimen </a:t>
                      </a:r>
                      <a:r>
                        <a:rPr lang="en-US" baseline="0" smtClean="0">
                          <a:latin typeface="Arial" pitchFamily="34" charset="0"/>
                          <a:cs typeface="Arial" pitchFamily="34" charset="0"/>
                        </a:rPr>
                        <a:t>semi kompleks</a:t>
                      </a:r>
                      <a:endParaRPr lang="en-US" sz="1800" b="1" smtClean="0">
                        <a:solidFill>
                          <a:srgbClr val="FF0000"/>
                        </a:solidFill>
                        <a:latin typeface="Arial" pitchFamily="34" charset="0"/>
                        <a:cs typeface="Arial" pitchFamily="34" charset="0"/>
                      </a:endParaRPr>
                    </a:p>
                    <a:p>
                      <a:endParaRPr lang="en-US">
                        <a:latin typeface="Arial" pitchFamily="34" charset="0"/>
                        <a:cs typeface="Arial" pitchFamily="34" charset="0"/>
                      </a:endParaRPr>
                    </a:p>
                  </a:txBody>
                  <a:tcPr marL="9525" marR="9525" marT="9525" marB="0" anchor="ctr">
                    <a:cell3D prstMaterial="dkEdge">
                      <a:bevel prst="cross"/>
                      <a:lightRig rig="flood" dir="t"/>
                    </a:cell3D>
                    <a:solidFill>
                      <a:srgbClr val="FFFFA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mtClean="0">
                          <a:latin typeface="Arial" pitchFamily="34" charset="0"/>
                          <a:cs typeface="Arial" pitchFamily="34" charset="0"/>
                        </a:rPr>
                        <a:t>Mampu melakukan eksperimen kompleks</a:t>
                      </a:r>
                    </a:p>
                    <a:p>
                      <a:pPr algn="ctr"/>
                      <a:endParaRPr lang="en-US" sz="1800" b="1" smtClean="0">
                        <a:solidFill>
                          <a:srgbClr val="FF0000"/>
                        </a:solidFill>
                        <a:latin typeface="Arial" pitchFamily="34" charset="0"/>
                        <a:cs typeface="Arial" pitchFamily="34" charset="0"/>
                      </a:endParaRPr>
                    </a:p>
                  </a:txBody>
                  <a:tcPr marL="9525" marR="9525" marT="9525" marB="0" anchor="ctr">
                    <a:cell3D prstMaterial="dkEdge">
                      <a:bevel prst="cross"/>
                      <a:lightRig rig="flood" dir="t"/>
                    </a:cell3D>
                    <a:solidFill>
                      <a:srgbClr val="F8E07C"/>
                    </a:solidFill>
                  </a:tcPr>
                </a:tc>
              </a:tr>
            </a:tbl>
          </a:graphicData>
        </a:graphic>
      </p:graphicFrame>
      <p:graphicFrame>
        <p:nvGraphicFramePr>
          <p:cNvPr id="5" name="Table 4"/>
          <p:cNvGraphicFramePr>
            <a:graphicFrameLocks noGrp="1"/>
          </p:cNvGraphicFramePr>
          <p:nvPr/>
        </p:nvGraphicFramePr>
        <p:xfrm>
          <a:off x="228600" y="3135623"/>
          <a:ext cx="8763000" cy="1008733"/>
        </p:xfrm>
        <a:graphic>
          <a:graphicData uri="http://schemas.openxmlformats.org/drawingml/2006/table">
            <a:tbl>
              <a:tblPr firstRow="1" bandRow="1">
                <a:tableStyleId>{5C22544A-7EE6-4342-B048-85BDC9FD1C3A}</a:tableStyleId>
              </a:tblPr>
              <a:tblGrid>
                <a:gridCol w="2921000"/>
                <a:gridCol w="2921000"/>
                <a:gridCol w="2921000"/>
              </a:tblGrid>
              <a:tr h="1008733">
                <a:tc>
                  <a:txBody>
                    <a:bodyPr/>
                    <a:lstStyle/>
                    <a:p>
                      <a:pPr marL="292100" indent="-228600" algn="ctr" rtl="0" fontAlgn="ctr">
                        <a:lnSpc>
                          <a:spcPct val="150000"/>
                        </a:lnSpc>
                        <a:buFont typeface="+mj-lt"/>
                        <a:buNone/>
                      </a:pPr>
                      <a:r>
                        <a:rPr lang="en-US" sz="1800" b="0" i="0" u="none" strike="noStrike" dirty="0" err="1" smtClean="0">
                          <a:solidFill>
                            <a:schemeClr val="tx1"/>
                          </a:solidFill>
                          <a:latin typeface="Arial"/>
                        </a:rPr>
                        <a:t>Menguasai</a:t>
                      </a:r>
                      <a:endParaRPr lang="en-US" sz="1800" b="0" i="0" u="none" strike="noStrike" dirty="0" smtClean="0">
                        <a:solidFill>
                          <a:schemeClr val="tx1"/>
                        </a:solidFill>
                        <a:latin typeface="Arial"/>
                      </a:endParaRPr>
                    </a:p>
                    <a:p>
                      <a:pPr marL="292100" indent="-228600" algn="ctr" rtl="0" fontAlgn="ctr">
                        <a:lnSpc>
                          <a:spcPct val="150000"/>
                        </a:lnSpc>
                        <a:buFont typeface="+mj-lt"/>
                        <a:buNone/>
                      </a:pPr>
                      <a:r>
                        <a:rPr lang="en-US" sz="1800" b="0" i="0" u="none" strike="noStrike" dirty="0" smtClean="0">
                          <a:solidFill>
                            <a:srgbClr val="C00000"/>
                          </a:solidFill>
                          <a:latin typeface="Arial"/>
                        </a:rPr>
                        <a:t> </a:t>
                      </a:r>
                      <a:r>
                        <a:rPr lang="en-US" sz="1800" b="1" i="0" u="none" strike="noStrike" dirty="0" err="1" smtClean="0">
                          <a:solidFill>
                            <a:srgbClr val="FF832F"/>
                          </a:solidFill>
                          <a:effectLst>
                            <a:outerShdw blurRad="38100" dist="38100" dir="2700000" algn="tl">
                              <a:srgbClr val="000000">
                                <a:alpha val="43137"/>
                              </a:srgbClr>
                            </a:outerShdw>
                          </a:effectLst>
                          <a:latin typeface="Arial"/>
                        </a:rPr>
                        <a:t>FISIKA</a:t>
                      </a:r>
                      <a:r>
                        <a:rPr lang="en-US" sz="1800" b="1" i="0" u="none" strike="noStrike" dirty="0" smtClean="0">
                          <a:solidFill>
                            <a:srgbClr val="FF832F"/>
                          </a:solidFill>
                          <a:effectLst>
                            <a:outerShdw blurRad="38100" dist="38100" dir="2700000" algn="tl">
                              <a:srgbClr val="000000">
                                <a:alpha val="43137"/>
                              </a:srgbClr>
                            </a:outerShdw>
                          </a:effectLst>
                          <a:latin typeface="Arial"/>
                        </a:rPr>
                        <a:t> </a:t>
                      </a:r>
                      <a:r>
                        <a:rPr lang="en-US" sz="1800" b="1" i="0" u="none" strike="noStrike" baseline="0" dirty="0" smtClean="0">
                          <a:solidFill>
                            <a:srgbClr val="FF832F"/>
                          </a:solidFill>
                          <a:effectLst>
                            <a:outerShdw blurRad="38100" dist="38100" dir="2700000" algn="tl">
                              <a:srgbClr val="000000">
                                <a:alpha val="43137"/>
                              </a:srgbClr>
                            </a:outerShdw>
                          </a:effectLst>
                          <a:latin typeface="Arial"/>
                        </a:rPr>
                        <a:t> </a:t>
                      </a:r>
                      <a:r>
                        <a:rPr lang="en-US" sz="1800" b="1" i="0" u="none" strike="noStrike" dirty="0" err="1" smtClean="0">
                          <a:solidFill>
                            <a:srgbClr val="FF832F"/>
                          </a:solidFill>
                          <a:effectLst>
                            <a:outerShdw blurRad="38100" dist="38100" dir="2700000" algn="tl">
                              <a:srgbClr val="000000">
                                <a:alpha val="43137"/>
                              </a:srgbClr>
                            </a:outerShdw>
                          </a:effectLst>
                          <a:latin typeface="Arial"/>
                        </a:rPr>
                        <a:t>DASAR</a:t>
                      </a:r>
                      <a:endParaRPr lang="en-US" sz="1800" b="1" i="0" u="none" strike="noStrike" dirty="0" smtClean="0">
                        <a:solidFill>
                          <a:srgbClr val="FF832F"/>
                        </a:solidFill>
                        <a:effectLst>
                          <a:outerShdw blurRad="38100" dist="38100" dir="2700000" algn="tl">
                            <a:srgbClr val="000000">
                              <a:alpha val="43137"/>
                            </a:srgbClr>
                          </a:outerShdw>
                        </a:effectLst>
                        <a:latin typeface="Arial"/>
                      </a:endParaRPr>
                    </a:p>
                  </a:txBody>
                  <a:tcPr marL="9525" marR="9525" marT="9525" marB="0">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rgbClr val="FFFFCC"/>
                    </a:solidFill>
                  </a:tcPr>
                </a:tc>
                <a:tc>
                  <a:txBody>
                    <a:bodyPr/>
                    <a:lstStyle/>
                    <a:p>
                      <a:pPr marL="228600" marR="0" indent="-228600" algn="ctr" defTabSz="914400" rtl="0" eaLnBrk="1" fontAlgn="auto" latinLnBrk="0" hangingPunct="1">
                        <a:lnSpc>
                          <a:spcPct val="150000"/>
                        </a:lnSpc>
                        <a:spcBef>
                          <a:spcPts val="0"/>
                        </a:spcBef>
                        <a:spcAft>
                          <a:spcPts val="0"/>
                        </a:spcAft>
                        <a:buClrTx/>
                        <a:buSzTx/>
                        <a:buFont typeface="+mj-lt"/>
                        <a:buNone/>
                        <a:tabLst/>
                        <a:defRPr/>
                      </a:pPr>
                      <a:r>
                        <a:rPr lang="en-US" sz="1800" b="0" i="0" u="none" strike="noStrike" dirty="0" err="1" smtClean="0">
                          <a:solidFill>
                            <a:schemeClr val="tx1"/>
                          </a:solidFill>
                          <a:latin typeface="Arial"/>
                        </a:rPr>
                        <a:t>Menguasai</a:t>
                      </a:r>
                      <a:r>
                        <a:rPr lang="en-US" sz="1800" b="0" i="0" u="none" strike="noStrike" baseline="0" dirty="0" smtClean="0">
                          <a:solidFill>
                            <a:srgbClr val="C00000"/>
                          </a:solidFill>
                          <a:latin typeface="Arial"/>
                        </a:rPr>
                        <a:t>  </a:t>
                      </a:r>
                    </a:p>
                    <a:p>
                      <a:pPr marL="228600" marR="0" indent="-228600" algn="ctr" defTabSz="914400" rtl="0" eaLnBrk="1" fontAlgn="auto" latinLnBrk="0" hangingPunct="1">
                        <a:lnSpc>
                          <a:spcPct val="150000"/>
                        </a:lnSpc>
                        <a:spcBef>
                          <a:spcPts val="0"/>
                        </a:spcBef>
                        <a:spcAft>
                          <a:spcPts val="0"/>
                        </a:spcAft>
                        <a:buClrTx/>
                        <a:buSzTx/>
                        <a:buFont typeface="+mj-lt"/>
                        <a:buNone/>
                        <a:tabLst/>
                        <a:defRPr/>
                      </a:pPr>
                      <a:r>
                        <a:rPr lang="en-US" sz="1800" b="1" i="0" u="none" strike="noStrike" baseline="0" dirty="0" err="1" smtClean="0">
                          <a:solidFill>
                            <a:srgbClr val="FFFF00"/>
                          </a:solidFill>
                          <a:effectLst>
                            <a:outerShdw blurRad="38100" dist="38100" dir="2700000" algn="tl">
                              <a:srgbClr val="000000">
                                <a:alpha val="43137"/>
                              </a:srgbClr>
                            </a:outerShdw>
                          </a:effectLst>
                          <a:latin typeface="Arial"/>
                        </a:rPr>
                        <a:t>FISIKA</a:t>
                      </a:r>
                      <a:r>
                        <a:rPr lang="en-US" sz="1800" b="0" i="0" u="none" strike="noStrike" baseline="0" dirty="0" smtClean="0">
                          <a:solidFill>
                            <a:srgbClr val="FFFF00"/>
                          </a:solidFill>
                          <a:effectLst>
                            <a:outerShdw blurRad="38100" dist="38100" dir="2700000" algn="tl">
                              <a:srgbClr val="000000">
                                <a:alpha val="43137"/>
                              </a:srgbClr>
                            </a:outerShdw>
                          </a:effectLst>
                          <a:latin typeface="Arial"/>
                        </a:rPr>
                        <a:t>  </a:t>
                      </a:r>
                      <a:r>
                        <a:rPr lang="en-US" sz="1800" b="1" i="0" u="none" strike="noStrike" baseline="0" dirty="0" err="1" smtClean="0">
                          <a:solidFill>
                            <a:srgbClr val="FFFF00"/>
                          </a:solidFill>
                          <a:effectLst>
                            <a:outerShdw blurRad="38100" dist="38100" dir="2700000" algn="tl">
                              <a:srgbClr val="000000">
                                <a:alpha val="43137"/>
                              </a:srgbClr>
                            </a:outerShdw>
                          </a:effectLst>
                          <a:latin typeface="Arial"/>
                        </a:rPr>
                        <a:t>LANJUT</a:t>
                      </a:r>
                      <a:endParaRPr lang="en-US" sz="1800" b="1" i="0" u="none" strike="noStrike" dirty="0" smtClean="0">
                        <a:solidFill>
                          <a:srgbClr val="FFFF00"/>
                        </a:solidFill>
                        <a:effectLst>
                          <a:outerShdw blurRad="38100" dist="38100" dir="2700000" algn="tl">
                            <a:srgbClr val="000000">
                              <a:alpha val="43137"/>
                            </a:srgbClr>
                          </a:outerShdw>
                        </a:effectLst>
                        <a:latin typeface="Arial"/>
                      </a:endParaRPr>
                    </a:p>
                  </a:txBody>
                  <a:tcPr marL="9525" marR="9525" marT="9525" marB="0">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rgbClr val="FFFFAF"/>
                    </a:solidFill>
                  </a:tcPr>
                </a:tc>
                <a:tc>
                  <a:txBody>
                    <a:bodyPr/>
                    <a:lstStyle/>
                    <a:p>
                      <a:pPr marL="292100" marR="0" indent="-228600" algn="ctr" defTabSz="914400" rtl="0" eaLnBrk="1" fontAlgn="ctr" latinLnBrk="0" hangingPunct="1">
                        <a:lnSpc>
                          <a:spcPct val="150000"/>
                        </a:lnSpc>
                        <a:spcBef>
                          <a:spcPts val="0"/>
                        </a:spcBef>
                        <a:spcAft>
                          <a:spcPts val="0"/>
                        </a:spcAft>
                        <a:buClrTx/>
                        <a:buSzTx/>
                        <a:buFont typeface="+mj-lt"/>
                        <a:buNone/>
                        <a:tabLst/>
                        <a:defRPr/>
                      </a:pPr>
                      <a:r>
                        <a:rPr lang="en-US" sz="1800" b="0" i="0" u="none" strike="noStrike" baseline="0" dirty="0" err="1" smtClean="0">
                          <a:solidFill>
                            <a:schemeClr val="tx1"/>
                          </a:solidFill>
                          <a:latin typeface="Arial"/>
                        </a:rPr>
                        <a:t>Menguasai</a:t>
                      </a:r>
                      <a:r>
                        <a:rPr lang="en-US" sz="1800" b="0" i="0" u="none" strike="noStrike" baseline="0" dirty="0" smtClean="0">
                          <a:solidFill>
                            <a:schemeClr val="tx1"/>
                          </a:solidFill>
                          <a:latin typeface="Arial"/>
                        </a:rPr>
                        <a:t> </a:t>
                      </a:r>
                    </a:p>
                    <a:p>
                      <a:pPr marL="292100" marR="0" indent="-228600" algn="ctr" defTabSz="914400" rtl="0" eaLnBrk="1" fontAlgn="ctr" latinLnBrk="0" hangingPunct="1">
                        <a:lnSpc>
                          <a:spcPct val="150000"/>
                        </a:lnSpc>
                        <a:spcBef>
                          <a:spcPts val="0"/>
                        </a:spcBef>
                        <a:spcAft>
                          <a:spcPts val="0"/>
                        </a:spcAft>
                        <a:buClrTx/>
                        <a:buSzTx/>
                        <a:buFont typeface="+mj-lt"/>
                        <a:buNone/>
                        <a:tabLst/>
                        <a:defRPr/>
                      </a:pPr>
                      <a:r>
                        <a:rPr lang="en-US" sz="1800" b="1" i="0" u="none" strike="noStrike" baseline="0" err="1" smtClean="0">
                          <a:solidFill>
                            <a:schemeClr val="bg1"/>
                          </a:solidFill>
                          <a:effectLst>
                            <a:outerShdw blurRad="38100" dist="38100" dir="2700000" algn="tl">
                              <a:srgbClr val="000000">
                                <a:alpha val="43137"/>
                              </a:srgbClr>
                            </a:outerShdw>
                          </a:effectLst>
                          <a:latin typeface="Arial"/>
                        </a:rPr>
                        <a:t>FISIKA</a:t>
                      </a:r>
                      <a:r>
                        <a:rPr lang="en-US" sz="1800" b="1" i="0" u="none" strike="noStrike" baseline="0" smtClean="0">
                          <a:solidFill>
                            <a:schemeClr val="bg1"/>
                          </a:solidFill>
                          <a:effectLst>
                            <a:outerShdw blurRad="38100" dist="38100" dir="2700000" algn="tl">
                              <a:srgbClr val="000000">
                                <a:alpha val="43137"/>
                              </a:srgbClr>
                            </a:outerShdw>
                          </a:effectLst>
                          <a:latin typeface="Arial"/>
                        </a:rPr>
                        <a:t> SUPER LANJUT</a:t>
                      </a:r>
                      <a:endParaRPr lang="en-US" sz="1800" b="1" i="0" u="none" strike="noStrike" baseline="0" dirty="0" smtClean="0">
                        <a:solidFill>
                          <a:schemeClr val="bg1"/>
                        </a:solidFill>
                        <a:effectLst>
                          <a:outerShdw blurRad="38100" dist="38100" dir="2700000" algn="tl">
                            <a:srgbClr val="000000">
                              <a:alpha val="43137"/>
                            </a:srgbClr>
                          </a:outerShdw>
                        </a:effectLst>
                        <a:latin typeface="Arial"/>
                      </a:endParaRPr>
                    </a:p>
                  </a:txBody>
                  <a:tcPr marL="9525" marR="9525" marT="9525" marB="0">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rgbClr val="F8E07C"/>
                    </a:solidFill>
                  </a:tcPr>
                </a:tc>
              </a:tr>
            </a:tbl>
          </a:graphicData>
        </a:graphic>
      </p:graphicFrame>
      <p:graphicFrame>
        <p:nvGraphicFramePr>
          <p:cNvPr id="6" name="Table 5"/>
          <p:cNvGraphicFramePr>
            <a:graphicFrameLocks noGrp="1"/>
          </p:cNvGraphicFramePr>
          <p:nvPr/>
        </p:nvGraphicFramePr>
        <p:xfrm>
          <a:off x="228600" y="4213409"/>
          <a:ext cx="8763000" cy="1107709"/>
        </p:xfrm>
        <a:graphic>
          <a:graphicData uri="http://schemas.openxmlformats.org/drawingml/2006/table">
            <a:tbl>
              <a:tblPr firstRow="1" bandRow="1">
                <a:tableStyleId>{5C22544A-7EE6-4342-B048-85BDC9FD1C3A}</a:tableStyleId>
              </a:tblPr>
              <a:tblGrid>
                <a:gridCol w="2921000"/>
                <a:gridCol w="2921000"/>
                <a:gridCol w="2921000"/>
              </a:tblGrid>
              <a:tr h="1107709">
                <a:tc>
                  <a:txBody>
                    <a:bodyPr/>
                    <a:lstStyle/>
                    <a:p>
                      <a:pPr marL="0" indent="-228600" algn="ctr" rtl="0" fontAlgn="ctr">
                        <a:lnSpc>
                          <a:spcPct val="150000"/>
                        </a:lnSpc>
                        <a:buFont typeface="+mj-lt"/>
                        <a:buNone/>
                      </a:pPr>
                      <a:r>
                        <a:rPr lang="en-US" sz="1800" b="0" i="0" u="none" strike="noStrike" dirty="0" err="1" smtClean="0">
                          <a:solidFill>
                            <a:schemeClr val="tx1"/>
                          </a:solidFill>
                          <a:latin typeface="Arial"/>
                        </a:rPr>
                        <a:t>Menguasai</a:t>
                      </a:r>
                      <a:endParaRPr lang="en-US" sz="1800" b="0" i="0" u="none" strike="noStrike" dirty="0" smtClean="0">
                        <a:solidFill>
                          <a:schemeClr val="tx1"/>
                        </a:solidFill>
                        <a:latin typeface="Arial"/>
                      </a:endParaRPr>
                    </a:p>
                    <a:p>
                      <a:pPr marL="0" indent="-228600" algn="ctr" rtl="0" fontAlgn="ctr">
                        <a:lnSpc>
                          <a:spcPct val="150000"/>
                        </a:lnSpc>
                        <a:buFont typeface="+mj-lt"/>
                        <a:buNone/>
                      </a:pPr>
                      <a:r>
                        <a:rPr lang="en-US" sz="1800" b="0" i="0" u="none" strike="noStrike" dirty="0" smtClean="0">
                          <a:solidFill>
                            <a:srgbClr val="FF832F"/>
                          </a:solidFill>
                          <a:latin typeface="Arial"/>
                        </a:rPr>
                        <a:t> </a:t>
                      </a:r>
                      <a:r>
                        <a:rPr lang="en-US" sz="1800" b="1" i="0" u="none" strike="noStrike" err="1" smtClean="0">
                          <a:solidFill>
                            <a:srgbClr val="FF832F"/>
                          </a:solidFill>
                          <a:effectLst>
                            <a:outerShdw blurRad="38100" dist="38100" dir="2700000" algn="tl">
                              <a:srgbClr val="000000">
                                <a:alpha val="43137"/>
                              </a:srgbClr>
                            </a:outerShdw>
                          </a:effectLst>
                          <a:latin typeface="Arial"/>
                        </a:rPr>
                        <a:t>FISIKA</a:t>
                      </a:r>
                      <a:r>
                        <a:rPr lang="en-US" sz="1800" b="1" i="0" u="none" strike="noStrike" smtClean="0">
                          <a:solidFill>
                            <a:srgbClr val="FF832F"/>
                          </a:solidFill>
                          <a:effectLst>
                            <a:outerShdw blurRad="38100" dist="38100" dir="2700000" algn="tl">
                              <a:srgbClr val="000000">
                                <a:alpha val="43137"/>
                              </a:srgbClr>
                            </a:outerShdw>
                          </a:effectLst>
                          <a:latin typeface="Arial"/>
                        </a:rPr>
                        <a:t> SEDERHANA</a:t>
                      </a:r>
                      <a:endParaRPr lang="en-US" sz="1800" b="1" i="0" u="none" strike="noStrike" dirty="0" smtClean="0">
                        <a:solidFill>
                          <a:srgbClr val="FF832F"/>
                        </a:solidFill>
                        <a:effectLst>
                          <a:outerShdw blurRad="38100" dist="38100" dir="2700000" algn="tl">
                            <a:srgbClr val="000000">
                              <a:alpha val="43137"/>
                            </a:srgbClr>
                          </a:outerShdw>
                        </a:effectLst>
                        <a:latin typeface="Arial"/>
                      </a:endParaRPr>
                    </a:p>
                  </a:txBody>
                  <a:tcPr marL="9525" marR="9525" marT="9525" marB="0"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rgbClr val="FFFFCC"/>
                    </a:solidFill>
                  </a:tcPr>
                </a:tc>
                <a:tc>
                  <a:txBody>
                    <a:bodyPr/>
                    <a:lstStyle/>
                    <a:p>
                      <a:pPr marL="0" marR="0" indent="-228600" algn="ctr" defTabSz="914400" rtl="0" eaLnBrk="1" fontAlgn="auto" latinLnBrk="0" hangingPunct="1">
                        <a:lnSpc>
                          <a:spcPct val="150000"/>
                        </a:lnSpc>
                        <a:spcBef>
                          <a:spcPts val="0"/>
                        </a:spcBef>
                        <a:spcAft>
                          <a:spcPts val="0"/>
                        </a:spcAft>
                        <a:buClrTx/>
                        <a:buSzTx/>
                        <a:buFont typeface="+mj-lt"/>
                        <a:buNone/>
                        <a:tabLst/>
                        <a:defRPr/>
                      </a:pPr>
                      <a:r>
                        <a:rPr lang="en-US" sz="1800" b="0" i="0" u="none" strike="noStrike" dirty="0" err="1" smtClean="0">
                          <a:solidFill>
                            <a:schemeClr val="tx1"/>
                          </a:solidFill>
                          <a:latin typeface="Arial"/>
                        </a:rPr>
                        <a:t>Menguasai</a:t>
                      </a:r>
                      <a:r>
                        <a:rPr lang="en-US" sz="1800" b="0" i="0" u="none" strike="noStrike" baseline="0" dirty="0" smtClean="0">
                          <a:solidFill>
                            <a:schemeClr val="tx1"/>
                          </a:solidFill>
                          <a:latin typeface="Arial"/>
                        </a:rPr>
                        <a:t>  </a:t>
                      </a:r>
                    </a:p>
                    <a:p>
                      <a:pPr marL="228600" marR="0" indent="-228600" algn="ctr" defTabSz="914400" rtl="0" eaLnBrk="1" fontAlgn="auto" latinLnBrk="0" hangingPunct="1">
                        <a:lnSpc>
                          <a:spcPct val="150000"/>
                        </a:lnSpc>
                        <a:spcBef>
                          <a:spcPts val="0"/>
                        </a:spcBef>
                        <a:spcAft>
                          <a:spcPts val="0"/>
                        </a:spcAft>
                        <a:buClrTx/>
                        <a:buSzTx/>
                        <a:buFont typeface="+mj-lt"/>
                        <a:buNone/>
                        <a:tabLst/>
                        <a:defRPr/>
                      </a:pPr>
                      <a:r>
                        <a:rPr lang="en-US" sz="1800" b="1" i="0" u="none" strike="noStrike" baseline="0" err="1" smtClean="0">
                          <a:solidFill>
                            <a:srgbClr val="FFFF00"/>
                          </a:solidFill>
                          <a:effectLst>
                            <a:outerShdw blurRad="38100" dist="38100" dir="2700000" algn="tl">
                              <a:srgbClr val="000000">
                                <a:alpha val="43137"/>
                              </a:srgbClr>
                            </a:outerShdw>
                          </a:effectLst>
                          <a:latin typeface="Arial"/>
                        </a:rPr>
                        <a:t>FISIKA</a:t>
                      </a:r>
                      <a:r>
                        <a:rPr lang="en-US" sz="1800" b="1" i="0" u="none" strike="noStrike" baseline="0" smtClean="0">
                          <a:solidFill>
                            <a:srgbClr val="FFFF00"/>
                          </a:solidFill>
                          <a:effectLst>
                            <a:outerShdw blurRad="38100" dist="38100" dir="2700000" algn="tl">
                              <a:srgbClr val="000000">
                                <a:alpha val="43137"/>
                              </a:srgbClr>
                            </a:outerShdw>
                          </a:effectLst>
                          <a:latin typeface="Arial"/>
                        </a:rPr>
                        <a:t> KOMPLEKS</a:t>
                      </a:r>
                      <a:endParaRPr lang="en-US" sz="1800" b="1" i="0" u="none" strike="noStrike" dirty="0" smtClean="0">
                        <a:solidFill>
                          <a:srgbClr val="FFFF00"/>
                        </a:solidFill>
                        <a:effectLst>
                          <a:outerShdw blurRad="38100" dist="38100" dir="2700000" algn="tl">
                            <a:srgbClr val="000000">
                              <a:alpha val="43137"/>
                            </a:srgbClr>
                          </a:outerShdw>
                        </a:effectLst>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rgbClr val="FFFFAF"/>
                    </a:solidFill>
                  </a:tcPr>
                </a:tc>
                <a:tc>
                  <a:txBody>
                    <a:bodyPr/>
                    <a:lstStyle/>
                    <a:p>
                      <a:pPr marL="292100" marR="0" indent="-228600" algn="ctr" defTabSz="914400" rtl="0" eaLnBrk="1" fontAlgn="ctr" latinLnBrk="0" hangingPunct="1">
                        <a:lnSpc>
                          <a:spcPct val="100000"/>
                        </a:lnSpc>
                        <a:spcBef>
                          <a:spcPts val="0"/>
                        </a:spcBef>
                        <a:spcAft>
                          <a:spcPts val="0"/>
                        </a:spcAft>
                        <a:buClrTx/>
                        <a:buSzTx/>
                        <a:buFont typeface="+mj-lt"/>
                        <a:buNone/>
                        <a:tabLst/>
                        <a:defRPr/>
                      </a:pPr>
                      <a:r>
                        <a:rPr lang="en-US" sz="1800" b="0" i="0" u="none" strike="noStrike" baseline="0" err="1" smtClean="0">
                          <a:solidFill>
                            <a:schemeClr val="tx1"/>
                          </a:solidFill>
                          <a:latin typeface="Arial"/>
                        </a:rPr>
                        <a:t>Menguasai</a:t>
                      </a:r>
                      <a:r>
                        <a:rPr lang="en-US" sz="1800" b="0" i="0" u="none" strike="noStrike" baseline="0" smtClean="0">
                          <a:solidFill>
                            <a:schemeClr val="tx1"/>
                          </a:solidFill>
                          <a:latin typeface="Arial"/>
                        </a:rPr>
                        <a:t> </a:t>
                      </a:r>
                      <a:r>
                        <a:rPr lang="en-US" sz="1800" b="0" i="0" u="none" strike="noStrike" baseline="0" smtClean="0">
                          <a:solidFill>
                            <a:srgbClr val="C00000"/>
                          </a:solidFill>
                          <a:latin typeface="Arial"/>
                        </a:rPr>
                        <a:t>               </a:t>
                      </a:r>
                      <a:r>
                        <a:rPr lang="en-US" sz="1800" b="1" i="0" u="none" strike="noStrike" baseline="0" smtClean="0">
                          <a:solidFill>
                            <a:schemeClr val="bg1"/>
                          </a:solidFill>
                          <a:effectLst>
                            <a:outerShdw blurRad="38100" dist="38100" dir="2700000" algn="tl">
                              <a:srgbClr val="000000">
                                <a:alpha val="43137"/>
                              </a:srgbClr>
                            </a:outerShdw>
                          </a:effectLst>
                          <a:latin typeface="Arial"/>
                        </a:rPr>
                        <a:t>FISIKA SUPER KOMPLEKS</a:t>
                      </a:r>
                      <a:endParaRPr lang="en-US" sz="1800" b="1" i="0" u="none" strike="noStrike" baseline="0" dirty="0" smtClean="0">
                        <a:solidFill>
                          <a:schemeClr val="bg1"/>
                        </a:solidFill>
                        <a:effectLst>
                          <a:outerShdw blurRad="38100" dist="38100" dir="2700000" algn="tl">
                            <a:srgbClr val="000000">
                              <a:alpha val="43137"/>
                            </a:srgbClr>
                          </a:outerShdw>
                        </a:effectLst>
                        <a:latin typeface="Arial"/>
                      </a:endParaRPr>
                    </a:p>
                  </a:txBody>
                  <a:tcPr marL="9525" marR="9525" marT="9525" marB="0"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rgbClr val="F8E07C"/>
                    </a:solidFill>
                  </a:tcPr>
                </a:tc>
              </a:tr>
            </a:tbl>
          </a:graphicData>
        </a:graphic>
      </p:graphicFrame>
      <p:graphicFrame>
        <p:nvGraphicFramePr>
          <p:cNvPr id="7" name="Table 6"/>
          <p:cNvGraphicFramePr>
            <a:graphicFrameLocks noGrp="1"/>
          </p:cNvGraphicFramePr>
          <p:nvPr/>
        </p:nvGraphicFramePr>
        <p:xfrm>
          <a:off x="200925" y="5402731"/>
          <a:ext cx="8790675" cy="1090863"/>
        </p:xfrm>
        <a:graphic>
          <a:graphicData uri="http://schemas.openxmlformats.org/drawingml/2006/table">
            <a:tbl>
              <a:tblPr firstRow="1" bandRow="1">
                <a:effectLst/>
                <a:tableStyleId>{5C22544A-7EE6-4342-B048-85BDC9FD1C3A}</a:tableStyleId>
              </a:tblPr>
              <a:tblGrid>
                <a:gridCol w="2937995"/>
                <a:gridCol w="2920779"/>
                <a:gridCol w="2931901"/>
              </a:tblGrid>
              <a:tr h="1090863">
                <a:tc>
                  <a:txBody>
                    <a:bodyPr/>
                    <a:lstStyle/>
                    <a:p>
                      <a:pPr marL="292100" indent="-228600" algn="ctr" rtl="0" fontAlgn="ctr">
                        <a:lnSpc>
                          <a:spcPct val="150000"/>
                        </a:lnSpc>
                        <a:buFont typeface="+mj-lt"/>
                        <a:buNone/>
                      </a:pPr>
                      <a:r>
                        <a:rPr lang="en-US" sz="1800" b="0" i="0" u="none" strike="noStrike" dirty="0" err="1" smtClean="0">
                          <a:solidFill>
                            <a:schemeClr val="tx1"/>
                          </a:solidFill>
                          <a:effectLst/>
                          <a:latin typeface="Arial"/>
                        </a:rPr>
                        <a:t>Menguasai</a:t>
                      </a:r>
                      <a:endParaRPr lang="en-US" sz="1800" b="0" i="0" u="none" strike="noStrike" dirty="0" smtClean="0">
                        <a:solidFill>
                          <a:schemeClr val="tx1"/>
                        </a:solidFill>
                        <a:effectLst/>
                        <a:latin typeface="Arial"/>
                      </a:endParaRPr>
                    </a:p>
                    <a:p>
                      <a:pPr marL="0" indent="0" algn="ctr" rtl="0" fontAlgn="ctr">
                        <a:lnSpc>
                          <a:spcPct val="100000"/>
                        </a:lnSpc>
                        <a:buFont typeface="+mj-lt"/>
                        <a:buNone/>
                      </a:pPr>
                      <a:r>
                        <a:rPr lang="en-US" sz="1800" b="1" i="0" u="none" strike="noStrike" smtClean="0">
                          <a:solidFill>
                            <a:srgbClr val="FFFF00"/>
                          </a:solidFill>
                          <a:effectLst>
                            <a:outerShdw blurRad="38100" dist="38100" dir="2700000" algn="tl">
                              <a:srgbClr val="000000">
                                <a:alpha val="43137"/>
                              </a:srgbClr>
                            </a:outerShdw>
                          </a:effectLst>
                          <a:latin typeface="Arial"/>
                        </a:rPr>
                        <a:t> </a:t>
                      </a:r>
                      <a:r>
                        <a:rPr lang="en-US" sz="1800" b="1" i="0" u="none" strike="noStrike" cap="none" spc="0" smtClean="0">
                          <a:ln w="1905"/>
                          <a:solidFill>
                            <a:schemeClr val="accent1">
                              <a:lumMod val="75000"/>
                            </a:schemeClr>
                          </a:solidFill>
                          <a:effectLst>
                            <a:innerShdw blurRad="69850" dist="43180" dir="5400000">
                              <a:srgbClr val="000000">
                                <a:alpha val="65000"/>
                              </a:srgbClr>
                            </a:innerShdw>
                          </a:effectLst>
                          <a:latin typeface="Arial"/>
                        </a:rPr>
                        <a:t>TEORI SENI TRADISIONAL</a:t>
                      </a:r>
                      <a:endParaRPr lang="en-US" sz="1800" b="1" i="0" u="none" strike="noStrike" cap="none" spc="0" dirty="0" smtClean="0">
                        <a:ln w="1905"/>
                        <a:solidFill>
                          <a:schemeClr val="accent1">
                            <a:lumMod val="75000"/>
                          </a:schemeClr>
                        </a:solidFill>
                        <a:effectLst>
                          <a:innerShdw blurRad="69850" dist="43180" dir="5400000">
                            <a:srgbClr val="000000">
                              <a:alpha val="65000"/>
                            </a:srgbClr>
                          </a:innerShdw>
                        </a:effectLst>
                        <a:latin typeface="Arial"/>
                      </a:endParaRPr>
                    </a:p>
                  </a:txBody>
                  <a:tcPr marL="9525" marR="9525" marT="9525" marB="0">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chemeClr val="accent1">
                        <a:lumMod val="20000"/>
                        <a:lumOff val="80000"/>
                      </a:schemeClr>
                    </a:solidFill>
                  </a:tcPr>
                </a:tc>
                <a:tc>
                  <a:txBody>
                    <a:bodyPr/>
                    <a:lstStyle/>
                    <a:p>
                      <a:pPr marL="228600" marR="0" indent="-228600" algn="ctr" defTabSz="914400" rtl="0" eaLnBrk="1" fontAlgn="auto" latinLnBrk="0" hangingPunct="1">
                        <a:lnSpc>
                          <a:spcPct val="150000"/>
                        </a:lnSpc>
                        <a:spcBef>
                          <a:spcPts val="0"/>
                        </a:spcBef>
                        <a:spcAft>
                          <a:spcPts val="0"/>
                        </a:spcAft>
                        <a:buClrTx/>
                        <a:buSzTx/>
                        <a:buFont typeface="+mj-lt"/>
                        <a:buNone/>
                        <a:tabLst/>
                        <a:defRPr/>
                      </a:pPr>
                      <a:r>
                        <a:rPr lang="en-US" sz="1800" b="0" i="0" u="none" strike="noStrike" dirty="0" err="1" smtClean="0">
                          <a:solidFill>
                            <a:schemeClr val="tx1"/>
                          </a:solidFill>
                          <a:effectLst/>
                          <a:latin typeface="Arial"/>
                        </a:rPr>
                        <a:t>Menguasai</a:t>
                      </a:r>
                      <a:r>
                        <a:rPr lang="en-US" sz="1800" b="0" i="0" u="none" strike="noStrike" baseline="0" dirty="0" smtClean="0">
                          <a:solidFill>
                            <a:schemeClr val="tx1"/>
                          </a:solidFill>
                          <a:effectLst/>
                          <a:latin typeface="Arial"/>
                        </a:rPr>
                        <a:t>  </a:t>
                      </a:r>
                    </a:p>
                    <a:p>
                      <a:pPr marL="0" marR="0" indent="0" algn="ctr" defTabSz="914400" rtl="0" eaLnBrk="1" fontAlgn="auto" latinLnBrk="0" hangingPunct="1">
                        <a:lnSpc>
                          <a:spcPct val="100000"/>
                        </a:lnSpc>
                        <a:spcBef>
                          <a:spcPts val="0"/>
                        </a:spcBef>
                        <a:spcAft>
                          <a:spcPts val="0"/>
                        </a:spcAft>
                        <a:buClrTx/>
                        <a:buSzTx/>
                        <a:buFont typeface="+mj-lt"/>
                        <a:buNone/>
                        <a:tabLst/>
                        <a:defRPr/>
                      </a:pPr>
                      <a:r>
                        <a:rPr lang="en-US" sz="1800" b="1" i="0" u="none" strike="noStrike" cap="none" spc="0" baseline="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a:rPr>
                        <a:t>TEORI SENI          MODERN</a:t>
                      </a:r>
                      <a:endParaRPr lang="en-US" sz="1800" b="1" i="0" u="none" strike="noStrike"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a:endParaRPr>
                    </a:p>
                  </a:txBody>
                  <a:tcPr marL="9525" marR="9525" marT="9525" marB="0">
                    <a:lnL w="12700"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chemeClr val="accent1">
                        <a:lumMod val="40000"/>
                        <a:lumOff val="60000"/>
                      </a:schemeClr>
                    </a:solidFill>
                  </a:tcPr>
                </a:tc>
                <a:tc>
                  <a:txBody>
                    <a:bodyPr/>
                    <a:lstStyle/>
                    <a:p>
                      <a:pPr marL="292100" marR="0" indent="-228600" algn="ctr" defTabSz="914400" rtl="0" eaLnBrk="1" fontAlgn="ctr" latinLnBrk="0" hangingPunct="1">
                        <a:lnSpc>
                          <a:spcPct val="100000"/>
                        </a:lnSpc>
                        <a:spcBef>
                          <a:spcPts val="0"/>
                        </a:spcBef>
                        <a:spcAft>
                          <a:spcPts val="0"/>
                        </a:spcAft>
                        <a:buClrTx/>
                        <a:buSzTx/>
                        <a:buFont typeface="+mj-lt"/>
                        <a:buNone/>
                        <a:tabLst/>
                        <a:defRPr/>
                      </a:pPr>
                      <a:r>
                        <a:rPr lang="en-US" sz="1800" b="0" i="0" u="none" strike="noStrike" baseline="0" err="1" smtClean="0">
                          <a:solidFill>
                            <a:schemeClr val="tx1"/>
                          </a:solidFill>
                          <a:effectLst/>
                          <a:latin typeface="Arial"/>
                        </a:rPr>
                        <a:t>Menguasai</a:t>
                      </a:r>
                      <a:r>
                        <a:rPr lang="en-US" sz="1800" b="0" i="0" u="none" strike="noStrike" baseline="0" smtClean="0">
                          <a:solidFill>
                            <a:schemeClr val="tx1"/>
                          </a:solidFill>
                          <a:effectLst/>
                          <a:latin typeface="Arial"/>
                        </a:rPr>
                        <a:t> </a:t>
                      </a:r>
                    </a:p>
                    <a:p>
                      <a:pPr marL="47625" marR="0" indent="23813" algn="ctr" defTabSz="914400" rtl="0" eaLnBrk="1" fontAlgn="ctr" latinLnBrk="0" hangingPunct="1">
                        <a:lnSpc>
                          <a:spcPct val="100000"/>
                        </a:lnSpc>
                        <a:spcBef>
                          <a:spcPts val="0"/>
                        </a:spcBef>
                        <a:spcAft>
                          <a:spcPts val="0"/>
                        </a:spcAft>
                        <a:buClrTx/>
                        <a:buSzTx/>
                        <a:buFont typeface="+mj-lt"/>
                        <a:buNone/>
                        <a:tabLst/>
                        <a:defRPr/>
                      </a:pPr>
                      <a:r>
                        <a:rPr lang="en-US" sz="1800" b="1" i="0" u="none" strike="noStrike" cap="none" spc="0" baseline="0" smtClean="0">
                          <a:ln w="1905"/>
                          <a:solidFill>
                            <a:schemeClr val="bg1"/>
                          </a:solidFill>
                          <a:effectLst>
                            <a:innerShdw blurRad="69850" dist="43180" dir="5400000">
                              <a:srgbClr val="000000">
                                <a:alpha val="65000"/>
                              </a:srgbClr>
                            </a:innerShdw>
                          </a:effectLst>
                          <a:latin typeface="Arial"/>
                        </a:rPr>
                        <a:t>TEORI SENI               POST MODERN</a:t>
                      </a:r>
                      <a:endParaRPr lang="en-US" sz="1800" b="1" i="0" u="none" strike="noStrike" cap="none" spc="0" baseline="0" dirty="0" smtClean="0">
                        <a:ln w="1905"/>
                        <a:solidFill>
                          <a:schemeClr val="bg1"/>
                        </a:solidFill>
                        <a:effectLst>
                          <a:innerShdw blurRad="69850" dist="43180" dir="5400000">
                            <a:srgbClr val="000000">
                              <a:alpha val="65000"/>
                            </a:srgbClr>
                          </a:innerShdw>
                        </a:effectLst>
                        <a:latin typeface="Arial"/>
                      </a:endParaRPr>
                    </a:p>
                  </a:txBody>
                  <a:tcPr marL="9525" marR="9525" marT="9525" marB="0"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cell3D prstMaterial="dkEdge">
                      <a:bevel prst="cross"/>
                      <a:lightRig rig="flood" dir="t"/>
                    </a:cell3D>
                    <a:solidFill>
                      <a:schemeClr val="accent1">
                        <a:lumMod val="60000"/>
                        <a:lumOff val="40000"/>
                      </a:schemeClr>
                    </a:solidFill>
                  </a:tcPr>
                </a:tc>
              </a:tr>
            </a:tbl>
          </a:graphicData>
        </a:graphic>
      </p:graphicFrame>
      <p:sp>
        <p:nvSpPr>
          <p:cNvPr id="3" name="Rectangle 2"/>
          <p:cNvSpPr/>
          <p:nvPr/>
        </p:nvSpPr>
        <p:spPr>
          <a:xfrm>
            <a:off x="5791200" y="4267200"/>
            <a:ext cx="1371600" cy="1200329"/>
          </a:xfrm>
          <a:prstGeom prst="rect">
            <a:avLst/>
          </a:prstGeom>
          <a:noFill/>
          <a:ln>
            <a:noFill/>
          </a:ln>
          <a:effectLst>
            <a:softEdge rad="31750"/>
          </a:effectLst>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7200" b="1" dirty="0" smtClean="0">
                <a:ln w="11430"/>
                <a:solidFill>
                  <a:schemeClr val="bg1"/>
                </a:solidFill>
                <a:effectLst>
                  <a:outerShdw blurRad="50800" dist="39000" dir="5460000" algn="tl">
                    <a:srgbClr val="000000">
                      <a:alpha val="38000"/>
                    </a:srgbClr>
                  </a:outerShdw>
                </a:effectLst>
              </a:rPr>
              <a:t>?</a:t>
            </a:r>
            <a:endParaRPr lang="en-US" sz="7200" b="1" dirty="0">
              <a:ln w="11430"/>
              <a:solidFill>
                <a:schemeClr val="bg1"/>
              </a:solidFill>
              <a:effectLst>
                <a:outerShdw blurRad="50800" dist="39000" dir="5460000" algn="tl">
                  <a:srgbClr val="000000">
                    <a:alpha val="38000"/>
                  </a:srgbClr>
                </a:outerShdw>
              </a:effectLst>
            </a:endParaRPr>
          </a:p>
        </p:txBody>
      </p:sp>
      <p:graphicFrame>
        <p:nvGraphicFramePr>
          <p:cNvPr id="8" name="Table 7"/>
          <p:cNvGraphicFramePr>
            <a:graphicFrameLocks noGrp="1"/>
          </p:cNvGraphicFramePr>
          <p:nvPr/>
        </p:nvGraphicFramePr>
        <p:xfrm>
          <a:off x="405063" y="2603626"/>
          <a:ext cx="2490537" cy="457200"/>
        </p:xfrm>
        <a:graphic>
          <a:graphicData uri="http://schemas.openxmlformats.org/drawingml/2006/table">
            <a:tbl>
              <a:tblPr firstRow="1" bandRow="1">
                <a:tableStyleId>{5C22544A-7EE6-4342-B048-85BDC9FD1C3A}</a:tableStyleId>
              </a:tblPr>
              <a:tblGrid>
                <a:gridCol w="2490537"/>
              </a:tblGrid>
              <a:tr h="457200">
                <a:tc>
                  <a:txBody>
                    <a:bodyPr/>
                    <a:lstStyle/>
                    <a:p>
                      <a:pPr algn="ctr"/>
                      <a:r>
                        <a:rPr lang="en-US" sz="1800" b="1" smtClean="0">
                          <a:solidFill>
                            <a:srgbClr val="FF832F"/>
                          </a:solidFill>
                          <a:effectLst>
                            <a:outerShdw blurRad="38100" dist="38100" dir="2700000" algn="tl">
                              <a:srgbClr val="000000">
                                <a:alpha val="43137"/>
                              </a:srgbClr>
                            </a:outerShdw>
                          </a:effectLst>
                          <a:latin typeface="Arial" pitchFamily="34" charset="0"/>
                          <a:cs typeface="Arial" pitchFamily="34" charset="0"/>
                        </a:rPr>
                        <a:t>(PARSIAL)</a:t>
                      </a:r>
                      <a:endParaRPr lang="en-US" sz="1800" b="1">
                        <a:solidFill>
                          <a:srgbClr val="FF832F"/>
                        </a:solidFill>
                        <a:effectLst>
                          <a:outerShdw blurRad="38100" dist="38100" dir="2700000" algn="tl">
                            <a:srgbClr val="000000">
                              <a:alpha val="43137"/>
                            </a:srgbClr>
                          </a:outerShdw>
                        </a:effectLst>
                        <a:latin typeface="Arial" pitchFamily="34" charset="0"/>
                        <a:cs typeface="Arial" pitchFamily="34" charset="0"/>
                      </a:endParaRPr>
                    </a:p>
                  </a:txBody>
                  <a:tcPr marL="9525" marR="9525" marT="9525"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graphicFrame>
        <p:nvGraphicFramePr>
          <p:cNvPr id="9" name="Table 8"/>
          <p:cNvGraphicFramePr>
            <a:graphicFrameLocks noGrp="1"/>
          </p:cNvGraphicFramePr>
          <p:nvPr/>
        </p:nvGraphicFramePr>
        <p:xfrm>
          <a:off x="6351337" y="2598676"/>
          <a:ext cx="2463800" cy="427765"/>
        </p:xfrm>
        <a:graphic>
          <a:graphicData uri="http://schemas.openxmlformats.org/drawingml/2006/table">
            <a:tbl>
              <a:tblPr firstRow="1" bandRow="1">
                <a:tableStyleId>{5C22544A-7EE6-4342-B048-85BDC9FD1C3A}</a:tableStyleId>
              </a:tblPr>
              <a:tblGrid>
                <a:gridCol w="2463800"/>
              </a:tblGrid>
              <a:tr h="427765">
                <a:tc>
                  <a:txBody>
                    <a:bodyPr/>
                    <a:lstStyle/>
                    <a:p>
                      <a:pPr algn="ctr"/>
                      <a:r>
                        <a:rPr lang="en-US" sz="1800" b="1" smtClean="0">
                          <a:solidFill>
                            <a:schemeClr val="bg1"/>
                          </a:solidFill>
                          <a:effectLst>
                            <a:outerShdw blurRad="38100" dist="38100" dir="2700000" algn="tl">
                              <a:srgbClr val="000000">
                                <a:alpha val="43137"/>
                              </a:srgbClr>
                            </a:outerShdw>
                          </a:effectLst>
                          <a:latin typeface="Arial" pitchFamily="34" charset="0"/>
                          <a:cs typeface="Arial" pitchFamily="34" charset="0"/>
                        </a:rPr>
                        <a:t>(MULTI DISIPLIN)</a:t>
                      </a:r>
                    </a:p>
                  </a:txBody>
                  <a:tcPr marL="9525" marR="9525" marT="9525"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graphicFrame>
        <p:nvGraphicFramePr>
          <p:cNvPr id="10" name="Table 9"/>
          <p:cNvGraphicFramePr>
            <a:graphicFrameLocks noGrp="1"/>
          </p:cNvGraphicFramePr>
          <p:nvPr/>
        </p:nvGraphicFramePr>
        <p:xfrm>
          <a:off x="3380874" y="2559933"/>
          <a:ext cx="2438400" cy="503965"/>
        </p:xfrm>
        <a:graphic>
          <a:graphicData uri="http://schemas.openxmlformats.org/drawingml/2006/table">
            <a:tbl>
              <a:tblPr firstRow="1" bandRow="1">
                <a:tableStyleId>{5C22544A-7EE6-4342-B048-85BDC9FD1C3A}</a:tableStyleId>
              </a:tblPr>
              <a:tblGrid>
                <a:gridCol w="2438400"/>
              </a:tblGrid>
              <a:tr h="50396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baseline="0" smtClean="0">
                          <a:solidFill>
                            <a:srgbClr val="FFFF00"/>
                          </a:solidFill>
                          <a:effectLst>
                            <a:outerShdw blurRad="38100" dist="38100" dir="2700000" algn="tl">
                              <a:srgbClr val="000000">
                                <a:alpha val="43137"/>
                              </a:srgbClr>
                            </a:outerShdw>
                          </a:effectLst>
                          <a:latin typeface="Arial" pitchFamily="34" charset="0"/>
                          <a:cs typeface="Arial" pitchFamily="34" charset="0"/>
                        </a:rPr>
                        <a:t>(INTER DISIPLIN)</a:t>
                      </a:r>
                      <a:endParaRPr lang="en-US" sz="1800" b="1" smtClean="0">
                        <a:solidFill>
                          <a:srgbClr val="FFFF00"/>
                        </a:solidFill>
                        <a:effectLst>
                          <a:outerShdw blurRad="38100" dist="38100" dir="2700000" algn="tl">
                            <a:srgbClr val="000000">
                              <a:alpha val="43137"/>
                            </a:srgbClr>
                          </a:outerShdw>
                        </a:effectLst>
                        <a:latin typeface="Arial" pitchFamily="34" charset="0"/>
                        <a:cs typeface="Arial" pitchFamily="34" charset="0"/>
                      </a:endParaRPr>
                    </a:p>
                  </a:txBody>
                  <a:tcPr marL="9525" marR="9525" marT="9525"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sp>
        <p:nvSpPr>
          <p:cNvPr id="11" name="Rectangle 10"/>
          <p:cNvSpPr/>
          <p:nvPr/>
        </p:nvSpPr>
        <p:spPr>
          <a:xfrm>
            <a:off x="670034" y="314980"/>
            <a:ext cx="7772400" cy="523220"/>
          </a:xfrm>
          <a:prstGeom prst="rect">
            <a:avLst/>
          </a:prstGeom>
        </p:spPr>
        <p:txBody>
          <a:bodyPr wrap="square">
            <a:spAutoFit/>
          </a:bodyPr>
          <a:lstStyle/>
          <a:p>
            <a:pPr lvl="0" algn="ctr"/>
            <a:r>
              <a:rPr lang="en-US" sz="2800" b="1" smtClean="0">
                <a:solidFill>
                  <a:srgbClr val="EEECE1">
                    <a:lumMod val="25000"/>
                  </a:srgbClr>
                </a:solidFill>
                <a:effectLst>
                  <a:outerShdw blurRad="38100" dist="38100" dir="2700000" algn="tl">
                    <a:srgbClr val="000000">
                      <a:alpha val="43137"/>
                    </a:srgbClr>
                  </a:outerShdw>
                </a:effectLst>
              </a:rPr>
              <a:t>CONTOH DESKRIPSI YANG KURANG JELAS </a:t>
            </a:r>
            <a:endParaRPr lang="en-US" sz="2800" b="1" dirty="0" smtClean="0">
              <a:solidFill>
                <a:srgbClr val="EEECE1">
                  <a:lumMod val="25000"/>
                </a:srgb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trips(downRight)">
                                      <p:cBhvr>
                                        <p:cTn id="7" dur="1000"/>
                                        <p:tgtEl>
                                          <p:spTgt spid="8"/>
                                        </p:tgtEl>
                                      </p:cBhvr>
                                    </p:animEffect>
                                  </p:childTnLst>
                                </p:cTn>
                              </p:par>
                              <p:par>
                                <p:cTn id="8" presetID="18" presetClass="entr" presetSubtype="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strips(downRight)">
                                      <p:cBhvr>
                                        <p:cTn id="10" dur="1000"/>
                                        <p:tgtEl>
                                          <p:spTgt spid="10"/>
                                        </p:tgtEl>
                                      </p:cBhvr>
                                    </p:animEffect>
                                  </p:childTnLst>
                                </p:cTn>
                              </p:par>
                              <p:par>
                                <p:cTn id="11" presetID="18" presetClass="entr" presetSubtype="6"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Right)">
                                      <p:cBhvr>
                                        <p:cTn id="13" dur="1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6"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trips(downRight)">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6"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strips(downRight)">
                                      <p:cBhvr>
                                        <p:cTn id="23" dur="500"/>
                                        <p:tgtEl>
                                          <p:spTgt spid="6"/>
                                        </p:tgtEl>
                                      </p:cBhvr>
                                    </p:animEffect>
                                  </p:childTnLst>
                                </p:cTn>
                              </p:par>
                            </p:childTnLst>
                          </p:cTn>
                        </p:par>
                        <p:par>
                          <p:cTn id="24" fill="hold">
                            <p:stCondLst>
                              <p:cond delay="500"/>
                            </p:stCondLst>
                            <p:childTnLst>
                              <p:par>
                                <p:cTn id="25" presetID="22" presetClass="entr" presetSubtype="1" fill="hold" grpId="0"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up)">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strips(downRight)">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p:nvPr/>
        </p:nvGrpSpPr>
        <p:grpSpPr>
          <a:xfrm>
            <a:off x="2514600" y="1676400"/>
            <a:ext cx="4267200" cy="3810000"/>
            <a:chOff x="2514600" y="1371600"/>
            <a:chExt cx="4267200" cy="3810000"/>
          </a:xfrm>
        </p:grpSpPr>
        <p:sp>
          <p:nvSpPr>
            <p:cNvPr id="5" name="Rectangle 4"/>
            <p:cNvSpPr/>
            <p:nvPr/>
          </p:nvSpPr>
          <p:spPr>
            <a:xfrm>
              <a:off x="2514600" y="1371600"/>
              <a:ext cx="4267200" cy="3810000"/>
            </a:xfrm>
            <a:prstGeom prst="rect">
              <a:avLst/>
            </a:prstGeom>
            <a:solidFill>
              <a:srgbClr val="F9F5A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934859" y="1706701"/>
              <a:ext cx="3452805" cy="3170099"/>
            </a:xfrm>
            <a:prstGeom prst="rect">
              <a:avLst/>
            </a:prstGeom>
            <a:noFill/>
          </p:spPr>
          <p:txBody>
            <a:bodyPr wrap="square" lIns="91440" tIns="45720" rIns="91440" bIns="45720">
              <a:spAutoFit/>
            </a:bodyPr>
            <a:lstStyle/>
            <a:p>
              <a:pPr algn="ctr"/>
              <a:r>
                <a:rPr lang="en-US" sz="4000" b="1" smtClean="0">
                  <a:ln w="1905"/>
                  <a:solidFill>
                    <a:srgbClr val="FF6600"/>
                  </a:solidFill>
                  <a:effectLst>
                    <a:innerShdw blurRad="69850" dist="43180" dir="5400000">
                      <a:srgbClr val="000000">
                        <a:alpha val="65000"/>
                      </a:srgbClr>
                    </a:innerShdw>
                  </a:effectLst>
                </a:rPr>
                <a:t>3</a:t>
              </a:r>
              <a:endParaRPr lang="en-US" sz="4000" b="1" cap="none" spc="0" smtClean="0">
                <a:ln w="1905"/>
                <a:solidFill>
                  <a:srgbClr val="FF6600"/>
                </a:solidFill>
                <a:effectLst>
                  <a:innerShdw blurRad="69850" dist="43180" dir="5400000">
                    <a:srgbClr val="000000">
                      <a:alpha val="65000"/>
                    </a:srgbClr>
                  </a:innerShdw>
                </a:effectLst>
              </a:endParaRPr>
            </a:p>
            <a:p>
              <a:pPr algn="ctr"/>
              <a:r>
                <a:rPr lang="en-US" sz="3200" b="1" cap="none" spc="0" smtClean="0">
                  <a:ln w="1905"/>
                  <a:solidFill>
                    <a:schemeClr val="bg2">
                      <a:lumMod val="50000"/>
                    </a:schemeClr>
                  </a:solidFill>
                  <a:effectLst>
                    <a:innerShdw blurRad="69850" dist="43180" dir="5400000">
                      <a:srgbClr val="000000">
                        <a:alpha val="65000"/>
                      </a:srgbClr>
                    </a:innerShdw>
                  </a:effectLst>
                </a:rPr>
                <a:t>Memfasilitasi Pendidikan Sepanjang Hayat</a:t>
              </a:r>
            </a:p>
            <a:p>
              <a:pPr algn="ctr"/>
              <a:r>
                <a:rPr lang="en-US" sz="3200" b="1" cap="none" spc="0" smtClean="0">
                  <a:ln w="1905"/>
                  <a:solidFill>
                    <a:schemeClr val="bg2">
                      <a:lumMod val="50000"/>
                    </a:schemeClr>
                  </a:solidFill>
                  <a:effectLst>
                    <a:innerShdw blurRad="69850" dist="43180" dir="5400000">
                      <a:srgbClr val="000000">
                        <a:alpha val="65000"/>
                      </a:srgbClr>
                    </a:innerShdw>
                  </a:effectLst>
                </a:rPr>
                <a:t>di</a:t>
              </a:r>
            </a:p>
            <a:p>
              <a:pPr algn="ctr"/>
              <a:r>
                <a:rPr lang="en-US" sz="3200" b="1" smtClean="0">
                  <a:ln w="1905"/>
                  <a:solidFill>
                    <a:schemeClr val="bg2">
                      <a:lumMod val="50000"/>
                    </a:schemeClr>
                  </a:solidFill>
                  <a:effectLst>
                    <a:innerShdw blurRad="69850" dist="43180" dir="5400000">
                      <a:srgbClr val="000000">
                        <a:alpha val="65000"/>
                      </a:srgbClr>
                    </a:innerShdw>
                  </a:effectLst>
                </a:rPr>
                <a:t>P</a:t>
              </a:r>
              <a:r>
                <a:rPr lang="en-US" sz="3200" b="1" cap="none" spc="0" smtClean="0">
                  <a:ln w="1905"/>
                  <a:solidFill>
                    <a:schemeClr val="bg2">
                      <a:lumMod val="50000"/>
                    </a:schemeClr>
                  </a:solidFill>
                  <a:effectLst>
                    <a:innerShdw blurRad="69850" dist="43180" dir="5400000">
                      <a:srgbClr val="000000">
                        <a:alpha val="65000"/>
                      </a:srgbClr>
                    </a:innerShdw>
                  </a:effectLst>
                </a:rPr>
                <a:t>endidikan Tinggi</a:t>
              </a:r>
              <a:endParaRPr lang="en-US" sz="3200" b="1" cap="none" spc="0">
                <a:ln w="1905"/>
                <a:solidFill>
                  <a:schemeClr val="bg2">
                    <a:lumMod val="50000"/>
                  </a:schemeClr>
                </a:solidFill>
                <a:effectLst>
                  <a:innerShdw blurRad="69850" dist="43180" dir="5400000">
                    <a:srgbClr val="000000">
                      <a:alpha val="65000"/>
                    </a:srgbClr>
                  </a:innerShdw>
                </a:effectLst>
              </a:endParaRPr>
            </a:p>
          </p:txBody>
        </p:sp>
      </p:gr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2"/>
          <p:cNvGrpSpPr/>
          <p:nvPr/>
        </p:nvGrpSpPr>
        <p:grpSpPr>
          <a:xfrm flipH="1">
            <a:off x="6148137" y="1295400"/>
            <a:ext cx="1548063" cy="1588531"/>
            <a:chOff x="719874" y="-481160"/>
            <a:chExt cx="2280972" cy="2373131"/>
          </a:xfrm>
        </p:grpSpPr>
        <p:sp>
          <p:nvSpPr>
            <p:cNvPr id="24" name="Rectangle 23"/>
            <p:cNvSpPr/>
            <p:nvPr/>
          </p:nvSpPr>
          <p:spPr bwMode="auto">
            <a:xfrm>
              <a:off x="731597" y="1340220"/>
              <a:ext cx="2233794" cy="551751"/>
            </a:xfrm>
            <a:prstGeom prst="rect">
              <a:avLst/>
            </a:prstGeom>
            <a:solidFill>
              <a:srgbClr val="E9D017"/>
            </a:solidFill>
            <a:ln>
              <a:solidFill>
                <a:srgbClr val="FFC000"/>
              </a:solidFill>
            </a:ln>
          </p:spPr>
          <p:txBody>
            <a:bodyPr wrap="square">
              <a:spAutoFit/>
            </a:bodyPr>
            <a:lstStyle/>
            <a:p>
              <a:pPr algn="ctr">
                <a:defRPr/>
              </a:pPr>
              <a:r>
                <a:rPr lang="en-US" b="1" dirty="0" smtClean="0">
                  <a:ln w="1905"/>
                  <a:solidFill>
                    <a:srgbClr val="4F81BD"/>
                  </a:solidFill>
                  <a:effectLst>
                    <a:innerShdw blurRad="69850" dist="43180" dir="5400000">
                      <a:srgbClr val="000000">
                        <a:alpha val="65000"/>
                      </a:srgbClr>
                    </a:innerShdw>
                  </a:effectLst>
                </a:rPr>
                <a:t>Profesi umum</a:t>
              </a:r>
              <a:endParaRPr lang="en-US" b="1" dirty="0">
                <a:ln w="1905"/>
                <a:solidFill>
                  <a:srgbClr val="4F81BD"/>
                </a:solidFill>
                <a:effectLst>
                  <a:innerShdw blurRad="69850" dist="43180" dir="5400000">
                    <a:srgbClr val="000000">
                      <a:alpha val="65000"/>
                    </a:srgbClr>
                  </a:innerShdw>
                </a:effectLst>
              </a:endParaRPr>
            </a:p>
          </p:txBody>
        </p:sp>
        <p:sp>
          <p:nvSpPr>
            <p:cNvPr id="25" name="Rectangle 24"/>
            <p:cNvSpPr/>
            <p:nvPr/>
          </p:nvSpPr>
          <p:spPr bwMode="auto">
            <a:xfrm>
              <a:off x="719874" y="429528"/>
              <a:ext cx="2280972" cy="569185"/>
            </a:xfrm>
            <a:prstGeom prst="rect">
              <a:avLst/>
            </a:prstGeom>
            <a:solidFill>
              <a:srgbClr val="E9D017"/>
            </a:solidFill>
            <a:ln>
              <a:solidFill>
                <a:srgbClr val="FFC000"/>
              </a:solidFill>
            </a:ln>
          </p:spPr>
          <p:txBody>
            <a:bodyPr wrap="square">
              <a:spAutoFit/>
            </a:bodyPr>
            <a:lstStyle/>
            <a:p>
              <a:pPr algn="ctr">
                <a:defRPr/>
              </a:pPr>
              <a:r>
                <a:rPr lang="en-US" b="1" dirty="0" smtClean="0">
                  <a:ln w="1905"/>
                  <a:solidFill>
                    <a:srgbClr val="4F81BD"/>
                  </a:solidFill>
                  <a:effectLst>
                    <a:innerShdw blurRad="69850" dist="43180" dir="5400000">
                      <a:srgbClr val="000000">
                        <a:alpha val="65000"/>
                      </a:srgbClr>
                    </a:innerShdw>
                  </a:effectLst>
                </a:rPr>
                <a:t>Spesialis</a:t>
              </a:r>
              <a:endParaRPr lang="en-US" b="1" dirty="0">
                <a:ln w="1905"/>
                <a:solidFill>
                  <a:srgbClr val="4F81BD"/>
                </a:solidFill>
                <a:effectLst>
                  <a:innerShdw blurRad="69850" dist="43180" dir="5400000">
                    <a:srgbClr val="000000">
                      <a:alpha val="65000"/>
                    </a:srgbClr>
                  </a:innerShdw>
                </a:effectLst>
              </a:endParaRPr>
            </a:p>
          </p:txBody>
        </p:sp>
        <p:sp>
          <p:nvSpPr>
            <p:cNvPr id="26" name="Rectangle 25"/>
            <p:cNvSpPr/>
            <p:nvPr/>
          </p:nvSpPr>
          <p:spPr bwMode="auto">
            <a:xfrm>
              <a:off x="719875" y="-481160"/>
              <a:ext cx="2245517" cy="551751"/>
            </a:xfrm>
            <a:prstGeom prst="rect">
              <a:avLst/>
            </a:prstGeom>
            <a:solidFill>
              <a:srgbClr val="E9D017"/>
            </a:solidFill>
            <a:ln>
              <a:solidFill>
                <a:srgbClr val="FFC000"/>
              </a:solidFill>
            </a:ln>
          </p:spPr>
          <p:txBody>
            <a:bodyPr wrap="square">
              <a:spAutoFit/>
            </a:bodyPr>
            <a:lstStyle/>
            <a:p>
              <a:pPr algn="ctr">
                <a:defRPr/>
              </a:pPr>
              <a:r>
                <a:rPr lang="en-US" sz="1600" b="1" dirty="0" smtClean="0">
                  <a:ln w="1905"/>
                  <a:solidFill>
                    <a:srgbClr val="4F81BD"/>
                  </a:solidFill>
                  <a:effectLst>
                    <a:innerShdw blurRad="69850" dist="43180" dir="5400000">
                      <a:srgbClr val="000000">
                        <a:alpha val="65000"/>
                      </a:srgbClr>
                    </a:innerShdw>
                  </a:effectLst>
                </a:rPr>
                <a:t> </a:t>
              </a:r>
              <a:r>
                <a:rPr lang="en-US" b="1" dirty="0" smtClean="0">
                  <a:ln w="1905"/>
                  <a:solidFill>
                    <a:srgbClr val="4F81BD"/>
                  </a:solidFill>
                  <a:effectLst>
                    <a:innerShdw blurRad="69850" dist="43180" dir="5400000">
                      <a:srgbClr val="000000">
                        <a:alpha val="65000"/>
                      </a:srgbClr>
                    </a:innerShdw>
                  </a:effectLst>
                </a:rPr>
                <a:t>Subspesialis</a:t>
              </a:r>
              <a:endParaRPr lang="en-US" sz="2800" b="1" dirty="0">
                <a:ln w="1905"/>
                <a:solidFill>
                  <a:srgbClr val="4F81BD"/>
                </a:solidFill>
                <a:effectLst>
                  <a:innerShdw blurRad="69850" dist="43180" dir="5400000">
                    <a:srgbClr val="000000">
                      <a:alpha val="65000"/>
                    </a:srgbClr>
                  </a:innerShdw>
                </a:effectLst>
              </a:endParaRPr>
            </a:p>
          </p:txBody>
        </p:sp>
        <p:cxnSp>
          <p:nvCxnSpPr>
            <p:cNvPr id="27" name="Straight Arrow Connector 26"/>
            <p:cNvCxnSpPr/>
            <p:nvPr/>
          </p:nvCxnSpPr>
          <p:spPr>
            <a:xfrm rot="5400000" flipH="1" flipV="1">
              <a:off x="1763615" y="1188418"/>
              <a:ext cx="380999"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3" name="Rectangle 12"/>
          <p:cNvSpPr/>
          <p:nvPr/>
        </p:nvSpPr>
        <p:spPr bwMode="auto">
          <a:xfrm flipH="1">
            <a:off x="6019800" y="5638800"/>
            <a:ext cx="2590800" cy="369332"/>
          </a:xfrm>
          <a:prstGeom prst="rect">
            <a:avLst/>
          </a:prstGeom>
          <a:solidFill>
            <a:srgbClr val="FFC000"/>
          </a:solidFill>
          <a:ln>
            <a:solidFill>
              <a:schemeClr val="bg2">
                <a:lumMod val="75000"/>
              </a:schemeClr>
            </a:solidFill>
          </a:ln>
        </p:spPr>
        <p:txBody>
          <a:bodyPr wrap="square">
            <a:spAutoFit/>
          </a:bodyPr>
          <a:lstStyle/>
          <a:p>
            <a:pPr algn="ctr">
              <a:defRPr/>
            </a:pPr>
            <a:r>
              <a:rPr lang="en-US" b="1" dirty="0">
                <a:ln w="1905"/>
                <a:effectLst>
                  <a:innerShdw blurRad="69850" dist="43180" dir="5400000">
                    <a:srgbClr val="000000">
                      <a:alpha val="65000"/>
                    </a:srgbClr>
                  </a:innerShdw>
                </a:effectLst>
              </a:rPr>
              <a:t>SMA/SMK</a:t>
            </a:r>
          </a:p>
        </p:txBody>
      </p:sp>
      <p:grpSp>
        <p:nvGrpSpPr>
          <p:cNvPr id="3" name="Group 68"/>
          <p:cNvGrpSpPr/>
          <p:nvPr/>
        </p:nvGrpSpPr>
        <p:grpSpPr>
          <a:xfrm>
            <a:off x="6007262" y="3124200"/>
            <a:ext cx="469738" cy="2362200"/>
            <a:chOff x="4816894" y="3512365"/>
            <a:chExt cx="469738" cy="2362200"/>
          </a:xfrm>
        </p:grpSpPr>
        <p:sp>
          <p:nvSpPr>
            <p:cNvPr id="14" name="Rectangle 13"/>
            <p:cNvSpPr/>
            <p:nvPr/>
          </p:nvSpPr>
          <p:spPr bwMode="auto">
            <a:xfrm flipH="1">
              <a:off x="4844739" y="3512365"/>
              <a:ext cx="435104" cy="369332"/>
            </a:xfrm>
            <a:prstGeom prst="rect">
              <a:avLst/>
            </a:prstGeom>
            <a:solidFill>
              <a:srgbClr val="FFC000"/>
            </a:solidFill>
          </p:spPr>
          <p:txBody>
            <a:bodyPr wrap="none">
              <a:spAutoFit/>
            </a:bodyPr>
            <a:lstStyle/>
            <a:p>
              <a:pPr algn="ctr">
                <a:defRPr/>
              </a:pPr>
              <a:r>
                <a:rPr lang="en-US" b="1" dirty="0" smtClean="0">
                  <a:ln w="1905"/>
                  <a:solidFill>
                    <a:srgbClr val="4F81BD"/>
                  </a:solidFill>
                  <a:effectLst>
                    <a:innerShdw blurRad="69850" dist="43180" dir="5400000">
                      <a:srgbClr val="000000">
                        <a:alpha val="65000"/>
                      </a:srgbClr>
                    </a:innerShdw>
                  </a:effectLst>
                </a:rPr>
                <a:t>D4</a:t>
              </a:r>
              <a:endParaRPr lang="en-US" b="1" dirty="0">
                <a:ln w="1905"/>
                <a:solidFill>
                  <a:srgbClr val="4F81BD"/>
                </a:solidFill>
                <a:effectLst>
                  <a:innerShdw blurRad="69850" dist="43180" dir="5400000">
                    <a:srgbClr val="000000">
                      <a:alpha val="65000"/>
                    </a:srgbClr>
                  </a:innerShdw>
                </a:effectLst>
              </a:endParaRPr>
            </a:p>
          </p:txBody>
        </p:sp>
        <p:sp>
          <p:nvSpPr>
            <p:cNvPr id="15" name="Rectangle 14"/>
            <p:cNvSpPr/>
            <p:nvPr/>
          </p:nvSpPr>
          <p:spPr bwMode="auto">
            <a:xfrm flipH="1">
              <a:off x="4825552" y="4121965"/>
              <a:ext cx="435104" cy="369332"/>
            </a:xfrm>
            <a:prstGeom prst="rect">
              <a:avLst/>
            </a:prstGeom>
            <a:solidFill>
              <a:srgbClr val="FFC000"/>
            </a:solidFill>
          </p:spPr>
          <p:txBody>
            <a:bodyPr wrap="none">
              <a:spAutoFit/>
            </a:bodyPr>
            <a:lstStyle/>
            <a:p>
              <a:pPr algn="ctr">
                <a:defRPr/>
              </a:pPr>
              <a:r>
                <a:rPr lang="en-US" b="1" dirty="0">
                  <a:ln w="1905"/>
                  <a:solidFill>
                    <a:srgbClr val="4F81BD"/>
                  </a:solidFill>
                  <a:effectLst>
                    <a:innerShdw blurRad="69850" dist="43180" dir="5400000">
                      <a:srgbClr val="000000">
                        <a:alpha val="65000"/>
                      </a:srgbClr>
                    </a:innerShdw>
                  </a:effectLst>
                </a:rPr>
                <a:t>D3</a:t>
              </a:r>
            </a:p>
          </p:txBody>
        </p:sp>
        <p:sp>
          <p:nvSpPr>
            <p:cNvPr id="17" name="Rectangle 16"/>
            <p:cNvSpPr/>
            <p:nvPr/>
          </p:nvSpPr>
          <p:spPr bwMode="auto">
            <a:xfrm flipH="1">
              <a:off x="4821665" y="4771489"/>
              <a:ext cx="464967" cy="369332"/>
            </a:xfrm>
            <a:prstGeom prst="rect">
              <a:avLst/>
            </a:prstGeom>
            <a:solidFill>
              <a:srgbClr val="FFC000"/>
            </a:solidFill>
          </p:spPr>
          <p:txBody>
            <a:bodyPr wrap="square">
              <a:spAutoFit/>
            </a:bodyPr>
            <a:lstStyle/>
            <a:p>
              <a:pPr algn="ctr">
                <a:defRPr/>
              </a:pPr>
              <a:r>
                <a:rPr lang="en-US" b="1" dirty="0">
                  <a:ln w="1905"/>
                  <a:solidFill>
                    <a:srgbClr val="4F81BD"/>
                  </a:solidFill>
                  <a:effectLst>
                    <a:innerShdw blurRad="69850" dist="43180" dir="5400000">
                      <a:srgbClr val="000000">
                        <a:alpha val="65000"/>
                      </a:srgbClr>
                    </a:innerShdw>
                  </a:effectLst>
                </a:rPr>
                <a:t>D2</a:t>
              </a:r>
              <a:endParaRPr lang="en-US" sz="2000" b="1" dirty="0">
                <a:ln w="1905"/>
                <a:solidFill>
                  <a:srgbClr val="4F81BD"/>
                </a:solidFill>
                <a:effectLst>
                  <a:innerShdw blurRad="69850" dist="43180" dir="5400000">
                    <a:srgbClr val="000000">
                      <a:alpha val="65000"/>
                    </a:srgbClr>
                  </a:innerShdw>
                </a:effectLst>
              </a:endParaRPr>
            </a:p>
          </p:txBody>
        </p:sp>
        <p:sp>
          <p:nvSpPr>
            <p:cNvPr id="18" name="Rectangle 17"/>
            <p:cNvSpPr/>
            <p:nvPr/>
          </p:nvSpPr>
          <p:spPr bwMode="auto">
            <a:xfrm flipH="1">
              <a:off x="4816894" y="5353890"/>
              <a:ext cx="435104" cy="369332"/>
            </a:xfrm>
            <a:prstGeom prst="rect">
              <a:avLst/>
            </a:prstGeom>
            <a:solidFill>
              <a:srgbClr val="FFC000"/>
            </a:solidFill>
          </p:spPr>
          <p:txBody>
            <a:bodyPr wrap="none">
              <a:spAutoFit/>
            </a:bodyPr>
            <a:lstStyle/>
            <a:p>
              <a:pPr algn="ctr">
                <a:defRPr/>
              </a:pPr>
              <a:r>
                <a:rPr lang="en-US" b="1" dirty="0">
                  <a:ln w="1905"/>
                  <a:solidFill>
                    <a:srgbClr val="4F81BD"/>
                  </a:solidFill>
                  <a:effectLst>
                    <a:innerShdw blurRad="69850" dist="43180" dir="5400000">
                      <a:srgbClr val="000000">
                        <a:alpha val="65000"/>
                      </a:srgbClr>
                    </a:innerShdw>
                  </a:effectLst>
                </a:rPr>
                <a:t>D1</a:t>
              </a:r>
            </a:p>
          </p:txBody>
        </p:sp>
        <p:cxnSp>
          <p:nvCxnSpPr>
            <p:cNvPr id="20" name="Straight Arrow Connector 19"/>
            <p:cNvCxnSpPr/>
            <p:nvPr/>
          </p:nvCxnSpPr>
          <p:spPr>
            <a:xfrm rot="16200000" flipV="1">
              <a:off x="4980114" y="5797516"/>
              <a:ext cx="153021" cy="107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V="1">
              <a:off x="4963228" y="3969337"/>
              <a:ext cx="153021" cy="107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6200000" flipV="1">
              <a:off x="4992048" y="4577200"/>
              <a:ext cx="153021" cy="107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6200000" flipV="1">
              <a:off x="4976135" y="5274644"/>
              <a:ext cx="153021" cy="107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4" name="Group 69"/>
          <p:cNvGrpSpPr/>
          <p:nvPr/>
        </p:nvGrpSpPr>
        <p:grpSpPr>
          <a:xfrm>
            <a:off x="7969678" y="1219200"/>
            <a:ext cx="640922" cy="4114801"/>
            <a:chOff x="6629400" y="2102068"/>
            <a:chExt cx="640922" cy="4114801"/>
          </a:xfrm>
        </p:grpSpPr>
        <p:sp>
          <p:nvSpPr>
            <p:cNvPr id="37" name="Rectangle 36"/>
            <p:cNvSpPr/>
            <p:nvPr/>
          </p:nvSpPr>
          <p:spPr bwMode="auto">
            <a:xfrm flipH="1">
              <a:off x="6629400" y="2747210"/>
              <a:ext cx="609600" cy="461665"/>
            </a:xfrm>
            <a:prstGeom prst="rect">
              <a:avLst/>
            </a:prstGeom>
            <a:solidFill>
              <a:srgbClr val="4B4A25"/>
            </a:solidFill>
            <a:ln w="12700">
              <a:noFill/>
            </a:ln>
          </p:spPr>
          <p:txBody>
            <a:bodyPr wrap="square">
              <a:spAutoFit/>
            </a:bodyPr>
            <a:lstStyle/>
            <a:p>
              <a:pPr algn="ctr">
                <a:defRPr/>
              </a:pPr>
              <a:r>
                <a:rPr lang="en-US" sz="2400" b="1" dirty="0">
                  <a:ln w="1905"/>
                  <a:solidFill>
                    <a:schemeClr val="bg1"/>
                  </a:solidFill>
                  <a:effectLst>
                    <a:innerShdw blurRad="69850" dist="43180" dir="5400000">
                      <a:srgbClr val="000000">
                        <a:alpha val="65000"/>
                      </a:srgbClr>
                    </a:innerShdw>
                  </a:effectLst>
                </a:rPr>
                <a:t>S2</a:t>
              </a:r>
            </a:p>
          </p:txBody>
        </p:sp>
        <p:sp>
          <p:nvSpPr>
            <p:cNvPr id="34" name="Rectangle 33"/>
            <p:cNvSpPr/>
            <p:nvPr/>
          </p:nvSpPr>
          <p:spPr bwMode="auto">
            <a:xfrm flipH="1">
              <a:off x="6629400" y="2102068"/>
              <a:ext cx="640922" cy="461665"/>
            </a:xfrm>
            <a:prstGeom prst="rect">
              <a:avLst/>
            </a:prstGeom>
            <a:solidFill>
              <a:srgbClr val="4B4A25"/>
            </a:solidFill>
            <a:ln w="12700">
              <a:noFill/>
            </a:ln>
          </p:spPr>
          <p:txBody>
            <a:bodyPr wrap="square">
              <a:spAutoFit/>
            </a:bodyPr>
            <a:lstStyle/>
            <a:p>
              <a:pPr algn="ctr">
                <a:defRPr/>
              </a:pPr>
              <a:r>
                <a:rPr lang="en-US" sz="2400" b="1" dirty="0" smtClean="0">
                  <a:ln w="1905"/>
                  <a:solidFill>
                    <a:schemeClr val="bg1"/>
                  </a:solidFill>
                  <a:effectLst>
                    <a:innerShdw blurRad="69850" dist="43180" dir="5400000">
                      <a:srgbClr val="000000">
                        <a:alpha val="65000"/>
                      </a:srgbClr>
                    </a:innerShdw>
                  </a:effectLst>
                </a:rPr>
                <a:t>S3</a:t>
              </a:r>
              <a:endParaRPr lang="en-US" sz="2400" b="1" dirty="0">
                <a:ln w="1905"/>
                <a:solidFill>
                  <a:schemeClr val="bg1"/>
                </a:solidFill>
                <a:effectLst>
                  <a:innerShdw blurRad="69850" dist="43180" dir="5400000">
                    <a:srgbClr val="000000">
                      <a:alpha val="65000"/>
                    </a:srgbClr>
                  </a:innerShdw>
                </a:effectLst>
              </a:endParaRPr>
            </a:p>
          </p:txBody>
        </p:sp>
        <p:cxnSp>
          <p:nvCxnSpPr>
            <p:cNvPr id="33" name="Straight Arrow Connector 32"/>
            <p:cNvCxnSpPr/>
            <p:nvPr/>
          </p:nvCxnSpPr>
          <p:spPr>
            <a:xfrm rot="16200000" flipV="1">
              <a:off x="6628698" y="3579619"/>
              <a:ext cx="612082" cy="107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bwMode="auto">
            <a:xfrm rot="5400000" flipH="1" flipV="1">
              <a:off x="6088427" y="5339775"/>
              <a:ext cx="1752601"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auto">
            <a:xfrm flipH="1">
              <a:off x="6635824" y="3914274"/>
              <a:ext cx="607186" cy="461665"/>
            </a:xfrm>
            <a:prstGeom prst="rect">
              <a:avLst/>
            </a:prstGeom>
            <a:solidFill>
              <a:srgbClr val="4B4A25"/>
            </a:solidFill>
            <a:ln w="12700">
              <a:noFill/>
            </a:ln>
          </p:spPr>
          <p:txBody>
            <a:bodyPr wrap="square">
              <a:spAutoFit/>
            </a:bodyPr>
            <a:lstStyle/>
            <a:p>
              <a:pPr algn="ctr">
                <a:defRPr/>
              </a:pPr>
              <a:r>
                <a:rPr lang="en-US" sz="2400" b="1" dirty="0">
                  <a:ln w="1905"/>
                  <a:solidFill>
                    <a:schemeClr val="bg1"/>
                  </a:solidFill>
                  <a:effectLst>
                    <a:innerShdw blurRad="69850" dist="43180" dir="5400000">
                      <a:srgbClr val="000000">
                        <a:alpha val="65000"/>
                      </a:srgbClr>
                    </a:innerShdw>
                  </a:effectLst>
                </a:rPr>
                <a:t>S1</a:t>
              </a:r>
            </a:p>
          </p:txBody>
        </p:sp>
        <p:cxnSp>
          <p:nvCxnSpPr>
            <p:cNvPr id="47" name="Straight Arrow Connector 46"/>
            <p:cNvCxnSpPr/>
            <p:nvPr/>
          </p:nvCxnSpPr>
          <p:spPr>
            <a:xfrm rot="5400000" flipH="1" flipV="1">
              <a:off x="6810139" y="2653871"/>
              <a:ext cx="255034" cy="110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102" name="Straight Arrow Connector 101"/>
          <p:cNvCxnSpPr/>
          <p:nvPr/>
        </p:nvCxnSpPr>
        <p:spPr>
          <a:xfrm rot="16200000" flipV="1">
            <a:off x="6731022" y="1755252"/>
            <a:ext cx="255034" cy="107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70" name="Table 69"/>
          <p:cNvGraphicFramePr>
            <a:graphicFrameLocks noGrp="1"/>
          </p:cNvGraphicFramePr>
          <p:nvPr/>
        </p:nvGraphicFramePr>
        <p:xfrm>
          <a:off x="5005137" y="457200"/>
          <a:ext cx="3854115" cy="6097431"/>
        </p:xfrm>
        <a:graphic>
          <a:graphicData uri="http://schemas.openxmlformats.org/drawingml/2006/table">
            <a:tbl>
              <a:tblPr firstRow="1" bandRow="1">
                <a:tableStyleId>{5C22544A-7EE6-4342-B048-85BDC9FD1C3A}</a:tableStyleId>
              </a:tblPr>
              <a:tblGrid>
                <a:gridCol w="1319463"/>
                <a:gridCol w="1274653"/>
                <a:gridCol w="1259999"/>
              </a:tblGrid>
              <a:tr h="740343">
                <a:tc>
                  <a:txBody>
                    <a:bodyPr/>
                    <a:lstStyle/>
                    <a:p>
                      <a:pPr algn="ctr"/>
                      <a:r>
                        <a:rPr lang="en-US" dirty="0" err="1" smtClean="0">
                          <a:effectLst>
                            <a:outerShdw blurRad="38100" dist="38100" dir="2700000" algn="tl">
                              <a:srgbClr val="000000">
                                <a:alpha val="43137"/>
                              </a:srgbClr>
                            </a:outerShdw>
                          </a:effectLst>
                        </a:rPr>
                        <a:t>Pendidikan</a:t>
                      </a:r>
                      <a:r>
                        <a:rPr lang="en-US" dirty="0" smtClean="0">
                          <a:effectLst>
                            <a:outerShdw blurRad="38100" dist="38100" dir="2700000" algn="tl">
                              <a:srgbClr val="000000">
                                <a:alpha val="43137"/>
                              </a:srgbClr>
                            </a:outerShdw>
                          </a:effectLst>
                        </a:rPr>
                        <a:t> </a:t>
                      </a:r>
                      <a:r>
                        <a:rPr lang="en-US" dirty="0" err="1" smtClean="0">
                          <a:effectLst>
                            <a:outerShdw blurRad="38100" dist="38100" dir="2700000" algn="tl">
                              <a:srgbClr val="000000">
                                <a:alpha val="43137"/>
                              </a:srgbClr>
                            </a:outerShdw>
                          </a:effectLst>
                        </a:rPr>
                        <a:t>Vokasi</a:t>
                      </a:r>
                      <a:endParaRPr lang="en-US" dirty="0">
                        <a:effectLst>
                          <a:outerShdw blurRad="38100" dist="38100" dir="2700000" algn="tl">
                            <a:srgbClr val="000000">
                              <a:alpha val="43137"/>
                            </a:srgbClr>
                          </a:outerShdw>
                        </a:effectLst>
                      </a:endParaRPr>
                    </a:p>
                  </a:txBody>
                  <a:tcPr anchor="ctr">
                    <a:cell3D prstMaterial="dkEdge">
                      <a:bevel prst="cross"/>
                      <a:lightRig rig="flood" dir="t"/>
                    </a:cell3D>
                    <a:solidFill>
                      <a:schemeClr val="bg1">
                        <a:lumMod val="50000"/>
                      </a:schemeClr>
                    </a:solidFill>
                  </a:tcPr>
                </a:tc>
                <a:tc>
                  <a:txBody>
                    <a:bodyPr/>
                    <a:lstStyle/>
                    <a:p>
                      <a:pPr algn="ctr"/>
                      <a:r>
                        <a:rPr lang="en-US" dirty="0" err="1" smtClean="0">
                          <a:effectLst>
                            <a:outerShdw blurRad="38100" dist="38100" dir="2700000" algn="tl">
                              <a:srgbClr val="000000">
                                <a:alpha val="43137"/>
                              </a:srgbClr>
                            </a:outerShdw>
                          </a:effectLst>
                        </a:rPr>
                        <a:t>Pendidikan</a:t>
                      </a:r>
                      <a:r>
                        <a:rPr lang="en-US" dirty="0" smtClean="0">
                          <a:effectLst>
                            <a:outerShdw blurRad="38100" dist="38100" dir="2700000" algn="tl">
                              <a:srgbClr val="000000">
                                <a:alpha val="43137"/>
                              </a:srgbClr>
                            </a:outerShdw>
                          </a:effectLst>
                        </a:rPr>
                        <a:t> </a:t>
                      </a:r>
                      <a:r>
                        <a:rPr lang="en-US" dirty="0" err="1" smtClean="0">
                          <a:effectLst>
                            <a:outerShdw blurRad="38100" dist="38100" dir="2700000" algn="tl">
                              <a:srgbClr val="000000">
                                <a:alpha val="43137"/>
                              </a:srgbClr>
                            </a:outerShdw>
                          </a:effectLst>
                        </a:rPr>
                        <a:t>Profesi</a:t>
                      </a:r>
                      <a:endParaRPr lang="en-US" dirty="0">
                        <a:effectLst>
                          <a:outerShdw blurRad="38100" dist="38100" dir="2700000" algn="tl">
                            <a:srgbClr val="000000">
                              <a:alpha val="43137"/>
                            </a:srgbClr>
                          </a:outerShdw>
                        </a:effectLst>
                      </a:endParaRPr>
                    </a:p>
                  </a:txBody>
                  <a:tcPr anchor="ctr">
                    <a:cell3D prstMaterial="dkEdge">
                      <a:bevel prst="cross"/>
                      <a:lightRig rig="flood" dir="t"/>
                    </a:cell3D>
                    <a:solidFill>
                      <a:schemeClr val="bg1">
                        <a:lumMod val="50000"/>
                      </a:schemeClr>
                    </a:solidFill>
                  </a:tcPr>
                </a:tc>
                <a:tc>
                  <a:txBody>
                    <a:bodyPr/>
                    <a:lstStyle/>
                    <a:p>
                      <a:pPr algn="ctr"/>
                      <a:r>
                        <a:rPr lang="en-US" dirty="0" err="1" smtClean="0">
                          <a:effectLst>
                            <a:outerShdw blurRad="38100" dist="38100" dir="2700000" algn="tl">
                              <a:srgbClr val="000000">
                                <a:alpha val="43137"/>
                              </a:srgbClr>
                            </a:outerShdw>
                          </a:effectLst>
                        </a:rPr>
                        <a:t>Pendidikan</a:t>
                      </a:r>
                      <a:r>
                        <a:rPr lang="en-US" dirty="0" smtClean="0">
                          <a:effectLst>
                            <a:outerShdw blurRad="38100" dist="38100" dir="2700000" algn="tl">
                              <a:srgbClr val="000000">
                                <a:alpha val="43137"/>
                              </a:srgbClr>
                            </a:outerShdw>
                          </a:effectLst>
                        </a:rPr>
                        <a:t> </a:t>
                      </a:r>
                      <a:r>
                        <a:rPr lang="en-US" dirty="0" err="1" smtClean="0">
                          <a:effectLst>
                            <a:outerShdw blurRad="38100" dist="38100" dir="2700000" algn="tl">
                              <a:srgbClr val="000000">
                                <a:alpha val="43137"/>
                              </a:srgbClr>
                            </a:outerShdw>
                          </a:effectLst>
                        </a:rPr>
                        <a:t>Akademik</a:t>
                      </a:r>
                      <a:endParaRPr lang="en-US" dirty="0">
                        <a:effectLst>
                          <a:outerShdw blurRad="38100" dist="38100" dir="2700000" algn="tl">
                            <a:srgbClr val="000000">
                              <a:alpha val="43137"/>
                            </a:srgbClr>
                          </a:outerShdw>
                        </a:effectLst>
                      </a:endParaRPr>
                    </a:p>
                  </a:txBody>
                  <a:tcPr anchor="ctr">
                    <a:cell3D prstMaterial="dkEdge">
                      <a:bevel prst="cross"/>
                      <a:lightRig rig="flood" dir="t"/>
                    </a:cell3D>
                    <a:solidFill>
                      <a:schemeClr val="bg1">
                        <a:lumMod val="50000"/>
                      </a:schemeClr>
                    </a:solidFill>
                  </a:tcPr>
                </a:tc>
              </a:tr>
              <a:tr h="595232">
                <a:tc>
                  <a:txBody>
                    <a:bodyPr/>
                    <a:lstStyle/>
                    <a:p>
                      <a:pPr algn="ctr"/>
                      <a:endParaRPr lang="en-US" dirty="0"/>
                    </a:p>
                  </a:txBody>
                  <a:tcPr>
                    <a:cell3D prstMaterial="dkEdge">
                      <a:bevel prst="cross"/>
                      <a:lightRig rig="flood" dir="t"/>
                    </a:cell3D>
                    <a:solidFill>
                      <a:srgbClr val="FFF7DD"/>
                    </a:solidFill>
                  </a:tcPr>
                </a:tc>
                <a:tc>
                  <a:txBody>
                    <a:bodyPr/>
                    <a:lstStyle/>
                    <a:p>
                      <a:pPr algn="ctr"/>
                      <a:r>
                        <a:rPr lang="en-US" b="1" smtClean="0">
                          <a:solidFill>
                            <a:schemeClr val="tx1">
                              <a:lumMod val="50000"/>
                              <a:lumOff val="50000"/>
                            </a:schemeClr>
                          </a:solidFill>
                        </a:rPr>
                        <a:t>Spesialis II</a:t>
                      </a:r>
                      <a:endParaRPr lang="en-US" b="1" dirty="0">
                        <a:solidFill>
                          <a:schemeClr val="tx1">
                            <a:lumMod val="50000"/>
                            <a:lumOff val="50000"/>
                          </a:schemeClr>
                        </a:solidFill>
                      </a:endParaRPr>
                    </a:p>
                  </a:txBody>
                  <a:tcPr anchor="ctr">
                    <a:cell3D prstMaterial="dkEdge">
                      <a:bevel prst="cross"/>
                      <a:lightRig rig="flood" dir="t"/>
                    </a:cell3D>
                    <a:solidFill>
                      <a:srgbClr val="FFF7DD"/>
                    </a:solidFill>
                  </a:tcPr>
                </a:tc>
                <a:tc>
                  <a:txBody>
                    <a:bodyPr/>
                    <a:lstStyle/>
                    <a:p>
                      <a:pPr algn="ctr"/>
                      <a:r>
                        <a:rPr lang="en-US" sz="2400" b="1" smtClean="0">
                          <a:solidFill>
                            <a:schemeClr val="tx1">
                              <a:lumMod val="50000"/>
                              <a:lumOff val="50000"/>
                            </a:schemeClr>
                          </a:solidFill>
                        </a:rPr>
                        <a:t>S3</a:t>
                      </a:r>
                      <a:endParaRPr lang="en-US" sz="2400" b="1" dirty="0">
                        <a:solidFill>
                          <a:schemeClr val="tx1">
                            <a:lumMod val="50000"/>
                            <a:lumOff val="50000"/>
                          </a:schemeClr>
                        </a:solidFill>
                      </a:endParaRPr>
                    </a:p>
                  </a:txBody>
                  <a:tcPr anchor="ctr">
                    <a:cell3D prstMaterial="dkEdge">
                      <a:bevel prst="cross"/>
                      <a:lightRig rig="flood" dir="t"/>
                    </a:cell3D>
                    <a:solidFill>
                      <a:srgbClr val="FFF7DD"/>
                    </a:solidFill>
                  </a:tcPr>
                </a:tc>
              </a:tr>
              <a:tr h="595232">
                <a:tc>
                  <a:txBody>
                    <a:bodyPr/>
                    <a:lstStyle/>
                    <a:p>
                      <a:pPr algn="ctr"/>
                      <a:endParaRPr lang="en-US" dirty="0"/>
                    </a:p>
                  </a:txBody>
                  <a:tcPr>
                    <a:cell3D prstMaterial="dkEdge">
                      <a:bevel prst="cross"/>
                      <a:lightRig rig="flood" dir="t"/>
                    </a:cell3D>
                    <a:solidFill>
                      <a:srgbClr val="FEF9D2"/>
                    </a:solidFill>
                  </a:tcPr>
                </a:tc>
                <a:tc>
                  <a:txBody>
                    <a:bodyPr/>
                    <a:lstStyle/>
                    <a:p>
                      <a:pPr algn="ctr"/>
                      <a:r>
                        <a:rPr lang="en-US" b="1" smtClean="0">
                          <a:solidFill>
                            <a:schemeClr val="tx1">
                              <a:lumMod val="50000"/>
                              <a:lumOff val="50000"/>
                            </a:schemeClr>
                          </a:solidFill>
                        </a:rPr>
                        <a:t>Sesialis I</a:t>
                      </a:r>
                      <a:endParaRPr lang="en-US" b="1" dirty="0">
                        <a:solidFill>
                          <a:schemeClr val="tx1">
                            <a:lumMod val="50000"/>
                            <a:lumOff val="50000"/>
                          </a:schemeClr>
                        </a:solidFill>
                      </a:endParaRPr>
                    </a:p>
                  </a:txBody>
                  <a:tcPr anchor="ctr">
                    <a:cell3D prstMaterial="dkEdge">
                      <a:bevel prst="cross"/>
                      <a:lightRig rig="flood" dir="t"/>
                    </a:cell3D>
                    <a:solidFill>
                      <a:srgbClr val="FEF9D2"/>
                    </a:solidFill>
                  </a:tcPr>
                </a:tc>
                <a:tc>
                  <a:txBody>
                    <a:bodyPr/>
                    <a:lstStyle/>
                    <a:p>
                      <a:pPr algn="ctr"/>
                      <a:r>
                        <a:rPr lang="en-US" sz="2400" b="1" smtClean="0">
                          <a:solidFill>
                            <a:schemeClr val="tx1">
                              <a:lumMod val="50000"/>
                              <a:lumOff val="50000"/>
                            </a:schemeClr>
                          </a:solidFill>
                        </a:rPr>
                        <a:t>S2</a:t>
                      </a:r>
                      <a:endParaRPr lang="en-US" sz="2400" b="1" dirty="0">
                        <a:solidFill>
                          <a:schemeClr val="tx1">
                            <a:lumMod val="50000"/>
                            <a:lumOff val="50000"/>
                          </a:schemeClr>
                        </a:solidFill>
                      </a:endParaRPr>
                    </a:p>
                  </a:txBody>
                  <a:tcPr anchor="ctr">
                    <a:cell3D prstMaterial="dkEdge">
                      <a:bevel prst="cross"/>
                      <a:lightRig rig="flood" dir="t"/>
                    </a:cell3D>
                    <a:solidFill>
                      <a:srgbClr val="FEF9D2"/>
                    </a:solidFill>
                  </a:tcPr>
                </a:tc>
              </a:tr>
              <a:tr h="595232">
                <a:tc>
                  <a:txBody>
                    <a:bodyPr/>
                    <a:lstStyle/>
                    <a:p>
                      <a:pPr algn="ctr"/>
                      <a:endParaRPr lang="en-US" dirty="0"/>
                    </a:p>
                  </a:txBody>
                  <a:tcPr>
                    <a:cell3D prstMaterial="dkEdge">
                      <a:bevel prst="cross"/>
                      <a:lightRig rig="flood" dir="t"/>
                    </a:cell3D>
                    <a:solidFill>
                      <a:srgbClr val="FDF4B5"/>
                    </a:solidFill>
                  </a:tcPr>
                </a:tc>
                <a:tc>
                  <a:txBody>
                    <a:bodyPr/>
                    <a:lstStyle/>
                    <a:p>
                      <a:pPr algn="ctr"/>
                      <a:r>
                        <a:rPr lang="en-US" b="1" smtClean="0">
                          <a:solidFill>
                            <a:schemeClr val="tx1">
                              <a:lumMod val="50000"/>
                              <a:lumOff val="50000"/>
                            </a:schemeClr>
                          </a:solidFill>
                        </a:rPr>
                        <a:t>Profesi</a:t>
                      </a:r>
                      <a:endParaRPr lang="en-US" b="1" dirty="0">
                        <a:solidFill>
                          <a:schemeClr val="tx1">
                            <a:lumMod val="50000"/>
                            <a:lumOff val="50000"/>
                          </a:schemeClr>
                        </a:solidFill>
                      </a:endParaRPr>
                    </a:p>
                  </a:txBody>
                  <a:tcPr anchor="ctr">
                    <a:cell3D prstMaterial="dkEdge">
                      <a:bevel prst="cross"/>
                      <a:lightRig rig="flood" dir="t"/>
                    </a:cell3D>
                    <a:solidFill>
                      <a:srgbClr val="FDF4B5"/>
                    </a:solidFill>
                  </a:tcPr>
                </a:tc>
                <a:tc>
                  <a:txBody>
                    <a:bodyPr/>
                    <a:lstStyle/>
                    <a:p>
                      <a:pPr algn="ctr"/>
                      <a:endParaRPr lang="en-US" sz="2400" b="1" dirty="0">
                        <a:solidFill>
                          <a:schemeClr val="tx1">
                            <a:lumMod val="50000"/>
                            <a:lumOff val="50000"/>
                          </a:schemeClr>
                        </a:solidFill>
                      </a:endParaRPr>
                    </a:p>
                  </a:txBody>
                  <a:tcPr anchor="ctr">
                    <a:cell3D prstMaterial="dkEdge">
                      <a:bevel prst="cross"/>
                      <a:lightRig rig="flood" dir="t"/>
                    </a:cell3D>
                    <a:solidFill>
                      <a:srgbClr val="FDF4B5"/>
                    </a:solidFill>
                  </a:tcPr>
                </a:tc>
              </a:tr>
              <a:tr h="595232">
                <a:tc>
                  <a:txBody>
                    <a:bodyPr/>
                    <a:lstStyle/>
                    <a:p>
                      <a:pPr algn="ctr"/>
                      <a:r>
                        <a:rPr lang="en-US" sz="2400" b="1" dirty="0" smtClean="0">
                          <a:solidFill>
                            <a:schemeClr val="tx1"/>
                          </a:solidFill>
                          <a:effectLst/>
                        </a:rPr>
                        <a:t>D4</a:t>
                      </a:r>
                      <a:endParaRPr lang="en-US" sz="2400" b="1" dirty="0">
                        <a:solidFill>
                          <a:schemeClr val="tx1"/>
                        </a:solidFill>
                        <a:effectLst/>
                      </a:endParaRPr>
                    </a:p>
                  </a:txBody>
                  <a:tcPr anchor="ctr">
                    <a:cell3D prstMaterial="dkEdge">
                      <a:bevel prst="cross"/>
                      <a:lightRig rig="flood" dir="t"/>
                    </a:cell3D>
                    <a:solidFill>
                      <a:srgbClr val="FDF2A1"/>
                    </a:solidFill>
                  </a:tcPr>
                </a:tc>
                <a:tc>
                  <a:txBody>
                    <a:bodyPr/>
                    <a:lstStyle/>
                    <a:p>
                      <a:pPr algn="ctr"/>
                      <a:endParaRPr lang="en-US" dirty="0">
                        <a:solidFill>
                          <a:schemeClr val="tx1">
                            <a:lumMod val="50000"/>
                            <a:lumOff val="50000"/>
                          </a:schemeClr>
                        </a:solidFill>
                      </a:endParaRPr>
                    </a:p>
                  </a:txBody>
                  <a:tcPr>
                    <a:cell3D prstMaterial="dkEdge">
                      <a:bevel prst="cross"/>
                      <a:lightRig rig="flood" dir="t"/>
                    </a:cell3D>
                    <a:solidFill>
                      <a:srgbClr val="FDF2A1"/>
                    </a:solidFill>
                  </a:tcPr>
                </a:tc>
                <a:tc>
                  <a:txBody>
                    <a:bodyPr/>
                    <a:lstStyle/>
                    <a:p>
                      <a:pPr algn="ctr"/>
                      <a:r>
                        <a:rPr lang="en-US" sz="2400" b="1" smtClean="0">
                          <a:solidFill>
                            <a:schemeClr val="tx1">
                              <a:lumMod val="50000"/>
                              <a:lumOff val="50000"/>
                            </a:schemeClr>
                          </a:solidFill>
                        </a:rPr>
                        <a:t>S1</a:t>
                      </a:r>
                      <a:endParaRPr lang="en-US" sz="2400" b="1" dirty="0">
                        <a:solidFill>
                          <a:schemeClr val="tx1">
                            <a:lumMod val="50000"/>
                            <a:lumOff val="50000"/>
                          </a:schemeClr>
                        </a:solidFill>
                      </a:endParaRPr>
                    </a:p>
                  </a:txBody>
                  <a:tcPr anchor="ctr">
                    <a:cell3D prstMaterial="dkEdge">
                      <a:bevel prst="cross"/>
                      <a:lightRig rig="flood" dir="t"/>
                    </a:cell3D>
                    <a:solidFill>
                      <a:srgbClr val="FDF2A1"/>
                    </a:solidFill>
                  </a:tcPr>
                </a:tc>
              </a:tr>
              <a:tr h="595232">
                <a:tc>
                  <a:txBody>
                    <a:bodyPr/>
                    <a:lstStyle/>
                    <a:p>
                      <a:pPr algn="ctr"/>
                      <a:r>
                        <a:rPr lang="en-US" sz="2400" b="1" dirty="0" smtClean="0">
                          <a:solidFill>
                            <a:schemeClr val="tx1"/>
                          </a:solidFill>
                          <a:effectLst/>
                        </a:rPr>
                        <a:t>D3</a:t>
                      </a:r>
                      <a:endParaRPr lang="en-US" sz="2400" b="1" dirty="0">
                        <a:solidFill>
                          <a:schemeClr val="tx1"/>
                        </a:solidFill>
                        <a:effectLst/>
                      </a:endParaRPr>
                    </a:p>
                  </a:txBody>
                  <a:tcPr anchor="ctr">
                    <a:cell3D prstMaterial="dkEdge">
                      <a:bevel prst="cross"/>
                      <a:lightRig rig="flood" dir="t"/>
                    </a:cell3D>
                    <a:solidFill>
                      <a:srgbClr val="FCEE88"/>
                    </a:solidFill>
                  </a:tcPr>
                </a:tc>
                <a:tc>
                  <a:txBody>
                    <a:bodyPr/>
                    <a:lstStyle/>
                    <a:p>
                      <a:pPr algn="ctr"/>
                      <a:endParaRPr lang="en-US" dirty="0"/>
                    </a:p>
                  </a:txBody>
                  <a:tcPr>
                    <a:cell3D prstMaterial="dkEdge">
                      <a:bevel prst="cross"/>
                      <a:lightRig rig="flood" dir="t"/>
                    </a:cell3D>
                    <a:solidFill>
                      <a:srgbClr val="FCEE88"/>
                    </a:solidFill>
                  </a:tcPr>
                </a:tc>
                <a:tc>
                  <a:txBody>
                    <a:bodyPr/>
                    <a:lstStyle/>
                    <a:p>
                      <a:pPr algn="ctr"/>
                      <a:endParaRPr lang="en-US" sz="2400" b="1" dirty="0"/>
                    </a:p>
                  </a:txBody>
                  <a:tcPr anchor="ctr">
                    <a:cell3D prstMaterial="dkEdge">
                      <a:bevel prst="cross"/>
                      <a:lightRig rig="flood" dir="t"/>
                    </a:cell3D>
                    <a:solidFill>
                      <a:srgbClr val="FCEE88"/>
                    </a:solidFill>
                  </a:tcPr>
                </a:tc>
              </a:tr>
              <a:tr h="595232">
                <a:tc>
                  <a:txBody>
                    <a:bodyPr/>
                    <a:lstStyle/>
                    <a:p>
                      <a:pPr algn="ctr"/>
                      <a:r>
                        <a:rPr lang="en-US" sz="2400" b="1" dirty="0" smtClean="0">
                          <a:solidFill>
                            <a:schemeClr val="tx1"/>
                          </a:solidFill>
                          <a:effectLst/>
                        </a:rPr>
                        <a:t>D2</a:t>
                      </a:r>
                      <a:endParaRPr lang="en-US" sz="2400" b="1" dirty="0">
                        <a:solidFill>
                          <a:schemeClr val="tx1"/>
                        </a:solidFill>
                        <a:effectLst/>
                      </a:endParaRPr>
                    </a:p>
                  </a:txBody>
                  <a:tcPr anchor="ctr">
                    <a:cell3D prstMaterial="dkEdge">
                      <a:bevel prst="cross"/>
                      <a:lightRig rig="flood" dir="t"/>
                    </a:cell3D>
                    <a:solidFill>
                      <a:srgbClr val="FBEA6D"/>
                    </a:solidFill>
                  </a:tcPr>
                </a:tc>
                <a:tc>
                  <a:txBody>
                    <a:bodyPr/>
                    <a:lstStyle/>
                    <a:p>
                      <a:pPr algn="ctr"/>
                      <a:endParaRPr lang="en-US" dirty="0"/>
                    </a:p>
                  </a:txBody>
                  <a:tcPr>
                    <a:cell3D prstMaterial="dkEdge">
                      <a:bevel prst="cross"/>
                      <a:lightRig rig="flood" dir="t"/>
                    </a:cell3D>
                    <a:solidFill>
                      <a:srgbClr val="FBEA6D"/>
                    </a:solidFill>
                  </a:tcPr>
                </a:tc>
                <a:tc>
                  <a:txBody>
                    <a:bodyPr/>
                    <a:lstStyle/>
                    <a:p>
                      <a:pPr algn="ctr"/>
                      <a:endParaRPr lang="en-US" dirty="0"/>
                    </a:p>
                  </a:txBody>
                  <a:tcPr>
                    <a:cell3D prstMaterial="dkEdge">
                      <a:bevel prst="cross"/>
                      <a:lightRig rig="flood" dir="t"/>
                    </a:cell3D>
                    <a:solidFill>
                      <a:srgbClr val="FBEA6D"/>
                    </a:solidFill>
                  </a:tcPr>
                </a:tc>
              </a:tr>
              <a:tr h="595232">
                <a:tc>
                  <a:txBody>
                    <a:bodyPr/>
                    <a:lstStyle/>
                    <a:p>
                      <a:pPr algn="ctr"/>
                      <a:r>
                        <a:rPr lang="en-US" sz="2400" b="1" dirty="0" smtClean="0">
                          <a:solidFill>
                            <a:schemeClr val="tx1"/>
                          </a:solidFill>
                          <a:effectLst/>
                        </a:rPr>
                        <a:t>D1</a:t>
                      </a:r>
                      <a:endParaRPr lang="en-US" sz="2400" b="1" dirty="0">
                        <a:solidFill>
                          <a:schemeClr val="tx1"/>
                        </a:solidFill>
                        <a:effectLst/>
                      </a:endParaRPr>
                    </a:p>
                  </a:txBody>
                  <a:tcPr anchor="ctr">
                    <a:cell3D prstMaterial="dkEdge">
                      <a:bevel prst="cross"/>
                      <a:lightRig rig="flood" dir="t"/>
                    </a:cell3D>
                    <a:solidFill>
                      <a:srgbClr val="FAE758"/>
                    </a:solidFill>
                  </a:tcPr>
                </a:tc>
                <a:tc>
                  <a:txBody>
                    <a:bodyPr/>
                    <a:lstStyle/>
                    <a:p>
                      <a:pPr algn="ctr"/>
                      <a:endParaRPr lang="en-US" dirty="0"/>
                    </a:p>
                  </a:txBody>
                  <a:tcPr>
                    <a:cell3D prstMaterial="dkEdge">
                      <a:bevel prst="cross"/>
                      <a:lightRig rig="flood" dir="t"/>
                    </a:cell3D>
                    <a:solidFill>
                      <a:srgbClr val="FAE758"/>
                    </a:solidFill>
                  </a:tcPr>
                </a:tc>
                <a:tc>
                  <a:txBody>
                    <a:bodyPr/>
                    <a:lstStyle/>
                    <a:p>
                      <a:pPr algn="ctr"/>
                      <a:endParaRPr lang="en-US" dirty="0"/>
                    </a:p>
                  </a:txBody>
                  <a:tcPr>
                    <a:cell3D prstMaterial="dkEdge">
                      <a:bevel prst="cross"/>
                      <a:lightRig rig="flood" dir="t"/>
                    </a:cell3D>
                    <a:solidFill>
                      <a:srgbClr val="FAE758"/>
                    </a:solidFill>
                  </a:tcPr>
                </a:tc>
              </a:tr>
              <a:tr h="595232">
                <a:tc gridSpan="3">
                  <a:txBody>
                    <a:bodyPr/>
                    <a:lstStyle/>
                    <a:p>
                      <a:pPr algn="ctr"/>
                      <a:r>
                        <a:rPr lang="en-US" sz="2400" b="1" dirty="0" smtClean="0">
                          <a:solidFill>
                            <a:schemeClr val="bg1"/>
                          </a:solidFill>
                          <a:effectLst>
                            <a:outerShdw blurRad="38100" dist="38100" dir="2700000" algn="tl">
                              <a:srgbClr val="000000">
                                <a:alpha val="43137"/>
                              </a:srgbClr>
                            </a:outerShdw>
                          </a:effectLst>
                        </a:rPr>
                        <a:t>SMU/</a:t>
                      </a:r>
                      <a:r>
                        <a:rPr lang="en-US" sz="2400" b="1" baseline="0" dirty="0" smtClean="0">
                          <a:solidFill>
                            <a:schemeClr val="bg1"/>
                          </a:solidFill>
                          <a:effectLst>
                            <a:outerShdw blurRad="38100" dist="38100" dir="2700000" algn="tl">
                              <a:srgbClr val="000000">
                                <a:alpha val="43137"/>
                              </a:srgbClr>
                            </a:outerShdw>
                          </a:effectLst>
                        </a:rPr>
                        <a:t> SMK</a:t>
                      </a:r>
                      <a:endParaRPr lang="en-US" sz="2400" b="1" dirty="0">
                        <a:solidFill>
                          <a:schemeClr val="bg1"/>
                        </a:solidFill>
                        <a:effectLst>
                          <a:outerShdw blurRad="38100" dist="38100" dir="2700000" algn="tl">
                            <a:srgbClr val="000000">
                              <a:alpha val="43137"/>
                            </a:srgbClr>
                          </a:outerShdw>
                        </a:effectLst>
                      </a:endParaRPr>
                    </a:p>
                  </a:txBody>
                  <a:tcPr anchor="ctr">
                    <a:cell3D prstMaterial="dkEdge">
                      <a:bevel prst="cross"/>
                      <a:lightRig rig="flood" dir="t"/>
                    </a:cell3D>
                    <a:solidFill>
                      <a:srgbClr val="B6A106"/>
                    </a:solidFill>
                  </a:tcPr>
                </a:tc>
                <a:tc hMerge="1">
                  <a:txBody>
                    <a:bodyPr/>
                    <a:lstStyle/>
                    <a:p>
                      <a:pPr algn="ctr"/>
                      <a:endParaRPr lang="en-US" dirty="0"/>
                    </a:p>
                  </a:txBody>
                  <a:tcPr/>
                </a:tc>
                <a:tc hMerge="1">
                  <a:txBody>
                    <a:bodyPr/>
                    <a:lstStyle/>
                    <a:p>
                      <a:pPr algn="ctr"/>
                      <a:endParaRPr lang="en-US" dirty="0"/>
                    </a:p>
                  </a:txBody>
                  <a:tcPr/>
                </a:tc>
              </a:tr>
              <a:tr h="595232">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smtClean="0">
                          <a:solidFill>
                            <a:schemeClr val="bg1"/>
                          </a:solidFill>
                          <a:effectLst>
                            <a:outerShdw blurRad="38100" dist="38100" dir="2700000" algn="tl">
                              <a:srgbClr val="000000">
                                <a:alpha val="43137"/>
                              </a:srgbClr>
                            </a:outerShdw>
                          </a:effectLst>
                        </a:rPr>
                        <a:t>SMP</a:t>
                      </a:r>
                    </a:p>
                  </a:txBody>
                  <a:tcPr anchor="ctr">
                    <a:cell3D prstMaterial="dkEdge">
                      <a:bevel prst="cross"/>
                      <a:lightRig rig="flood" dir="t"/>
                    </a:cell3D>
                    <a:solidFill>
                      <a:srgbClr val="8A7A04"/>
                    </a:solidFill>
                  </a:tcPr>
                </a:tc>
                <a:tc hMerge="1">
                  <a:txBody>
                    <a:bodyPr/>
                    <a:lstStyle/>
                    <a:p>
                      <a:pPr algn="ctr"/>
                      <a:endParaRPr lang="en-US" dirty="0"/>
                    </a:p>
                  </a:txBody>
                  <a:tcPr/>
                </a:tc>
                <a:tc hMerge="1">
                  <a:txBody>
                    <a:bodyPr/>
                    <a:lstStyle/>
                    <a:p>
                      <a:pPr algn="ctr"/>
                      <a:endParaRPr lang="en-US" dirty="0"/>
                    </a:p>
                  </a:txBody>
                  <a:tcPr/>
                </a:tc>
              </a:tr>
            </a:tbl>
          </a:graphicData>
        </a:graphic>
      </p:graphicFrame>
      <p:grpSp>
        <p:nvGrpSpPr>
          <p:cNvPr id="5" name="Group 121"/>
          <p:cNvGrpSpPr/>
          <p:nvPr/>
        </p:nvGrpSpPr>
        <p:grpSpPr>
          <a:xfrm>
            <a:off x="4550768" y="3121586"/>
            <a:ext cx="365139" cy="3307288"/>
            <a:chOff x="4634552" y="3215125"/>
            <a:chExt cx="332096" cy="3261875"/>
          </a:xfrm>
          <a:solidFill>
            <a:schemeClr val="bg1">
              <a:lumMod val="75000"/>
            </a:schemeClr>
          </a:solidFill>
        </p:grpSpPr>
        <p:sp>
          <p:nvSpPr>
            <p:cNvPr id="113" name="Right Arrow 112"/>
            <p:cNvSpPr/>
            <p:nvPr/>
          </p:nvSpPr>
          <p:spPr>
            <a:xfrm flipH="1">
              <a:off x="4648199" y="4410925"/>
              <a:ext cx="318448" cy="388960"/>
            </a:xfrm>
            <a:prstGeom prst="right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ight Arrow 113"/>
            <p:cNvSpPr/>
            <p:nvPr/>
          </p:nvSpPr>
          <p:spPr>
            <a:xfrm flipH="1">
              <a:off x="4648199" y="3215125"/>
              <a:ext cx="318448" cy="388960"/>
            </a:xfrm>
            <a:prstGeom prst="rightArrow">
              <a:avLst/>
            </a:prstGeom>
            <a:solidFill>
              <a:srgbClr val="FFFF99"/>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ight Arrow 114"/>
            <p:cNvSpPr/>
            <p:nvPr/>
          </p:nvSpPr>
          <p:spPr>
            <a:xfrm flipH="1">
              <a:off x="4648199" y="3813013"/>
              <a:ext cx="318448" cy="388960"/>
            </a:xfrm>
            <a:prstGeom prst="rightArrow">
              <a:avLst/>
            </a:prstGeom>
            <a:solidFill>
              <a:srgbClr val="FFFF99"/>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ight Arrow 115"/>
            <p:cNvSpPr/>
            <p:nvPr/>
          </p:nvSpPr>
          <p:spPr>
            <a:xfrm flipH="1">
              <a:off x="4648200" y="4945040"/>
              <a:ext cx="318448" cy="388960"/>
            </a:xfrm>
            <a:prstGeom prst="rightArrow">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ight Arrow 116"/>
            <p:cNvSpPr/>
            <p:nvPr/>
          </p:nvSpPr>
          <p:spPr>
            <a:xfrm flipH="1">
              <a:off x="4634552" y="5554640"/>
              <a:ext cx="318448" cy="388960"/>
            </a:xfrm>
            <a:prstGeom prst="rightArrow">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ight Arrow 117"/>
            <p:cNvSpPr/>
            <p:nvPr/>
          </p:nvSpPr>
          <p:spPr>
            <a:xfrm flipH="1">
              <a:off x="4648200" y="6088040"/>
              <a:ext cx="318448" cy="388960"/>
            </a:xfrm>
            <a:prstGeom prst="rightArrow">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7"/>
          <p:cNvGrpSpPr/>
          <p:nvPr/>
        </p:nvGrpSpPr>
        <p:grpSpPr>
          <a:xfrm>
            <a:off x="304800" y="3048000"/>
            <a:ext cx="914400" cy="1860888"/>
            <a:chOff x="589548" y="3068052"/>
            <a:chExt cx="914400" cy="1856874"/>
          </a:xfrm>
        </p:grpSpPr>
        <p:sp>
          <p:nvSpPr>
            <p:cNvPr id="69" name="Rectangle 68"/>
            <p:cNvSpPr/>
            <p:nvPr/>
          </p:nvSpPr>
          <p:spPr>
            <a:xfrm>
              <a:off x="589548" y="3068052"/>
              <a:ext cx="914400" cy="1856874"/>
            </a:xfrm>
            <a:prstGeom prst="rect">
              <a:avLst/>
            </a:prstGeom>
            <a:solidFill>
              <a:srgbClr val="FF6600"/>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p:cNvSpPr txBox="1"/>
            <p:nvPr/>
          </p:nvSpPr>
          <p:spPr>
            <a:xfrm>
              <a:off x="666023" y="3106234"/>
              <a:ext cx="742950" cy="461665"/>
            </a:xfrm>
            <a:prstGeom prst="rect">
              <a:avLst/>
            </a:prstGeom>
            <a:noFill/>
            <a:ln>
              <a:noFill/>
            </a:ln>
          </p:spPr>
          <p:txBody>
            <a:bodyPr wrap="square" rtlCol="0">
              <a:spAutoFit/>
            </a:bodyPr>
            <a:lstStyle/>
            <a:p>
              <a:pPr algn="ctr"/>
              <a:r>
                <a:rPr lang="en-US" sz="2400" b="1" smtClean="0">
                  <a:solidFill>
                    <a:srgbClr val="FFFF00"/>
                  </a:solidFill>
                  <a:effectLst>
                    <a:outerShdw blurRad="38100" dist="38100" dir="2700000" algn="tl">
                      <a:srgbClr val="000000">
                        <a:alpha val="43137"/>
                      </a:srgbClr>
                    </a:outerShdw>
                  </a:effectLst>
                </a:rPr>
                <a:t> </a:t>
              </a:r>
              <a:r>
                <a:rPr lang="en-US" sz="2400" b="1" dirty="0" smtClean="0">
                  <a:solidFill>
                    <a:srgbClr val="FFFF00"/>
                  </a:solidFill>
                  <a:effectLst>
                    <a:outerShdw blurRad="38100" dist="38100" dir="2700000" algn="tl">
                      <a:srgbClr val="000000">
                        <a:alpha val="43137"/>
                      </a:srgbClr>
                    </a:outerShdw>
                  </a:effectLst>
                </a:rPr>
                <a:t>R</a:t>
              </a:r>
              <a:r>
                <a:rPr lang="en-US" sz="2400" b="1" smtClean="0">
                  <a:solidFill>
                    <a:srgbClr val="FFFF00"/>
                  </a:solidFill>
                  <a:effectLst>
                    <a:outerShdw blurRad="38100" dist="38100" dir="2700000" algn="tl">
                      <a:srgbClr val="000000">
                        <a:alpha val="43137"/>
                      </a:srgbClr>
                    </a:outerShdw>
                  </a:effectLst>
                </a:rPr>
                <a:t>PL   </a:t>
              </a:r>
              <a:endParaRPr lang="en-US" sz="2400" b="1" dirty="0">
                <a:solidFill>
                  <a:srgbClr val="FFFF00"/>
                </a:solidFill>
                <a:effectLst>
                  <a:outerShdw blurRad="38100" dist="38100" dir="2700000" algn="tl">
                    <a:srgbClr val="000000">
                      <a:alpha val="43137"/>
                    </a:srgbClr>
                  </a:outerShdw>
                </a:effectLst>
              </a:endParaRPr>
            </a:p>
          </p:txBody>
        </p:sp>
      </p:grpSp>
      <p:grpSp>
        <p:nvGrpSpPr>
          <p:cNvPr id="8" name="Group 71"/>
          <p:cNvGrpSpPr/>
          <p:nvPr/>
        </p:nvGrpSpPr>
        <p:grpSpPr>
          <a:xfrm>
            <a:off x="1323474" y="3613488"/>
            <a:ext cx="786063" cy="1295400"/>
            <a:chOff x="1728537" y="3629526"/>
            <a:chExt cx="786063" cy="1295400"/>
          </a:xfrm>
        </p:grpSpPr>
        <p:sp>
          <p:nvSpPr>
            <p:cNvPr id="73" name="Rectangle 72"/>
            <p:cNvSpPr/>
            <p:nvPr/>
          </p:nvSpPr>
          <p:spPr>
            <a:xfrm>
              <a:off x="1728537" y="3629526"/>
              <a:ext cx="786063" cy="1295400"/>
            </a:xfrm>
            <a:prstGeom prst="rect">
              <a:avLst/>
            </a:prstGeom>
            <a:solidFill>
              <a:srgbClr val="F7A63B"/>
            </a:solidFill>
            <a:ln w="12700">
              <a:solidFill>
                <a:schemeClr val="accent3">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1748140" y="3697250"/>
              <a:ext cx="742950" cy="461665"/>
            </a:xfrm>
            <a:prstGeom prst="rect">
              <a:avLst/>
            </a:prstGeom>
            <a:noFill/>
            <a:ln>
              <a:noFill/>
            </a:ln>
          </p:spPr>
          <p:txBody>
            <a:bodyPr wrap="square" rtlCol="0">
              <a:spAutoFit/>
            </a:bodyPr>
            <a:lstStyle/>
            <a:p>
              <a:pPr algn="ctr"/>
              <a:r>
                <a:rPr lang="en-US" sz="2400" b="1" smtClean="0">
                  <a:solidFill>
                    <a:srgbClr val="FFFF00"/>
                  </a:solidFill>
                  <a:effectLst>
                    <a:outerShdw blurRad="38100" dist="38100" dir="2700000" algn="tl">
                      <a:srgbClr val="000000">
                        <a:alpha val="43137"/>
                      </a:srgbClr>
                    </a:outerShdw>
                  </a:effectLst>
                </a:rPr>
                <a:t> </a:t>
              </a:r>
              <a:r>
                <a:rPr lang="en-US" sz="2400" b="1" dirty="0" smtClean="0">
                  <a:solidFill>
                    <a:srgbClr val="FFFF00"/>
                  </a:solidFill>
                  <a:effectLst>
                    <a:outerShdw blurRad="38100" dist="38100" dir="2700000" algn="tl">
                      <a:srgbClr val="000000">
                        <a:alpha val="43137"/>
                      </a:srgbClr>
                    </a:outerShdw>
                  </a:effectLst>
                </a:rPr>
                <a:t>R</a:t>
              </a:r>
              <a:r>
                <a:rPr lang="en-US" sz="2400" b="1" smtClean="0">
                  <a:solidFill>
                    <a:srgbClr val="FFFF00"/>
                  </a:solidFill>
                  <a:effectLst>
                    <a:outerShdw blurRad="38100" dist="38100" dir="2700000" algn="tl">
                      <a:srgbClr val="000000">
                        <a:alpha val="43137"/>
                      </a:srgbClr>
                    </a:outerShdw>
                  </a:effectLst>
                </a:rPr>
                <a:t>PL   </a:t>
              </a:r>
              <a:endParaRPr lang="en-US" sz="2400" b="1" dirty="0">
                <a:solidFill>
                  <a:srgbClr val="FFFF00"/>
                </a:solidFill>
                <a:effectLst>
                  <a:outerShdw blurRad="38100" dist="38100" dir="2700000" algn="tl">
                    <a:srgbClr val="000000">
                      <a:alpha val="43137"/>
                    </a:srgbClr>
                  </a:outerShdw>
                </a:effectLst>
              </a:endParaRPr>
            </a:p>
          </p:txBody>
        </p:sp>
      </p:grpSp>
      <p:sp>
        <p:nvSpPr>
          <p:cNvPr id="75" name="Rectangle 74"/>
          <p:cNvSpPr/>
          <p:nvPr/>
        </p:nvSpPr>
        <p:spPr>
          <a:xfrm>
            <a:off x="324852" y="4271214"/>
            <a:ext cx="2418348" cy="609600"/>
          </a:xfrm>
          <a:prstGeom prst="rect">
            <a:avLst/>
          </a:prstGeom>
          <a:solidFill>
            <a:srgbClr val="B1A03D">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err="1" smtClean="0">
                <a:effectLst>
                  <a:outerShdw blurRad="38100" dist="38100" dir="2700000" algn="tl">
                    <a:srgbClr val="000000">
                      <a:alpha val="43137"/>
                    </a:srgbClr>
                  </a:outerShdw>
                </a:effectLst>
              </a:rPr>
              <a:t>Lulusan</a:t>
            </a:r>
            <a:r>
              <a:rPr lang="en-US" sz="2800" b="1" smtClean="0">
                <a:effectLst>
                  <a:outerShdw blurRad="38100" dist="38100" dir="2700000" algn="tl">
                    <a:srgbClr val="000000">
                      <a:alpha val="43137"/>
                    </a:srgbClr>
                  </a:outerShdw>
                </a:effectLst>
              </a:rPr>
              <a:t> D2</a:t>
            </a:r>
            <a:endParaRPr lang="en-US" sz="2800" b="1" dirty="0">
              <a:effectLst>
                <a:outerShdw blurRad="38100" dist="38100" dir="2700000" algn="tl">
                  <a:srgbClr val="000000">
                    <a:alpha val="43137"/>
                  </a:srgbClr>
                </a:outerShdw>
              </a:effectLst>
            </a:endParaRPr>
          </a:p>
        </p:txBody>
      </p:sp>
      <p:sp>
        <p:nvSpPr>
          <p:cNvPr id="77" name="Right Arrow 76"/>
          <p:cNvSpPr/>
          <p:nvPr/>
        </p:nvSpPr>
        <p:spPr>
          <a:xfrm>
            <a:off x="2253915" y="3704727"/>
            <a:ext cx="685800" cy="438150"/>
          </a:xfrm>
          <a:prstGeom prst="rightArrow">
            <a:avLst/>
          </a:prstGeom>
          <a:solidFill>
            <a:srgbClr val="FFC000"/>
          </a:solidFill>
          <a:ln>
            <a:noFill/>
            <a:prstDash val="sysDash"/>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ight Arrow 77"/>
          <p:cNvSpPr/>
          <p:nvPr/>
        </p:nvSpPr>
        <p:spPr>
          <a:xfrm>
            <a:off x="1347537" y="3087104"/>
            <a:ext cx="1592178" cy="470236"/>
          </a:xfrm>
          <a:prstGeom prst="rightArrow">
            <a:avLst/>
          </a:prstGeom>
          <a:solidFill>
            <a:srgbClr val="FFC000"/>
          </a:solidFill>
          <a:ln>
            <a:noFill/>
            <a:prstDash val="sysDash"/>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TextBox 102"/>
          <p:cNvSpPr txBox="1"/>
          <p:nvPr/>
        </p:nvSpPr>
        <p:spPr>
          <a:xfrm>
            <a:off x="304800" y="5486400"/>
            <a:ext cx="2438400" cy="1015663"/>
          </a:xfrm>
          <a:prstGeom prst="rect">
            <a:avLst/>
          </a:prstGeom>
          <a:solidFill>
            <a:schemeClr val="bg1">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CONTOH   PENGAKUAN MAKSIMUM</a:t>
            </a:r>
            <a:endParaRPr lang="en-US" sz="2000" b="1" dirty="0">
              <a:solidFill>
                <a:schemeClr val="bg1"/>
              </a:solidFill>
              <a:effectLst>
                <a:outerShdw blurRad="38100" dist="38100" dir="2700000" algn="tl">
                  <a:srgbClr val="000000">
                    <a:alpha val="43137"/>
                  </a:srgbClr>
                </a:outerShdw>
              </a:effectLst>
            </a:endParaRPr>
          </a:p>
        </p:txBody>
      </p:sp>
      <p:grpSp>
        <p:nvGrpSpPr>
          <p:cNvPr id="9" name="Group 68"/>
          <p:cNvGrpSpPr/>
          <p:nvPr/>
        </p:nvGrpSpPr>
        <p:grpSpPr>
          <a:xfrm>
            <a:off x="3225759" y="502750"/>
            <a:ext cx="1111073" cy="6150713"/>
            <a:chOff x="243548" y="457653"/>
            <a:chExt cx="1447800" cy="6022782"/>
          </a:xfrm>
        </p:grpSpPr>
        <p:grpSp>
          <p:nvGrpSpPr>
            <p:cNvPr id="10" name="Group 21"/>
            <p:cNvGrpSpPr/>
            <p:nvPr/>
          </p:nvGrpSpPr>
          <p:grpSpPr>
            <a:xfrm>
              <a:off x="243548" y="457653"/>
              <a:ext cx="1447800" cy="6022782"/>
              <a:chOff x="243548" y="457653"/>
              <a:chExt cx="1447800" cy="6022782"/>
            </a:xfrm>
          </p:grpSpPr>
          <p:sp>
            <p:nvSpPr>
              <p:cNvPr id="110" name="Can 109"/>
              <p:cNvSpPr/>
              <p:nvPr/>
            </p:nvSpPr>
            <p:spPr>
              <a:xfrm>
                <a:off x="381000" y="5439503"/>
                <a:ext cx="1143000" cy="1040932"/>
              </a:xfrm>
              <a:prstGeom prst="can">
                <a:avLst>
                  <a:gd name="adj" fmla="val 50000"/>
                </a:avLst>
              </a:prstGeom>
              <a:solidFill>
                <a:srgbClr val="211B05"/>
              </a:solidFill>
              <a:ln>
                <a:solidFill>
                  <a:schemeClr val="bg2">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a:defRPr/>
                </a:pPr>
                <a:endParaRPr lang="en-US"/>
              </a:p>
            </p:txBody>
          </p:sp>
          <p:sp>
            <p:nvSpPr>
              <p:cNvPr id="111" name="Can 2"/>
              <p:cNvSpPr/>
              <p:nvPr/>
            </p:nvSpPr>
            <p:spPr>
              <a:xfrm>
                <a:off x="381000" y="4877777"/>
                <a:ext cx="1143000" cy="1045257"/>
              </a:xfrm>
              <a:prstGeom prst="can">
                <a:avLst>
                  <a:gd name="adj" fmla="val 50000"/>
                </a:avLst>
              </a:prstGeom>
              <a:solidFill>
                <a:srgbClr val="3F3309"/>
              </a:solidFill>
              <a:ln>
                <a:solidFill>
                  <a:schemeClr val="bg2">
                    <a:lumMod val="75000"/>
                  </a:schemeClr>
                </a:solidFill>
              </a:ln>
              <a:effectLst/>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p>
            </p:txBody>
          </p:sp>
          <p:sp>
            <p:nvSpPr>
              <p:cNvPr id="121" name="Can 3"/>
              <p:cNvSpPr/>
              <p:nvPr/>
            </p:nvSpPr>
            <p:spPr>
              <a:xfrm>
                <a:off x="381000" y="4318300"/>
                <a:ext cx="1143000" cy="1054013"/>
              </a:xfrm>
              <a:prstGeom prst="can">
                <a:avLst>
                  <a:gd name="adj" fmla="val 50000"/>
                </a:avLst>
              </a:prstGeom>
              <a:solidFill>
                <a:srgbClr val="53440D"/>
              </a:solidFill>
              <a:ln>
                <a:solidFill>
                  <a:schemeClr val="bg2">
                    <a:lumMod val="75000"/>
                  </a:schemeClr>
                </a:solid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122" name="Can 4"/>
              <p:cNvSpPr/>
              <p:nvPr/>
            </p:nvSpPr>
            <p:spPr>
              <a:xfrm>
                <a:off x="381000" y="3767293"/>
                <a:ext cx="1143000" cy="1041825"/>
              </a:xfrm>
              <a:prstGeom prst="can">
                <a:avLst>
                  <a:gd name="adj" fmla="val 50000"/>
                </a:avLst>
              </a:prstGeom>
              <a:solidFill>
                <a:srgbClr val="65530F"/>
              </a:solidFill>
              <a:ln>
                <a:solidFill>
                  <a:schemeClr val="bg2">
                    <a:lumMod val="75000"/>
                  </a:schemeClr>
                </a:solid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123" name="Can 5"/>
              <p:cNvSpPr/>
              <p:nvPr/>
            </p:nvSpPr>
            <p:spPr>
              <a:xfrm>
                <a:off x="380999" y="3202988"/>
                <a:ext cx="1143000" cy="1060102"/>
              </a:xfrm>
              <a:prstGeom prst="can">
                <a:avLst>
                  <a:gd name="adj" fmla="val 50000"/>
                </a:avLst>
              </a:prstGeom>
              <a:solidFill>
                <a:srgbClr val="836B13"/>
              </a:solidFill>
              <a:ln>
                <a:solidFill>
                  <a:schemeClr val="bg2">
                    <a:lumMod val="75000"/>
                  </a:schemeClr>
                </a:solidFill>
              </a:ln>
              <a:effectLst/>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p>
            </p:txBody>
          </p:sp>
          <p:sp>
            <p:nvSpPr>
              <p:cNvPr id="124" name="Can 6"/>
              <p:cNvSpPr/>
              <p:nvPr/>
            </p:nvSpPr>
            <p:spPr>
              <a:xfrm>
                <a:off x="380999" y="2686307"/>
                <a:ext cx="1143000" cy="1013983"/>
              </a:xfrm>
              <a:prstGeom prst="can">
                <a:avLst>
                  <a:gd name="adj" fmla="val 50000"/>
                </a:avLst>
              </a:prstGeom>
              <a:solidFill>
                <a:srgbClr val="A38519"/>
              </a:solidFill>
              <a:ln>
                <a:solidFill>
                  <a:schemeClr val="bg2">
                    <a:lumMod val="75000"/>
                  </a:schemeClr>
                </a:solidFill>
              </a:ln>
              <a:effectLst/>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en-US"/>
              </a:p>
            </p:txBody>
          </p:sp>
          <p:sp>
            <p:nvSpPr>
              <p:cNvPr id="125" name="Can 7"/>
              <p:cNvSpPr/>
              <p:nvPr/>
            </p:nvSpPr>
            <p:spPr>
              <a:xfrm>
                <a:off x="381000" y="2054581"/>
                <a:ext cx="1143000" cy="1061009"/>
              </a:xfrm>
              <a:prstGeom prst="can">
                <a:avLst>
                  <a:gd name="adj" fmla="val 50000"/>
                </a:avLst>
              </a:prstGeom>
              <a:solidFill>
                <a:srgbClr val="D0AA1E"/>
              </a:solidFill>
              <a:ln>
                <a:solidFill>
                  <a:schemeClr val="bg2">
                    <a:lumMod val="75000"/>
                  </a:schemeClr>
                </a:solidFill>
              </a:ln>
              <a:effectLst/>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US"/>
              </a:p>
            </p:txBody>
          </p:sp>
          <p:sp>
            <p:nvSpPr>
              <p:cNvPr id="126" name="Can 8"/>
              <p:cNvSpPr/>
              <p:nvPr/>
            </p:nvSpPr>
            <p:spPr>
              <a:xfrm>
                <a:off x="381000" y="1480916"/>
                <a:ext cx="1143000" cy="1028796"/>
              </a:xfrm>
              <a:prstGeom prst="can">
                <a:avLst>
                  <a:gd name="adj" fmla="val 50000"/>
                </a:avLst>
              </a:prstGeom>
              <a:solidFill>
                <a:srgbClr val="DFB725"/>
              </a:solidFill>
              <a:ln>
                <a:solidFill>
                  <a:schemeClr val="bg2">
                    <a:lumMod val="75000"/>
                  </a:schemeClr>
                </a:solid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127" name="Can 9"/>
              <p:cNvSpPr/>
              <p:nvPr/>
            </p:nvSpPr>
            <p:spPr>
              <a:xfrm>
                <a:off x="381000" y="949904"/>
                <a:ext cx="1143000" cy="978649"/>
              </a:xfrm>
              <a:prstGeom prst="can">
                <a:avLst>
                  <a:gd name="adj" fmla="val 50000"/>
                </a:avLst>
              </a:prstGeom>
              <a:solidFill>
                <a:srgbClr val="EAD27A"/>
              </a:solidFill>
              <a:ln>
                <a:solidFill>
                  <a:schemeClr val="bg2">
                    <a:lumMod val="75000"/>
                  </a:schemeClr>
                </a:solid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128" name="Rectangle 127"/>
              <p:cNvSpPr/>
              <p:nvPr/>
            </p:nvSpPr>
            <p:spPr>
              <a:xfrm>
                <a:off x="243548" y="457653"/>
                <a:ext cx="1447800" cy="512337"/>
              </a:xfrm>
              <a:prstGeom prst="rect">
                <a:avLst/>
              </a:prstGeom>
              <a:noFill/>
              <a:effectLst>
                <a:outerShdw blurRad="76200" dir="13500000" sy="23000" kx="1200000" algn="br" rotWithShape="0">
                  <a:prstClr val="black">
                    <a:alpha val="20000"/>
                  </a:prstClr>
                </a:outerShdw>
              </a:effectLst>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KKNI</a:t>
                </a:r>
              </a:p>
            </p:txBody>
          </p:sp>
        </p:grpSp>
        <p:sp>
          <p:nvSpPr>
            <p:cNvPr id="99" name="TextBox 10"/>
            <p:cNvSpPr txBox="1">
              <a:spLocks noChangeArrowheads="1"/>
            </p:cNvSpPr>
            <p:nvPr/>
          </p:nvSpPr>
          <p:spPr bwMode="auto">
            <a:xfrm>
              <a:off x="745384" y="5921134"/>
              <a:ext cx="457200" cy="523876"/>
            </a:xfrm>
            <a:prstGeom prst="rect">
              <a:avLst/>
            </a:prstGeom>
            <a:noFill/>
            <a:ln w="9525">
              <a:noFill/>
              <a:miter lim="800000"/>
              <a:headEnd/>
              <a:tailEnd/>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1</a:t>
              </a:r>
              <a:endParaRPr lang="en-US" b="1" dirty="0">
                <a:solidFill>
                  <a:schemeClr val="bg1"/>
                </a:solidFill>
                <a:effectLst>
                  <a:outerShdw blurRad="38100" dist="38100" dir="2700000" algn="tl">
                    <a:srgbClr val="000000">
                      <a:alpha val="43137"/>
                    </a:srgbClr>
                  </a:outerShdw>
                </a:effectLst>
              </a:endParaRPr>
            </a:p>
          </p:txBody>
        </p:sp>
        <p:sp>
          <p:nvSpPr>
            <p:cNvPr id="100" name="TextBox 11"/>
            <p:cNvSpPr txBox="1">
              <a:spLocks noChangeArrowheads="1"/>
            </p:cNvSpPr>
            <p:nvPr/>
          </p:nvSpPr>
          <p:spPr bwMode="auto">
            <a:xfrm>
              <a:off x="761999" y="5377203"/>
              <a:ext cx="457200" cy="523876"/>
            </a:xfrm>
            <a:prstGeom prst="rect">
              <a:avLst/>
            </a:prstGeom>
            <a:noFill/>
            <a:ln w="9525">
              <a:noFill/>
              <a:miter lim="800000"/>
              <a:headEnd/>
              <a:tailEnd/>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2</a:t>
              </a:r>
              <a:endParaRPr lang="en-US" b="1" dirty="0">
                <a:solidFill>
                  <a:schemeClr val="bg1"/>
                </a:solidFill>
                <a:effectLst>
                  <a:outerShdw blurRad="38100" dist="38100" dir="2700000" algn="tl">
                    <a:srgbClr val="000000">
                      <a:alpha val="43137"/>
                    </a:srgbClr>
                  </a:outerShdw>
                </a:effectLst>
              </a:endParaRPr>
            </a:p>
          </p:txBody>
        </p:sp>
        <p:sp>
          <p:nvSpPr>
            <p:cNvPr id="101" name="TextBox 12"/>
            <p:cNvSpPr txBox="1">
              <a:spLocks noChangeArrowheads="1"/>
            </p:cNvSpPr>
            <p:nvPr/>
          </p:nvSpPr>
          <p:spPr bwMode="auto">
            <a:xfrm>
              <a:off x="761999" y="4822321"/>
              <a:ext cx="457200" cy="523876"/>
            </a:xfrm>
            <a:prstGeom prst="rect">
              <a:avLst/>
            </a:prstGeom>
            <a:noFill/>
            <a:ln w="9525">
              <a:noFill/>
              <a:miter lim="800000"/>
              <a:headEnd/>
              <a:tailEnd/>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3</a:t>
              </a:r>
              <a:endParaRPr lang="en-US" b="1" dirty="0">
                <a:solidFill>
                  <a:schemeClr val="bg1"/>
                </a:solidFill>
                <a:effectLst>
                  <a:outerShdw blurRad="38100" dist="38100" dir="2700000" algn="tl">
                    <a:srgbClr val="000000">
                      <a:alpha val="43137"/>
                    </a:srgbClr>
                  </a:outerShdw>
                </a:effectLst>
              </a:endParaRPr>
            </a:p>
          </p:txBody>
        </p:sp>
        <p:sp>
          <p:nvSpPr>
            <p:cNvPr id="104" name="TextBox 13"/>
            <p:cNvSpPr txBox="1">
              <a:spLocks noChangeArrowheads="1"/>
            </p:cNvSpPr>
            <p:nvPr/>
          </p:nvSpPr>
          <p:spPr bwMode="auto">
            <a:xfrm>
              <a:off x="745384" y="4237938"/>
              <a:ext cx="457200" cy="523876"/>
            </a:xfrm>
            <a:prstGeom prst="rect">
              <a:avLst/>
            </a:prstGeom>
            <a:noFill/>
            <a:ln w="9525">
              <a:noFill/>
              <a:miter lim="800000"/>
              <a:headEnd/>
              <a:tailEnd/>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4</a:t>
              </a:r>
              <a:endParaRPr lang="en-US" b="1" dirty="0">
                <a:solidFill>
                  <a:schemeClr val="bg1"/>
                </a:solidFill>
                <a:effectLst>
                  <a:outerShdw blurRad="38100" dist="38100" dir="2700000" algn="tl">
                    <a:srgbClr val="000000">
                      <a:alpha val="43137"/>
                    </a:srgbClr>
                  </a:outerShdw>
                </a:effectLst>
              </a:endParaRPr>
            </a:p>
          </p:txBody>
        </p:sp>
        <p:sp>
          <p:nvSpPr>
            <p:cNvPr id="105" name="TextBox 14"/>
            <p:cNvSpPr txBox="1">
              <a:spLocks noChangeArrowheads="1"/>
            </p:cNvSpPr>
            <p:nvPr/>
          </p:nvSpPr>
          <p:spPr bwMode="auto">
            <a:xfrm>
              <a:off x="761999" y="3692487"/>
              <a:ext cx="457200" cy="523875"/>
            </a:xfrm>
            <a:prstGeom prst="rect">
              <a:avLst/>
            </a:prstGeom>
            <a:noFill/>
            <a:ln w="9525">
              <a:noFill/>
              <a:miter lim="800000"/>
              <a:headEnd/>
              <a:tailEnd/>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5</a:t>
              </a:r>
              <a:endParaRPr lang="en-US" b="1" dirty="0">
                <a:solidFill>
                  <a:schemeClr val="bg1"/>
                </a:solidFill>
                <a:effectLst>
                  <a:outerShdw blurRad="38100" dist="38100" dir="2700000" algn="tl">
                    <a:srgbClr val="000000">
                      <a:alpha val="43137"/>
                    </a:srgbClr>
                  </a:outerShdw>
                </a:effectLst>
              </a:endParaRPr>
            </a:p>
          </p:txBody>
        </p:sp>
        <p:sp>
          <p:nvSpPr>
            <p:cNvPr id="106" name="TextBox 105"/>
            <p:cNvSpPr txBox="1"/>
            <p:nvPr/>
          </p:nvSpPr>
          <p:spPr>
            <a:xfrm>
              <a:off x="738807" y="2549501"/>
              <a:ext cx="457200" cy="523875"/>
            </a:xfrm>
            <a:prstGeom prst="rect">
              <a:avLst/>
            </a:prstGeom>
            <a:noFill/>
            <a:ln>
              <a:noFill/>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7</a:t>
              </a:r>
              <a:endParaRPr lang="en-US" b="1" dirty="0">
                <a:solidFill>
                  <a:schemeClr val="bg1"/>
                </a:solidFill>
                <a:effectLst>
                  <a:outerShdw blurRad="38100" dist="38100" dir="2700000" algn="tl">
                    <a:srgbClr val="000000">
                      <a:alpha val="43137"/>
                    </a:srgbClr>
                  </a:outerShdw>
                </a:effectLst>
              </a:endParaRPr>
            </a:p>
          </p:txBody>
        </p:sp>
        <p:sp>
          <p:nvSpPr>
            <p:cNvPr id="107" name="TextBox 106"/>
            <p:cNvSpPr txBox="1"/>
            <p:nvPr/>
          </p:nvSpPr>
          <p:spPr>
            <a:xfrm>
              <a:off x="742508" y="1959376"/>
              <a:ext cx="457200" cy="523875"/>
            </a:xfrm>
            <a:prstGeom prst="rect">
              <a:avLst/>
            </a:prstGeom>
            <a:noFill/>
            <a:ln>
              <a:noFill/>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8</a:t>
              </a:r>
              <a:endParaRPr lang="en-US" b="1" dirty="0">
                <a:solidFill>
                  <a:schemeClr val="bg1"/>
                </a:solidFill>
                <a:effectLst>
                  <a:outerShdw blurRad="38100" dist="38100" dir="2700000" algn="tl">
                    <a:srgbClr val="000000">
                      <a:alpha val="43137"/>
                    </a:srgbClr>
                  </a:outerShdw>
                </a:effectLst>
              </a:endParaRPr>
            </a:p>
          </p:txBody>
        </p:sp>
        <p:sp>
          <p:nvSpPr>
            <p:cNvPr id="108" name="TextBox 107"/>
            <p:cNvSpPr txBox="1"/>
            <p:nvPr/>
          </p:nvSpPr>
          <p:spPr>
            <a:xfrm>
              <a:off x="735455" y="1405175"/>
              <a:ext cx="457200" cy="523220"/>
            </a:xfrm>
            <a:prstGeom prst="rect">
              <a:avLst/>
            </a:prstGeom>
            <a:noFill/>
            <a:ln>
              <a:noFill/>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9</a:t>
              </a:r>
              <a:endParaRPr lang="en-US" b="1" dirty="0">
                <a:solidFill>
                  <a:schemeClr val="bg1"/>
                </a:solidFill>
                <a:effectLst>
                  <a:outerShdw blurRad="38100" dist="38100" dir="2700000" algn="tl">
                    <a:srgbClr val="000000">
                      <a:alpha val="43137"/>
                    </a:srgbClr>
                  </a:outerShdw>
                </a:effectLst>
              </a:endParaRPr>
            </a:p>
          </p:txBody>
        </p:sp>
        <p:sp>
          <p:nvSpPr>
            <p:cNvPr id="109" name="TextBox 18"/>
            <p:cNvSpPr txBox="1">
              <a:spLocks noChangeArrowheads="1"/>
            </p:cNvSpPr>
            <p:nvPr/>
          </p:nvSpPr>
          <p:spPr bwMode="auto">
            <a:xfrm>
              <a:off x="740708" y="3122513"/>
              <a:ext cx="457200" cy="523876"/>
            </a:xfrm>
            <a:prstGeom prst="rect">
              <a:avLst/>
            </a:prstGeom>
            <a:noFill/>
            <a:ln w="9525">
              <a:noFill/>
              <a:miter lim="800000"/>
              <a:headEnd/>
              <a:tailEnd/>
            </a:ln>
          </p:spPr>
          <p:txBody>
            <a:bodyPr>
              <a:spAutoFit/>
            </a:bodyPr>
            <a:lstStyle/>
            <a:p>
              <a:pPr>
                <a:defRPr/>
              </a:pPr>
              <a:r>
                <a:rPr lang="en-US" sz="2800" b="1" dirty="0">
                  <a:solidFill>
                    <a:schemeClr val="bg1"/>
                  </a:solidFill>
                  <a:effectLst>
                    <a:outerShdw blurRad="38100" dist="38100" dir="2700000" algn="tl">
                      <a:srgbClr val="000000">
                        <a:alpha val="43137"/>
                      </a:srgbClr>
                    </a:outerShdw>
                  </a:effectLst>
                </a:rPr>
                <a:t>6</a:t>
              </a:r>
              <a:endParaRPr lang="en-US" b="1" dirty="0">
                <a:solidFill>
                  <a:schemeClr val="bg1"/>
                </a:solidFill>
                <a:effectLst>
                  <a:outerShdw blurRad="38100" dist="38100" dir="2700000" algn="tl">
                    <a:srgbClr val="000000">
                      <a:alpha val="43137"/>
                    </a:srgbClr>
                  </a:outerShdw>
                </a:effectLst>
              </a:endParaRPr>
            </a:p>
          </p:txBody>
        </p:sp>
      </p:grpSp>
      <p:grpSp>
        <p:nvGrpSpPr>
          <p:cNvPr id="81" name="Group 80"/>
          <p:cNvGrpSpPr/>
          <p:nvPr/>
        </p:nvGrpSpPr>
        <p:grpSpPr>
          <a:xfrm>
            <a:off x="291664" y="613610"/>
            <a:ext cx="2603936" cy="1748589"/>
            <a:chOff x="291664" y="1355555"/>
            <a:chExt cx="2603936" cy="1748589"/>
          </a:xfrm>
        </p:grpSpPr>
        <p:sp>
          <p:nvSpPr>
            <p:cNvPr id="79" name="Rectangular Callout 78"/>
            <p:cNvSpPr/>
            <p:nvPr/>
          </p:nvSpPr>
          <p:spPr>
            <a:xfrm>
              <a:off x="291664" y="1355555"/>
              <a:ext cx="2603936" cy="1748589"/>
            </a:xfrm>
            <a:prstGeom prst="wedgeRectCallout">
              <a:avLst>
                <a:gd name="adj1" fmla="val 32907"/>
                <a:gd name="adj2" fmla="val 91128"/>
              </a:avLst>
            </a:prstGeom>
            <a:solidFill>
              <a:srgbClr val="FFFFCC"/>
            </a:solidFill>
            <a:ln w="6350">
              <a:solidFill>
                <a:srgbClr val="FFC7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409902" y="1488453"/>
              <a:ext cx="2333298" cy="1477328"/>
            </a:xfrm>
            <a:prstGeom prst="rect">
              <a:avLst/>
            </a:prstGeom>
            <a:noFill/>
          </p:spPr>
          <p:txBody>
            <a:bodyPr wrap="square" lIns="91440" tIns="45720" rIns="91440" bIns="45720">
              <a:spAutoFit/>
            </a:bodyPr>
            <a:lstStyle/>
            <a:p>
              <a:r>
                <a:rPr lang="en-US" b="1" cap="none" dirty="0" err="1" smtClean="0">
                  <a:ln w="1905"/>
                  <a:solidFill>
                    <a:srgbClr val="C00000"/>
                  </a:solidFill>
                  <a:effectLst>
                    <a:innerShdw blurRad="69850" dist="43180" dir="5400000">
                      <a:srgbClr val="000000">
                        <a:alpha val="65000"/>
                      </a:srgbClr>
                    </a:innerShdw>
                  </a:effectLst>
                </a:rPr>
                <a:t>Melalui</a:t>
              </a:r>
              <a:r>
                <a:rPr lang="en-US" b="1" cap="none" dirty="0" smtClean="0">
                  <a:ln w="1905"/>
                  <a:solidFill>
                    <a:srgbClr val="C00000"/>
                  </a:solidFill>
                  <a:effectLst>
                    <a:innerShdw blurRad="69850" dist="43180" dir="5400000">
                      <a:srgbClr val="000000">
                        <a:alpha val="65000"/>
                      </a:srgbClr>
                    </a:innerShdw>
                  </a:effectLst>
                </a:rPr>
                <a:t> assessment   </a:t>
              </a:r>
              <a:r>
                <a:rPr lang="en-US" b="1" cap="none" dirty="0" err="1" smtClean="0">
                  <a:ln w="1905"/>
                  <a:solidFill>
                    <a:srgbClr val="C00000"/>
                  </a:solidFill>
                  <a:effectLst>
                    <a:innerShdw blurRad="69850" dist="43180" dir="5400000">
                      <a:srgbClr val="000000">
                        <a:alpha val="65000"/>
                      </a:srgbClr>
                    </a:innerShdw>
                  </a:effectLst>
                </a:rPr>
                <a:t>oleh</a:t>
              </a:r>
              <a:r>
                <a:rPr lang="en-US" b="1" cap="none" dirty="0" smtClean="0">
                  <a:ln w="1905"/>
                  <a:solidFill>
                    <a:srgbClr val="C00000"/>
                  </a:solidFill>
                  <a:effectLst>
                    <a:innerShdw blurRad="69850" dist="43180" dir="5400000">
                      <a:srgbClr val="000000">
                        <a:alpha val="65000"/>
                      </a:srgbClr>
                    </a:innerShdw>
                  </a:effectLst>
                </a:rPr>
                <a:t> PT </a:t>
              </a:r>
              <a:r>
                <a:rPr lang="en-US" b="1" cap="none" dirty="0" err="1" smtClean="0">
                  <a:ln w="1905"/>
                  <a:solidFill>
                    <a:srgbClr val="C00000"/>
                  </a:solidFill>
                  <a:effectLst>
                    <a:innerShdw blurRad="69850" dist="43180" dir="5400000">
                      <a:srgbClr val="000000">
                        <a:alpha val="65000"/>
                      </a:srgbClr>
                    </a:innerShdw>
                  </a:effectLst>
                </a:rPr>
                <a:t>penerima</a:t>
              </a:r>
              <a:r>
                <a:rPr lang="en-US" b="1" cap="none" dirty="0" smtClean="0">
                  <a:ln w="1905"/>
                  <a:solidFill>
                    <a:srgbClr val="C00000"/>
                  </a:solidFill>
                  <a:effectLst>
                    <a:innerShdw blurRad="69850" dist="43180" dir="5400000">
                      <a:srgbClr val="000000">
                        <a:alpha val="65000"/>
                      </a:srgbClr>
                    </a:innerShdw>
                  </a:effectLst>
                </a:rPr>
                <a:t> </a:t>
              </a:r>
              <a:r>
                <a:rPr lang="en-US" b="1" cap="none" dirty="0" err="1" smtClean="0">
                  <a:ln w="1905"/>
                  <a:solidFill>
                    <a:srgbClr val="C00000"/>
                  </a:solidFill>
                  <a:effectLst>
                    <a:innerShdw blurRad="69850" dist="43180" dir="5400000">
                      <a:srgbClr val="000000">
                        <a:alpha val="65000"/>
                      </a:srgbClr>
                    </a:innerShdw>
                  </a:effectLst>
                </a:rPr>
                <a:t>da</a:t>
              </a:r>
              <a:r>
                <a:rPr lang="en-US" b="1" dirty="0" err="1" smtClean="0">
                  <a:ln w="1905"/>
                  <a:solidFill>
                    <a:srgbClr val="C00000"/>
                  </a:solidFill>
                  <a:effectLst>
                    <a:innerShdw blurRad="69850" dist="43180" dir="5400000">
                      <a:srgbClr val="000000">
                        <a:alpha val="65000"/>
                      </a:srgbClr>
                    </a:innerShdw>
                  </a:effectLst>
                </a:rPr>
                <a:t>n</a:t>
              </a:r>
              <a:r>
                <a:rPr lang="en-US" b="1" dirty="0" smtClean="0">
                  <a:ln w="1905"/>
                  <a:solidFill>
                    <a:srgbClr val="C00000"/>
                  </a:solidFill>
                  <a:effectLst>
                    <a:innerShdw blurRad="69850" dist="43180" dir="5400000">
                      <a:srgbClr val="000000">
                        <a:alpha val="65000"/>
                      </a:srgbClr>
                    </a:innerShdw>
                  </a:effectLst>
                </a:rPr>
                <a:t> </a:t>
              </a:r>
              <a:r>
                <a:rPr lang="en-US" b="1" dirty="0" err="1" smtClean="0">
                  <a:ln w="1905"/>
                  <a:solidFill>
                    <a:srgbClr val="C00000"/>
                  </a:solidFill>
                  <a:effectLst>
                    <a:innerShdw blurRad="69850" dist="43180" dir="5400000">
                      <a:srgbClr val="000000">
                        <a:alpha val="65000"/>
                      </a:srgbClr>
                    </a:innerShdw>
                  </a:effectLst>
                </a:rPr>
                <a:t>h</a:t>
              </a:r>
              <a:r>
                <a:rPr lang="en-US" b="1" cap="none" dirty="0" err="1" smtClean="0">
                  <a:ln w="1905"/>
                  <a:solidFill>
                    <a:srgbClr val="C00000"/>
                  </a:solidFill>
                  <a:effectLst>
                    <a:innerShdw blurRad="69850" dist="43180" dir="5400000">
                      <a:srgbClr val="000000">
                        <a:alpha val="65000"/>
                      </a:srgbClr>
                    </a:innerShdw>
                  </a:effectLst>
                </a:rPr>
                <a:t>arus</a:t>
              </a:r>
              <a:r>
                <a:rPr lang="en-US" b="1" cap="none" dirty="0" smtClean="0">
                  <a:ln w="1905"/>
                  <a:solidFill>
                    <a:srgbClr val="C00000"/>
                  </a:solidFill>
                  <a:effectLst>
                    <a:innerShdw blurRad="69850" dist="43180" dir="5400000">
                      <a:srgbClr val="000000">
                        <a:alpha val="65000"/>
                      </a:srgbClr>
                    </a:innerShdw>
                  </a:effectLst>
                </a:rPr>
                <a:t> </a:t>
              </a:r>
              <a:r>
                <a:rPr lang="en-US" b="1" cap="none" dirty="0" err="1" smtClean="0">
                  <a:ln w="1905"/>
                  <a:solidFill>
                    <a:srgbClr val="C00000"/>
                  </a:solidFill>
                  <a:effectLst>
                    <a:innerShdw blurRad="69850" dist="43180" dir="5400000">
                      <a:srgbClr val="000000">
                        <a:alpha val="65000"/>
                      </a:srgbClr>
                    </a:innerShdw>
                  </a:effectLst>
                </a:rPr>
                <a:t>melewati</a:t>
              </a:r>
              <a:r>
                <a:rPr lang="en-US" b="1" cap="none" dirty="0" smtClean="0">
                  <a:ln w="1905"/>
                  <a:solidFill>
                    <a:srgbClr val="C00000"/>
                  </a:solidFill>
                  <a:effectLst>
                    <a:innerShdw blurRad="69850" dist="43180" dir="5400000">
                      <a:srgbClr val="000000">
                        <a:alpha val="65000"/>
                      </a:srgbClr>
                    </a:innerShdw>
                  </a:effectLst>
                </a:rPr>
                <a:t> </a:t>
              </a:r>
              <a:r>
                <a:rPr lang="en-US" b="1" cap="none" dirty="0" err="1" smtClean="0">
                  <a:ln w="1905"/>
                  <a:solidFill>
                    <a:srgbClr val="C00000"/>
                  </a:solidFill>
                  <a:effectLst>
                    <a:innerShdw blurRad="69850" dist="43180" dir="5400000">
                      <a:srgbClr val="000000">
                        <a:alpha val="65000"/>
                      </a:srgbClr>
                    </a:innerShdw>
                  </a:effectLst>
                </a:rPr>
                <a:t>proses</a:t>
              </a:r>
              <a:r>
                <a:rPr lang="en-US" b="1" cap="none" dirty="0" smtClean="0">
                  <a:ln w="1905"/>
                  <a:solidFill>
                    <a:srgbClr val="C00000"/>
                  </a:solidFill>
                  <a:effectLst>
                    <a:innerShdw blurRad="69850" dist="43180" dir="5400000">
                      <a:srgbClr val="000000">
                        <a:alpha val="65000"/>
                      </a:srgbClr>
                    </a:innerShdw>
                  </a:effectLst>
                </a:rPr>
                <a:t> </a:t>
              </a:r>
              <a:r>
                <a:rPr lang="en-US" b="1" cap="none" dirty="0" err="1" smtClean="0">
                  <a:ln w="1905"/>
                  <a:solidFill>
                    <a:srgbClr val="C00000"/>
                  </a:solidFill>
                  <a:effectLst>
                    <a:innerShdw blurRad="69850" dist="43180" dir="5400000">
                      <a:srgbClr val="000000">
                        <a:alpha val="65000"/>
                      </a:srgbClr>
                    </a:innerShdw>
                  </a:effectLst>
                </a:rPr>
                <a:t>pendidikan</a:t>
              </a:r>
              <a:r>
                <a:rPr lang="en-US" b="1" cap="none" dirty="0" smtClean="0">
                  <a:ln w="1905"/>
                  <a:solidFill>
                    <a:srgbClr val="C00000"/>
                  </a:solidFill>
                  <a:effectLst>
                    <a:innerShdw blurRad="69850" dist="43180" dir="5400000">
                      <a:srgbClr val="000000">
                        <a:alpha val="65000"/>
                      </a:srgbClr>
                    </a:innerShdw>
                  </a:effectLst>
                </a:rPr>
                <a:t> </a:t>
              </a:r>
              <a:r>
                <a:rPr lang="en-US" b="1" dirty="0" err="1" smtClean="0">
                  <a:ln w="1905"/>
                  <a:solidFill>
                    <a:srgbClr val="C00000"/>
                  </a:solidFill>
                  <a:effectLst>
                    <a:innerShdw blurRad="69850" dist="43180" dir="5400000">
                      <a:srgbClr val="000000">
                        <a:alpha val="65000"/>
                      </a:srgbClr>
                    </a:innerShdw>
                  </a:effectLst>
                </a:rPr>
                <a:t>dalam</a:t>
              </a:r>
              <a:r>
                <a:rPr lang="en-US" b="1" dirty="0" smtClean="0">
                  <a:ln w="1905"/>
                  <a:solidFill>
                    <a:srgbClr val="C00000"/>
                  </a:solidFill>
                  <a:effectLst>
                    <a:innerShdw blurRad="69850" dist="43180" dir="5400000">
                      <a:srgbClr val="000000">
                        <a:alpha val="65000"/>
                      </a:srgbClr>
                    </a:innerShdw>
                  </a:effectLst>
                </a:rPr>
                <a:t> </a:t>
              </a:r>
              <a:r>
                <a:rPr lang="en-US" b="1" dirty="0" err="1" smtClean="0">
                  <a:ln w="1905"/>
                  <a:solidFill>
                    <a:srgbClr val="C00000"/>
                  </a:solidFill>
                  <a:effectLst>
                    <a:innerShdw blurRad="69850" dist="43180" dir="5400000">
                      <a:srgbClr val="000000">
                        <a:alpha val="65000"/>
                      </a:srgbClr>
                    </a:innerShdw>
                  </a:effectLst>
                </a:rPr>
                <a:t>jangka</a:t>
              </a:r>
              <a:r>
                <a:rPr lang="en-US" b="1" dirty="0" smtClean="0">
                  <a:ln w="1905"/>
                  <a:solidFill>
                    <a:srgbClr val="C00000"/>
                  </a:solidFill>
                  <a:effectLst>
                    <a:innerShdw blurRad="69850" dist="43180" dir="5400000">
                      <a:srgbClr val="000000">
                        <a:alpha val="65000"/>
                      </a:srgbClr>
                    </a:innerShdw>
                  </a:effectLst>
                </a:rPr>
                <a:t> </a:t>
              </a:r>
              <a:r>
                <a:rPr lang="en-US" b="1" dirty="0" err="1" smtClean="0">
                  <a:ln w="1905"/>
                  <a:solidFill>
                    <a:srgbClr val="C00000"/>
                  </a:solidFill>
                  <a:effectLst>
                    <a:innerShdw blurRad="69850" dist="43180" dir="5400000">
                      <a:srgbClr val="000000">
                        <a:alpha val="65000"/>
                      </a:srgbClr>
                    </a:innerShdw>
                  </a:effectLst>
                </a:rPr>
                <a:t>waktu</a:t>
              </a:r>
              <a:r>
                <a:rPr lang="en-US" b="1" dirty="0" smtClean="0">
                  <a:ln w="1905"/>
                  <a:solidFill>
                    <a:srgbClr val="C00000"/>
                  </a:solidFill>
                  <a:effectLst>
                    <a:innerShdw blurRad="69850" dist="43180" dir="5400000">
                      <a:srgbClr val="000000">
                        <a:alpha val="65000"/>
                      </a:srgbClr>
                    </a:innerShdw>
                  </a:effectLst>
                </a:rPr>
                <a:t> </a:t>
              </a:r>
              <a:r>
                <a:rPr lang="en-US" b="1" dirty="0" err="1" smtClean="0">
                  <a:ln w="1905"/>
                  <a:solidFill>
                    <a:srgbClr val="C00000"/>
                  </a:solidFill>
                  <a:effectLst>
                    <a:innerShdw blurRad="69850" dist="43180" dir="5400000">
                      <a:srgbClr val="000000">
                        <a:alpha val="65000"/>
                      </a:srgbClr>
                    </a:innerShdw>
                  </a:effectLst>
                </a:rPr>
                <a:t>tertentu</a:t>
              </a:r>
              <a:endParaRPr lang="en-US" b="1" cap="none" dirty="0">
                <a:ln w="1905"/>
                <a:solidFill>
                  <a:srgbClr val="C00000"/>
                </a:solidFill>
                <a:effectLst>
                  <a:innerShdw blurRad="69850" dist="43180" dir="5400000">
                    <a:srgbClr val="000000">
                      <a:alpha val="65000"/>
                    </a:srgbClr>
                  </a:innerShdw>
                </a:effectLst>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5"/>
                                        </p:tgtEl>
                                        <p:attrNameLst>
                                          <p:attrName>style.visibility</p:attrName>
                                        </p:attrNameLst>
                                      </p:cBhvr>
                                      <p:to>
                                        <p:strVal val="visible"/>
                                      </p:to>
                                    </p:set>
                                    <p:animEffect transition="in" filter="wipe(down)">
                                      <p:cBhvr>
                                        <p:cTn id="7" dur="500"/>
                                        <p:tgtEl>
                                          <p:spTgt spid="7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7"/>
                                        </p:tgtEl>
                                        <p:attrNameLst>
                                          <p:attrName>style.visibility</p:attrName>
                                        </p:attrNameLst>
                                      </p:cBhvr>
                                      <p:to>
                                        <p:strVal val="visible"/>
                                      </p:to>
                                    </p:set>
                                    <p:animEffect transition="in" filter="wipe(down)">
                                      <p:cBhvr>
                                        <p:cTn id="17" dur="500"/>
                                        <p:tgtEl>
                                          <p:spTgt spid="7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78"/>
                                        </p:tgtEl>
                                        <p:attrNameLst>
                                          <p:attrName>style.visibility</p:attrName>
                                        </p:attrNameLst>
                                      </p:cBhvr>
                                      <p:to>
                                        <p:strVal val="visible"/>
                                      </p:to>
                                    </p:set>
                                    <p:animEffect transition="in" filter="wipe(down)">
                                      <p:cBhvr>
                                        <p:cTn id="25" dur="500"/>
                                        <p:tgtEl>
                                          <p:spTgt spid="7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81"/>
                                        </p:tgtEl>
                                        <p:attrNameLst>
                                          <p:attrName>style.visibility</p:attrName>
                                        </p:attrNameLst>
                                      </p:cBhvr>
                                      <p:to>
                                        <p:strVal val="visible"/>
                                      </p:to>
                                    </p:set>
                                    <p:animEffect transition="in" filter="wipe(up)">
                                      <p:cBhvr>
                                        <p:cTn id="30"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 grpId="0" animBg="1"/>
      <p:bldP spid="77" grpId="0" animBg="1"/>
      <p:bldP spid="7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p:cNvSpPr/>
          <p:nvPr/>
        </p:nvSpPr>
        <p:spPr>
          <a:xfrm>
            <a:off x="328863" y="381000"/>
            <a:ext cx="8458200" cy="769441"/>
          </a:xfrm>
          <a:prstGeom prst="rect">
            <a:avLst/>
          </a:prstGeom>
        </p:spPr>
        <p:txBody>
          <a:bodyPr wrap="square">
            <a:spAutoFit/>
          </a:bodyPr>
          <a:lstStyle/>
          <a:p>
            <a:pPr algn="ctr">
              <a:defRPr/>
            </a:pPr>
            <a:r>
              <a:rPr lang="en-US" sz="24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cs typeface="Arial" pitchFamily="34" charset="0"/>
              </a:rPr>
              <a:t>REKOGNISI PEMBELAJARAN LAMPAU (RPL) </a:t>
            </a:r>
            <a:r>
              <a:rPr lang="en-US" sz="20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cs typeface="Arial" pitchFamily="34" charset="0"/>
              </a:rPr>
              <a:t>mendukung kebijakan pendidikan sepanjang hayat</a:t>
            </a:r>
            <a:endPar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cs typeface="Arial" pitchFamily="34" charset="0"/>
            </a:endParaRPr>
          </a:p>
        </p:txBody>
      </p:sp>
      <p:grpSp>
        <p:nvGrpSpPr>
          <p:cNvPr id="2" name="Group 34"/>
          <p:cNvGrpSpPr/>
          <p:nvPr/>
        </p:nvGrpSpPr>
        <p:grpSpPr>
          <a:xfrm>
            <a:off x="1880937" y="1447800"/>
            <a:ext cx="5458326" cy="5105400"/>
            <a:chOff x="1937626" y="1975399"/>
            <a:chExt cx="4941998" cy="4187194"/>
          </a:xfrm>
        </p:grpSpPr>
        <p:sp>
          <p:nvSpPr>
            <p:cNvPr id="44" name="Rectangle 43"/>
            <p:cNvSpPr/>
            <p:nvPr/>
          </p:nvSpPr>
          <p:spPr>
            <a:xfrm>
              <a:off x="1937626" y="1975399"/>
              <a:ext cx="4941998" cy="4187194"/>
            </a:xfrm>
            <a:prstGeom prst="rect">
              <a:avLst/>
            </a:prstGeom>
            <a:solidFill>
              <a:srgbClr val="FAF6B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extBox 56"/>
            <p:cNvSpPr txBox="1"/>
            <p:nvPr/>
          </p:nvSpPr>
          <p:spPr>
            <a:xfrm>
              <a:off x="2074026" y="2267282"/>
              <a:ext cx="4598623" cy="429119"/>
            </a:xfrm>
            <a:prstGeom prst="rect">
              <a:avLst/>
            </a:prstGeom>
            <a:noFill/>
          </p:spPr>
          <p:txBody>
            <a:bodyPr wrap="square" rtlCol="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800" b="1" dirty="0" smtClean="0">
                  <a:ln/>
                  <a:solidFill>
                    <a:srgbClr val="FF6600"/>
                  </a:solidFill>
                </a:rPr>
                <a:t>PENGAKUAN MAKSIMUM</a:t>
              </a:r>
              <a:endParaRPr lang="en-US" sz="2800" b="1" dirty="0">
                <a:ln/>
                <a:solidFill>
                  <a:srgbClr val="FF6600"/>
                </a:solidFill>
              </a:endParaRPr>
            </a:p>
          </p:txBody>
        </p:sp>
        <p:grpSp>
          <p:nvGrpSpPr>
            <p:cNvPr id="3" name="Group 27"/>
            <p:cNvGrpSpPr/>
            <p:nvPr/>
          </p:nvGrpSpPr>
          <p:grpSpPr>
            <a:xfrm>
              <a:off x="2126545" y="5528590"/>
              <a:ext cx="4520685" cy="361951"/>
              <a:chOff x="2126545" y="2129730"/>
              <a:chExt cx="4520685" cy="361951"/>
            </a:xfrm>
          </p:grpSpPr>
          <p:sp>
            <p:nvSpPr>
              <p:cNvPr id="46" name="TextBox 45"/>
              <p:cNvSpPr txBox="1"/>
              <p:nvPr/>
            </p:nvSpPr>
            <p:spPr>
              <a:xfrm>
                <a:off x="2126545" y="2150857"/>
                <a:ext cx="1949334" cy="328150"/>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rgbClr val="FFFF00"/>
                    </a:solidFill>
                    <a:effectLst>
                      <a:outerShdw blurRad="38100" dist="38100" dir="2700000" algn="tl">
                        <a:srgbClr val="000000">
                          <a:alpha val="43137"/>
                        </a:srgbClr>
                      </a:outerShdw>
                    </a:effectLst>
                  </a:rPr>
                  <a:t>SMA/K/C </a:t>
                </a:r>
                <a:r>
                  <a:rPr lang="en-US" sz="2000" b="1" smtClean="0">
                    <a:solidFill>
                      <a:srgbClr val="FFFF00"/>
                    </a:solidFill>
                    <a:effectLst>
                      <a:outerShdw blurRad="38100" dist="38100" dir="2700000" algn="tl">
                        <a:srgbClr val="000000">
                          <a:alpha val="43137"/>
                        </a:srgbClr>
                      </a:outerShdw>
                    </a:effectLst>
                  </a:rPr>
                  <a:t>+ RPL</a:t>
                </a:r>
                <a:endParaRPr lang="en-US" sz="2000" b="1" dirty="0">
                  <a:solidFill>
                    <a:srgbClr val="FFFF00"/>
                  </a:solidFill>
                  <a:effectLst>
                    <a:outerShdw blurRad="38100" dist="38100" dir="2700000" algn="tl">
                      <a:srgbClr val="000000">
                        <a:alpha val="43137"/>
                      </a:srgbClr>
                    </a:outerShdw>
                  </a:effectLst>
                </a:endParaRPr>
              </a:p>
            </p:txBody>
          </p:sp>
          <p:sp>
            <p:nvSpPr>
              <p:cNvPr id="55" name="Right Arrow 54"/>
              <p:cNvSpPr/>
              <p:nvPr/>
            </p:nvSpPr>
            <p:spPr>
              <a:xfrm>
                <a:off x="4254950" y="2129730"/>
                <a:ext cx="354676" cy="361951"/>
              </a:xfrm>
              <a:prstGeom prst="right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p:cNvSpPr txBox="1"/>
              <p:nvPr/>
            </p:nvSpPr>
            <p:spPr>
              <a:xfrm>
                <a:off x="4796595" y="2147529"/>
                <a:ext cx="1850635" cy="328151"/>
              </a:xfrm>
              <a:prstGeom prst="rect">
                <a:avLst/>
              </a:prstGeom>
              <a:solidFill>
                <a:schemeClr val="bg2">
                  <a:lumMod val="5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D 2 </a:t>
                </a:r>
                <a:endParaRPr lang="en-US" sz="2000" b="1" dirty="0">
                  <a:solidFill>
                    <a:schemeClr val="bg1"/>
                  </a:solidFill>
                  <a:effectLst>
                    <a:outerShdw blurRad="38100" dist="38100" dir="2700000" algn="tl">
                      <a:srgbClr val="000000">
                        <a:alpha val="43137"/>
                      </a:srgbClr>
                    </a:outerShdw>
                  </a:effectLst>
                </a:endParaRPr>
              </a:p>
            </p:txBody>
          </p:sp>
        </p:grpSp>
        <p:grpSp>
          <p:nvGrpSpPr>
            <p:cNvPr id="4" name="Group 28"/>
            <p:cNvGrpSpPr/>
            <p:nvPr/>
          </p:nvGrpSpPr>
          <p:grpSpPr>
            <a:xfrm>
              <a:off x="2126545" y="5000006"/>
              <a:ext cx="4520685" cy="374121"/>
              <a:chOff x="2126545" y="2698086"/>
              <a:chExt cx="4520685" cy="374121"/>
            </a:xfrm>
          </p:grpSpPr>
          <p:sp>
            <p:nvSpPr>
              <p:cNvPr id="48" name="TextBox 47"/>
              <p:cNvSpPr txBox="1"/>
              <p:nvPr/>
            </p:nvSpPr>
            <p:spPr>
              <a:xfrm>
                <a:off x="2126545" y="2738665"/>
                <a:ext cx="1949334" cy="328150"/>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rgbClr val="FFFF00"/>
                    </a:solidFill>
                    <a:effectLst>
                      <a:outerShdw blurRad="38100" dist="38100" dir="2700000" algn="tl">
                        <a:srgbClr val="000000">
                          <a:alpha val="43137"/>
                        </a:srgbClr>
                      </a:outerShdw>
                    </a:effectLst>
                  </a:rPr>
                  <a:t>D </a:t>
                </a:r>
                <a:r>
                  <a:rPr lang="id-ID" sz="2000" b="1" dirty="0" smtClean="0">
                    <a:solidFill>
                      <a:srgbClr val="FFFF00"/>
                    </a:solidFill>
                    <a:effectLst>
                      <a:outerShdw blurRad="38100" dist="38100" dir="2700000" algn="tl">
                        <a:srgbClr val="000000">
                          <a:alpha val="43137"/>
                        </a:srgbClr>
                      </a:outerShdw>
                    </a:effectLst>
                  </a:rPr>
                  <a:t>I</a:t>
                </a:r>
                <a:r>
                  <a:rPr lang="en-US" sz="2000" b="1" dirty="0" smtClean="0">
                    <a:solidFill>
                      <a:srgbClr val="FFFF00"/>
                    </a:solidFill>
                    <a:effectLst>
                      <a:outerShdw blurRad="38100" dist="38100" dir="2700000" algn="tl">
                        <a:srgbClr val="000000">
                          <a:alpha val="43137"/>
                        </a:srgbClr>
                      </a:outerShdw>
                    </a:effectLst>
                  </a:rPr>
                  <a:t> </a:t>
                </a:r>
                <a:r>
                  <a:rPr lang="en-US" sz="2000" b="1" smtClean="0">
                    <a:solidFill>
                      <a:srgbClr val="FFFF00"/>
                    </a:solidFill>
                    <a:effectLst>
                      <a:outerShdw blurRad="38100" dist="38100" dir="2700000" algn="tl">
                        <a:srgbClr val="000000">
                          <a:alpha val="43137"/>
                        </a:srgbClr>
                      </a:outerShdw>
                    </a:effectLst>
                  </a:rPr>
                  <a:t>+ RPL   </a:t>
                </a:r>
                <a:endParaRPr lang="en-US" sz="2000" b="1" dirty="0">
                  <a:solidFill>
                    <a:srgbClr val="FFFF00"/>
                  </a:solidFill>
                  <a:effectLst>
                    <a:outerShdw blurRad="38100" dist="38100" dir="2700000" algn="tl">
                      <a:srgbClr val="000000">
                        <a:alpha val="43137"/>
                      </a:srgbClr>
                    </a:outerShdw>
                  </a:effectLst>
                </a:endParaRPr>
              </a:p>
            </p:txBody>
          </p:sp>
          <p:sp>
            <p:nvSpPr>
              <p:cNvPr id="58" name="TextBox 57"/>
              <p:cNvSpPr txBox="1"/>
              <p:nvPr/>
            </p:nvSpPr>
            <p:spPr>
              <a:xfrm>
                <a:off x="4796595" y="2744057"/>
                <a:ext cx="1850635" cy="328150"/>
              </a:xfrm>
              <a:prstGeom prst="rect">
                <a:avLst/>
              </a:prstGeom>
              <a:solidFill>
                <a:schemeClr val="bg2">
                  <a:lumMod val="5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D 3  </a:t>
                </a:r>
                <a:endParaRPr lang="en-US" sz="2000" b="1" dirty="0">
                  <a:solidFill>
                    <a:schemeClr val="bg1"/>
                  </a:solidFill>
                  <a:effectLst>
                    <a:outerShdw blurRad="38100" dist="38100" dir="2700000" algn="tl">
                      <a:srgbClr val="000000">
                        <a:alpha val="43137"/>
                      </a:srgbClr>
                    </a:outerShdw>
                  </a:effectLst>
                </a:endParaRPr>
              </a:p>
            </p:txBody>
          </p:sp>
          <p:sp>
            <p:nvSpPr>
              <p:cNvPr id="71" name="Right Arrow 70"/>
              <p:cNvSpPr/>
              <p:nvPr/>
            </p:nvSpPr>
            <p:spPr>
              <a:xfrm>
                <a:off x="4264646" y="2698086"/>
                <a:ext cx="354676" cy="361950"/>
              </a:xfrm>
              <a:prstGeom prst="right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29"/>
            <p:cNvGrpSpPr/>
            <p:nvPr/>
          </p:nvGrpSpPr>
          <p:grpSpPr>
            <a:xfrm>
              <a:off x="2126545" y="4503388"/>
              <a:ext cx="4520685" cy="361950"/>
              <a:chOff x="2126545" y="3379724"/>
              <a:chExt cx="4520685" cy="361950"/>
            </a:xfrm>
          </p:grpSpPr>
          <p:sp>
            <p:nvSpPr>
              <p:cNvPr id="50" name="TextBox 49"/>
              <p:cNvSpPr txBox="1"/>
              <p:nvPr/>
            </p:nvSpPr>
            <p:spPr>
              <a:xfrm>
                <a:off x="2126545" y="3399934"/>
                <a:ext cx="1949334" cy="328150"/>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rgbClr val="FFFF00"/>
                    </a:solidFill>
                    <a:effectLst>
                      <a:outerShdw blurRad="38100" dist="38100" dir="2700000" algn="tl">
                        <a:srgbClr val="000000">
                          <a:alpha val="43137"/>
                        </a:srgbClr>
                      </a:outerShdw>
                    </a:effectLst>
                  </a:rPr>
                  <a:t>D </a:t>
                </a:r>
                <a:r>
                  <a:rPr lang="id-ID" sz="2000" b="1" dirty="0" smtClean="0">
                    <a:solidFill>
                      <a:srgbClr val="FFFF00"/>
                    </a:solidFill>
                    <a:effectLst>
                      <a:outerShdw blurRad="38100" dist="38100" dir="2700000" algn="tl">
                        <a:srgbClr val="000000">
                          <a:alpha val="43137"/>
                        </a:srgbClr>
                      </a:outerShdw>
                    </a:effectLst>
                  </a:rPr>
                  <a:t>II</a:t>
                </a:r>
                <a:r>
                  <a:rPr lang="en-US" sz="2000" b="1" dirty="0" smtClean="0">
                    <a:solidFill>
                      <a:srgbClr val="FFFF00"/>
                    </a:solidFill>
                    <a:effectLst>
                      <a:outerShdw blurRad="38100" dist="38100" dir="2700000" algn="tl">
                        <a:srgbClr val="000000">
                          <a:alpha val="43137"/>
                        </a:srgbClr>
                      </a:outerShdw>
                    </a:effectLst>
                  </a:rPr>
                  <a:t> </a:t>
                </a:r>
                <a:r>
                  <a:rPr lang="en-US" sz="2000" b="1" smtClean="0">
                    <a:solidFill>
                      <a:srgbClr val="FFFF00"/>
                    </a:solidFill>
                    <a:effectLst>
                      <a:outerShdw blurRad="38100" dist="38100" dir="2700000" algn="tl">
                        <a:srgbClr val="000000">
                          <a:alpha val="43137"/>
                        </a:srgbClr>
                      </a:outerShdw>
                    </a:effectLst>
                  </a:rPr>
                  <a:t>+ RPL   </a:t>
                </a:r>
                <a:endParaRPr lang="en-US" sz="2000" b="1" dirty="0">
                  <a:solidFill>
                    <a:srgbClr val="FFFF00"/>
                  </a:solidFill>
                  <a:effectLst>
                    <a:outerShdw blurRad="38100" dist="38100" dir="2700000" algn="tl">
                      <a:srgbClr val="000000">
                        <a:alpha val="43137"/>
                      </a:srgbClr>
                    </a:outerShdw>
                  </a:effectLst>
                </a:endParaRPr>
              </a:p>
            </p:txBody>
          </p:sp>
          <p:sp>
            <p:nvSpPr>
              <p:cNvPr id="60" name="TextBox 59"/>
              <p:cNvSpPr txBox="1"/>
              <p:nvPr/>
            </p:nvSpPr>
            <p:spPr>
              <a:xfrm>
                <a:off x="4796595" y="3405326"/>
                <a:ext cx="1850635" cy="328150"/>
              </a:xfrm>
              <a:prstGeom prst="rect">
                <a:avLst/>
              </a:prstGeom>
              <a:solidFill>
                <a:schemeClr val="bg2">
                  <a:lumMod val="5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D 4 </a:t>
                </a:r>
                <a:r>
                  <a:rPr lang="en-US" sz="2000" dirty="0" smtClean="0">
                    <a:solidFill>
                      <a:schemeClr val="bg1"/>
                    </a:solidFill>
                    <a:effectLst>
                      <a:outerShdw blurRad="38100" dist="38100" dir="2700000" algn="tl">
                        <a:srgbClr val="000000">
                          <a:alpha val="43137"/>
                        </a:srgbClr>
                      </a:outerShdw>
                    </a:effectLst>
                  </a:rPr>
                  <a:t> </a:t>
                </a:r>
                <a:endParaRPr lang="en-US" sz="2000" dirty="0">
                  <a:solidFill>
                    <a:schemeClr val="bg1"/>
                  </a:solidFill>
                  <a:effectLst>
                    <a:outerShdw blurRad="38100" dist="38100" dir="2700000" algn="tl">
                      <a:srgbClr val="000000">
                        <a:alpha val="43137"/>
                      </a:srgbClr>
                    </a:outerShdw>
                  </a:effectLst>
                </a:endParaRPr>
              </a:p>
            </p:txBody>
          </p:sp>
          <p:sp>
            <p:nvSpPr>
              <p:cNvPr id="72" name="Right Arrow 71"/>
              <p:cNvSpPr/>
              <p:nvPr/>
            </p:nvSpPr>
            <p:spPr>
              <a:xfrm>
                <a:off x="4264646" y="3379724"/>
                <a:ext cx="354676" cy="361950"/>
              </a:xfrm>
              <a:prstGeom prst="right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30"/>
            <p:cNvGrpSpPr/>
            <p:nvPr/>
          </p:nvGrpSpPr>
          <p:grpSpPr>
            <a:xfrm>
              <a:off x="2126545" y="3990484"/>
              <a:ext cx="4519057" cy="361950"/>
              <a:chOff x="2126545" y="3990484"/>
              <a:chExt cx="4519057" cy="361950"/>
            </a:xfrm>
          </p:grpSpPr>
          <p:sp>
            <p:nvSpPr>
              <p:cNvPr id="51" name="TextBox 50"/>
              <p:cNvSpPr txBox="1"/>
              <p:nvPr/>
            </p:nvSpPr>
            <p:spPr>
              <a:xfrm>
                <a:off x="2126545" y="4010905"/>
                <a:ext cx="1949334" cy="328150"/>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rgbClr val="FFFF00"/>
                    </a:solidFill>
                    <a:effectLst>
                      <a:outerShdw blurRad="38100" dist="38100" dir="2700000" algn="tl">
                        <a:srgbClr val="000000">
                          <a:alpha val="43137"/>
                        </a:srgbClr>
                      </a:outerShdw>
                    </a:effectLst>
                  </a:rPr>
                  <a:t>D </a:t>
                </a:r>
                <a:r>
                  <a:rPr lang="id-ID" sz="2000" b="1" dirty="0" smtClean="0">
                    <a:solidFill>
                      <a:srgbClr val="FFFF00"/>
                    </a:solidFill>
                    <a:effectLst>
                      <a:outerShdw blurRad="38100" dist="38100" dir="2700000" algn="tl">
                        <a:srgbClr val="000000">
                          <a:alpha val="43137"/>
                        </a:srgbClr>
                      </a:outerShdw>
                    </a:effectLst>
                  </a:rPr>
                  <a:t>III</a:t>
                </a:r>
                <a:r>
                  <a:rPr lang="en-US" sz="2000" b="1" dirty="0" smtClean="0">
                    <a:solidFill>
                      <a:srgbClr val="FFFF00"/>
                    </a:solidFill>
                    <a:effectLst>
                      <a:outerShdw blurRad="38100" dist="38100" dir="2700000" algn="tl">
                        <a:srgbClr val="000000">
                          <a:alpha val="43137"/>
                        </a:srgbClr>
                      </a:outerShdw>
                    </a:effectLst>
                  </a:rPr>
                  <a:t> </a:t>
                </a:r>
                <a:r>
                  <a:rPr lang="en-US" sz="2000" b="1" smtClean="0">
                    <a:solidFill>
                      <a:srgbClr val="FFFF00"/>
                    </a:solidFill>
                    <a:effectLst>
                      <a:outerShdw blurRad="38100" dist="38100" dir="2700000" algn="tl">
                        <a:srgbClr val="000000">
                          <a:alpha val="43137"/>
                        </a:srgbClr>
                      </a:outerShdw>
                    </a:effectLst>
                  </a:rPr>
                  <a:t>+ RPL   </a:t>
                </a:r>
                <a:endParaRPr lang="en-US" sz="2000" b="1" dirty="0">
                  <a:solidFill>
                    <a:srgbClr val="FFFF00"/>
                  </a:solidFill>
                  <a:effectLst>
                    <a:outerShdw blurRad="38100" dist="38100" dir="2700000" algn="tl">
                      <a:srgbClr val="000000">
                        <a:alpha val="43137"/>
                      </a:srgbClr>
                    </a:outerShdw>
                  </a:effectLst>
                </a:endParaRPr>
              </a:p>
            </p:txBody>
          </p:sp>
          <p:sp>
            <p:nvSpPr>
              <p:cNvPr id="61" name="TextBox 60"/>
              <p:cNvSpPr txBox="1"/>
              <p:nvPr/>
            </p:nvSpPr>
            <p:spPr>
              <a:xfrm>
                <a:off x="4794967" y="4011369"/>
                <a:ext cx="1850635" cy="328150"/>
              </a:xfrm>
              <a:prstGeom prst="rect">
                <a:avLst/>
              </a:prstGeom>
              <a:solidFill>
                <a:schemeClr val="bg2">
                  <a:lumMod val="5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D4, </a:t>
                </a:r>
                <a:r>
                  <a:rPr lang="en-US" sz="2000" b="1" dirty="0" err="1" smtClean="0">
                    <a:solidFill>
                      <a:schemeClr val="bg1"/>
                    </a:solidFill>
                    <a:effectLst>
                      <a:outerShdw blurRad="38100" dist="38100" dir="2700000" algn="tl">
                        <a:srgbClr val="000000">
                          <a:alpha val="43137"/>
                        </a:srgbClr>
                      </a:outerShdw>
                    </a:effectLst>
                  </a:rPr>
                  <a:t>Profesi</a:t>
                </a:r>
                <a:r>
                  <a:rPr lang="en-US" sz="2000" dirty="0" smtClean="0">
                    <a:solidFill>
                      <a:schemeClr val="bg1"/>
                    </a:solidFill>
                    <a:effectLst>
                      <a:outerShdw blurRad="38100" dist="38100" dir="2700000" algn="tl">
                        <a:srgbClr val="000000">
                          <a:alpha val="43137"/>
                        </a:srgbClr>
                      </a:outerShdw>
                    </a:effectLst>
                  </a:rPr>
                  <a:t> </a:t>
                </a:r>
                <a:endParaRPr lang="en-US" sz="2000" dirty="0">
                  <a:solidFill>
                    <a:schemeClr val="bg1"/>
                  </a:solidFill>
                  <a:effectLst>
                    <a:outerShdw blurRad="38100" dist="38100" dir="2700000" algn="tl">
                      <a:srgbClr val="000000">
                        <a:alpha val="43137"/>
                      </a:srgbClr>
                    </a:outerShdw>
                  </a:effectLst>
                </a:endParaRPr>
              </a:p>
            </p:txBody>
          </p:sp>
          <p:sp>
            <p:nvSpPr>
              <p:cNvPr id="73" name="Right Arrow 72"/>
              <p:cNvSpPr/>
              <p:nvPr/>
            </p:nvSpPr>
            <p:spPr>
              <a:xfrm>
                <a:off x="4264646" y="3990484"/>
                <a:ext cx="354676" cy="361950"/>
              </a:xfrm>
              <a:prstGeom prst="right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31"/>
            <p:cNvGrpSpPr/>
            <p:nvPr/>
          </p:nvGrpSpPr>
          <p:grpSpPr>
            <a:xfrm>
              <a:off x="2126545" y="3469654"/>
              <a:ext cx="4516289" cy="361950"/>
              <a:chOff x="2126545" y="4585644"/>
              <a:chExt cx="4516289" cy="361950"/>
            </a:xfrm>
          </p:grpSpPr>
          <p:sp>
            <p:nvSpPr>
              <p:cNvPr id="52" name="TextBox 51"/>
              <p:cNvSpPr txBox="1"/>
              <p:nvPr/>
            </p:nvSpPr>
            <p:spPr>
              <a:xfrm>
                <a:off x="2126545" y="4602140"/>
                <a:ext cx="1949334" cy="328150"/>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id-ID" sz="2000" b="1" dirty="0" smtClean="0">
                    <a:solidFill>
                      <a:srgbClr val="FFFF00"/>
                    </a:solidFill>
                    <a:effectLst>
                      <a:outerShdw blurRad="38100" dist="38100" dir="2700000" algn="tl">
                        <a:srgbClr val="000000">
                          <a:alpha val="43137"/>
                        </a:srgbClr>
                      </a:outerShdw>
                    </a:effectLst>
                  </a:rPr>
                  <a:t>D IV / </a:t>
                </a:r>
                <a:r>
                  <a:rPr lang="en-US" sz="2000" b="1" dirty="0" err="1" smtClean="0">
                    <a:solidFill>
                      <a:srgbClr val="FFFF00"/>
                    </a:solidFill>
                    <a:effectLst>
                      <a:outerShdw blurRad="38100" dist="38100" dir="2700000" algn="tl">
                        <a:srgbClr val="000000">
                          <a:alpha val="43137"/>
                        </a:srgbClr>
                      </a:outerShdw>
                    </a:effectLst>
                  </a:rPr>
                  <a:t>S1</a:t>
                </a:r>
                <a:r>
                  <a:rPr lang="en-US" sz="2000" b="1" dirty="0" smtClean="0">
                    <a:solidFill>
                      <a:srgbClr val="FFFF00"/>
                    </a:solidFill>
                    <a:effectLst>
                      <a:outerShdw blurRad="38100" dist="38100" dir="2700000" algn="tl">
                        <a:srgbClr val="000000">
                          <a:alpha val="43137"/>
                        </a:srgbClr>
                      </a:outerShdw>
                    </a:effectLst>
                  </a:rPr>
                  <a:t>(T</a:t>
                </a:r>
                <a:r>
                  <a:rPr lang="en-US" sz="2000" b="1" smtClean="0">
                    <a:solidFill>
                      <a:srgbClr val="FFFF00"/>
                    </a:solidFill>
                    <a:effectLst>
                      <a:outerShdw blurRad="38100" dist="38100" dir="2700000" algn="tl">
                        <a:srgbClr val="000000">
                          <a:alpha val="43137"/>
                        </a:srgbClr>
                      </a:outerShdw>
                    </a:effectLst>
                  </a:rPr>
                  <a:t>)+ RPL</a:t>
                </a:r>
                <a:endParaRPr lang="en-US" sz="2000" b="1" dirty="0">
                  <a:solidFill>
                    <a:srgbClr val="FFFF00"/>
                  </a:solidFill>
                  <a:effectLst>
                    <a:outerShdw blurRad="38100" dist="38100" dir="2700000" algn="tl">
                      <a:srgbClr val="000000">
                        <a:alpha val="43137"/>
                      </a:srgbClr>
                    </a:outerShdw>
                  </a:effectLst>
                </a:endParaRPr>
              </a:p>
            </p:txBody>
          </p:sp>
          <p:sp>
            <p:nvSpPr>
              <p:cNvPr id="59" name="TextBox 58"/>
              <p:cNvSpPr txBox="1"/>
              <p:nvPr/>
            </p:nvSpPr>
            <p:spPr>
              <a:xfrm>
                <a:off x="4792199" y="4619098"/>
                <a:ext cx="1850635" cy="328150"/>
              </a:xfrm>
              <a:prstGeom prst="rect">
                <a:avLst/>
              </a:prstGeom>
              <a:solidFill>
                <a:schemeClr val="bg2">
                  <a:lumMod val="50000"/>
                </a:schemeClr>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err="1" smtClean="0">
                    <a:solidFill>
                      <a:schemeClr val="bg1"/>
                    </a:solidFill>
                    <a:effectLst>
                      <a:outerShdw blurRad="38100" dist="38100" dir="2700000" algn="tl">
                        <a:srgbClr val="000000">
                          <a:alpha val="43137"/>
                        </a:srgbClr>
                      </a:outerShdw>
                    </a:effectLst>
                  </a:rPr>
                  <a:t>Profesi</a:t>
                </a:r>
                <a:r>
                  <a:rPr lang="en-US" sz="2000" b="1" dirty="0" smtClean="0">
                    <a:solidFill>
                      <a:schemeClr val="bg1"/>
                    </a:solidFill>
                    <a:effectLst>
                      <a:outerShdw blurRad="38100" dist="38100" dir="2700000" algn="tl">
                        <a:srgbClr val="000000">
                          <a:alpha val="43137"/>
                        </a:srgbClr>
                      </a:outerShdw>
                    </a:effectLst>
                  </a:rPr>
                  <a:t> , S2 (T)</a:t>
                </a:r>
                <a:endParaRPr lang="en-US" sz="2000" b="1" dirty="0">
                  <a:solidFill>
                    <a:schemeClr val="bg1"/>
                  </a:solidFill>
                  <a:effectLst>
                    <a:outerShdw blurRad="38100" dist="38100" dir="2700000" algn="tl">
                      <a:srgbClr val="000000">
                        <a:alpha val="43137"/>
                      </a:srgbClr>
                    </a:outerShdw>
                  </a:effectLst>
                </a:endParaRPr>
              </a:p>
            </p:txBody>
          </p:sp>
          <p:sp>
            <p:nvSpPr>
              <p:cNvPr id="74" name="Right Arrow 73"/>
              <p:cNvSpPr/>
              <p:nvPr/>
            </p:nvSpPr>
            <p:spPr>
              <a:xfrm>
                <a:off x="4254950" y="4585644"/>
                <a:ext cx="354676" cy="361950"/>
              </a:xfrm>
              <a:prstGeom prst="right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32"/>
            <p:cNvGrpSpPr/>
            <p:nvPr/>
          </p:nvGrpSpPr>
          <p:grpSpPr>
            <a:xfrm>
              <a:off x="2126545" y="2955178"/>
              <a:ext cx="4516633" cy="361950"/>
              <a:chOff x="2126545" y="5197962"/>
              <a:chExt cx="4516633" cy="361950"/>
            </a:xfrm>
          </p:grpSpPr>
          <p:sp>
            <p:nvSpPr>
              <p:cNvPr id="53" name="TextBox 52"/>
              <p:cNvSpPr txBox="1"/>
              <p:nvPr/>
            </p:nvSpPr>
            <p:spPr>
              <a:xfrm>
                <a:off x="2126545" y="5206413"/>
                <a:ext cx="1949334" cy="328150"/>
              </a:xfrm>
              <a:prstGeom prst="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smtClean="0">
                    <a:solidFill>
                      <a:srgbClr val="FFFF00"/>
                    </a:solidFill>
                    <a:effectLst>
                      <a:outerShdw blurRad="38100" dist="38100" dir="2700000" algn="tl">
                        <a:srgbClr val="000000">
                          <a:alpha val="43137"/>
                        </a:srgbClr>
                      </a:outerShdw>
                    </a:effectLst>
                  </a:rPr>
                  <a:t>S1 </a:t>
                </a:r>
                <a:r>
                  <a:rPr lang="en-US" sz="2000" b="1" smtClean="0">
                    <a:solidFill>
                      <a:srgbClr val="FFFF00"/>
                    </a:solidFill>
                    <a:effectLst>
                      <a:outerShdw blurRad="38100" dist="38100" dir="2700000" algn="tl">
                        <a:srgbClr val="000000">
                          <a:alpha val="43137"/>
                        </a:srgbClr>
                      </a:outerShdw>
                    </a:effectLst>
                  </a:rPr>
                  <a:t>+ RPL</a:t>
                </a:r>
                <a:endParaRPr lang="en-US" sz="2000" b="1" dirty="0">
                  <a:solidFill>
                    <a:srgbClr val="FFFF00"/>
                  </a:solidFill>
                  <a:effectLst>
                    <a:outerShdw blurRad="38100" dist="38100" dir="2700000" algn="tl">
                      <a:srgbClr val="000000">
                        <a:alpha val="43137"/>
                      </a:srgbClr>
                    </a:outerShdw>
                  </a:effectLst>
                </a:endParaRPr>
              </a:p>
            </p:txBody>
          </p:sp>
          <p:sp>
            <p:nvSpPr>
              <p:cNvPr id="62" name="TextBox 61"/>
              <p:cNvSpPr txBox="1"/>
              <p:nvPr/>
            </p:nvSpPr>
            <p:spPr>
              <a:xfrm>
                <a:off x="4792543" y="5211703"/>
                <a:ext cx="1850635" cy="328150"/>
              </a:xfrm>
              <a:prstGeom prst="rect">
                <a:avLst/>
              </a:prstGeom>
              <a:solidFill>
                <a:schemeClr val="bg2">
                  <a:lumMod val="50000"/>
                </a:schemeClr>
              </a:solidFill>
              <a:ln w="285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000" b="1" dirty="0" err="1" smtClean="0">
                    <a:solidFill>
                      <a:schemeClr val="bg1"/>
                    </a:solidFill>
                    <a:effectLst>
                      <a:outerShdw blurRad="38100" dist="38100" dir="2700000" algn="tl">
                        <a:srgbClr val="000000">
                          <a:alpha val="43137"/>
                        </a:srgbClr>
                      </a:outerShdw>
                    </a:effectLst>
                  </a:rPr>
                  <a:t>Profesi</a:t>
                </a:r>
                <a:r>
                  <a:rPr lang="en-US" sz="2000" b="1" dirty="0" smtClean="0">
                    <a:solidFill>
                      <a:schemeClr val="bg1"/>
                    </a:solidFill>
                    <a:effectLst>
                      <a:outerShdw blurRad="38100" dist="38100" dir="2700000" algn="tl">
                        <a:srgbClr val="000000">
                          <a:alpha val="43137"/>
                        </a:srgbClr>
                      </a:outerShdw>
                    </a:effectLst>
                  </a:rPr>
                  <a:t>, S2(T)  </a:t>
                </a:r>
                <a:endParaRPr lang="en-US" sz="2000" b="1" dirty="0">
                  <a:solidFill>
                    <a:schemeClr val="bg1"/>
                  </a:solidFill>
                  <a:effectLst>
                    <a:outerShdw blurRad="38100" dist="38100" dir="2700000" algn="tl">
                      <a:srgbClr val="000000">
                        <a:alpha val="43137"/>
                      </a:srgbClr>
                    </a:outerShdw>
                  </a:effectLst>
                </a:endParaRPr>
              </a:p>
            </p:txBody>
          </p:sp>
          <p:sp>
            <p:nvSpPr>
              <p:cNvPr id="75" name="Right Arrow 74"/>
              <p:cNvSpPr/>
              <p:nvPr/>
            </p:nvSpPr>
            <p:spPr>
              <a:xfrm>
                <a:off x="4271575" y="5197962"/>
                <a:ext cx="354676" cy="361950"/>
              </a:xfrm>
              <a:prstGeom prst="right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p:nvPr/>
        </p:nvGrpSpPr>
        <p:grpSpPr>
          <a:xfrm>
            <a:off x="2590800" y="1676400"/>
            <a:ext cx="4114800" cy="2971800"/>
            <a:chOff x="2590800" y="1371600"/>
            <a:chExt cx="4114800" cy="2971800"/>
          </a:xfrm>
          <a:scene3d>
            <a:camera prst="orthographicFront">
              <a:rot lat="0" lon="0" rev="0"/>
            </a:camera>
            <a:lightRig rig="balanced" dir="t">
              <a:rot lat="0" lon="0" rev="8700000"/>
            </a:lightRig>
          </a:scene3d>
        </p:grpSpPr>
        <p:sp>
          <p:nvSpPr>
            <p:cNvPr id="5" name="Rectangle 4"/>
            <p:cNvSpPr/>
            <p:nvPr/>
          </p:nvSpPr>
          <p:spPr>
            <a:xfrm>
              <a:off x="2590800" y="1371600"/>
              <a:ext cx="4114800" cy="2971800"/>
            </a:xfrm>
            <a:prstGeom prst="rect">
              <a:avLst/>
            </a:prstGeom>
            <a:solidFill>
              <a:srgbClr val="F9F5A1"/>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934859" y="1733550"/>
              <a:ext cx="3452805" cy="2185214"/>
            </a:xfrm>
            <a:prstGeom prst="rect">
              <a:avLst/>
            </a:prstGeom>
            <a:noFill/>
            <a:ln>
              <a:noFill/>
            </a:ln>
            <a:effectLst>
              <a:outerShdw blurRad="44450" dist="27940" dir="5400000" algn="ctr">
                <a:srgbClr val="000000">
                  <a:alpha val="32000"/>
                </a:srgbClr>
              </a:outerShdw>
            </a:effectLst>
            <a:sp3d>
              <a:bevelT w="190500" h="38100"/>
            </a:sp3d>
          </p:spPr>
          <p:txBody>
            <a:bodyPr wrap="square" lIns="91440" tIns="45720" rIns="91440" bIns="45720">
              <a:spAutoFit/>
            </a:bodyPr>
            <a:lstStyle/>
            <a:p>
              <a:pPr algn="ctr"/>
              <a:r>
                <a:rPr lang="en-US" sz="4000" b="1" cap="none" spc="0" smtClean="0">
                  <a:ln w="1905"/>
                  <a:solidFill>
                    <a:srgbClr val="FF6600"/>
                  </a:solidFill>
                  <a:effectLst>
                    <a:innerShdw blurRad="69850" dist="43180" dir="5400000">
                      <a:srgbClr val="000000">
                        <a:alpha val="65000"/>
                      </a:srgbClr>
                    </a:innerShdw>
                  </a:effectLst>
                </a:rPr>
                <a:t>4 </a:t>
              </a:r>
            </a:p>
            <a:p>
              <a:pPr algn="ctr"/>
              <a:r>
                <a:rPr lang="en-US" sz="3200" b="1" cap="none" spc="0" smtClean="0">
                  <a:ln w="1905"/>
                  <a:solidFill>
                    <a:schemeClr val="bg2">
                      <a:lumMod val="50000"/>
                    </a:schemeClr>
                  </a:solidFill>
                  <a:effectLst>
                    <a:innerShdw blurRad="69850" dist="43180" dir="5400000">
                      <a:srgbClr val="000000">
                        <a:alpha val="65000"/>
                      </a:srgbClr>
                    </a:innerShdw>
                  </a:effectLst>
                </a:rPr>
                <a:t>Mengembangkan Sistem Penjaminan Mutu Internal</a:t>
              </a:r>
            </a:p>
          </p:txBody>
        </p:sp>
      </p:gr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685800" y="5864364"/>
            <a:ext cx="76962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2000" b="1"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Sistem</a:t>
            </a:r>
            <a:r>
              <a:rPr kumimoji="0" lang="en-US"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2000" b="1"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penjaminan</a:t>
            </a:r>
            <a:r>
              <a:rPr kumimoji="0" lang="en-US"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2000" b="1"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mutu</a:t>
            </a:r>
            <a:r>
              <a:rPr kumimoji="0" lang="en-US"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internal </a:t>
            </a:r>
            <a:r>
              <a:rPr kumimoji="0" lang="en-US" sz="2000" b="1"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dan</a:t>
            </a:r>
            <a:r>
              <a:rPr kumimoji="0" lang="en-US" sz="20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2000" b="1"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eksternal</a:t>
            </a:r>
            <a:r>
              <a:rPr lang="en-US" sz="2000" b="1" dirty="0" smtClean="0">
                <a:latin typeface="Arial" pitchFamily="34" charset="0"/>
                <a:ea typeface="Calibri" pitchFamily="34" charset="0"/>
                <a:cs typeface="Times New Roman" pitchFamily="18" charset="0"/>
              </a:rPr>
              <a:t> </a:t>
            </a:r>
            <a:r>
              <a:rPr kumimoji="0" lang="en-US" sz="2000" b="1" i="0" u="none" strike="noStrike" cap="none" normalizeH="0" baseline="0" err="1" smtClean="0">
                <a:ln>
                  <a:noFill/>
                </a:ln>
                <a:solidFill>
                  <a:schemeClr val="tx1"/>
                </a:solidFill>
                <a:effectLst/>
                <a:latin typeface="Arial" pitchFamily="34" charset="0"/>
                <a:ea typeface="Calibri" pitchFamily="34" charset="0"/>
                <a:cs typeface="Times New Roman" pitchFamily="18" charset="0"/>
              </a:rPr>
              <a:t>untuk</a:t>
            </a:r>
            <a:r>
              <a:rPr kumimoji="0" lang="en-US" sz="20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mencapai </a:t>
            </a:r>
            <a:r>
              <a:rPr kumimoji="0" lang="en-US" sz="2000" b="1" i="0" u="none" strike="noStrike" cap="none" normalizeH="0" baseline="0" err="1" smtClean="0">
                <a:ln>
                  <a:noFill/>
                </a:ln>
                <a:solidFill>
                  <a:schemeClr val="tx1"/>
                </a:solidFill>
                <a:effectLst/>
                <a:latin typeface="Arial" pitchFamily="34" charset="0"/>
                <a:ea typeface="Calibri" pitchFamily="34" charset="0"/>
                <a:cs typeface="Times New Roman" pitchFamily="18" charset="0"/>
              </a:rPr>
              <a:t>kualifikasi</a:t>
            </a:r>
            <a:r>
              <a:rPr kumimoji="0" lang="en-US" sz="20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sesuai level capaian </a:t>
            </a:r>
            <a:r>
              <a:rPr kumimoji="0" lang="en-US" sz="2000" b="1"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pembelajaran</a:t>
            </a:r>
            <a:endParaRPr kumimoji="0" lang="en-US" sz="2000" b="1" i="0" u="none" strike="noStrike" cap="none" normalizeH="0" baseline="0" dirty="0" smtClean="0">
              <a:ln>
                <a:noFill/>
              </a:ln>
              <a:solidFill>
                <a:schemeClr val="tx1"/>
              </a:solidFill>
              <a:effectLst/>
              <a:latin typeface="Arial" pitchFamily="34" charset="0"/>
            </a:endParaRPr>
          </a:p>
        </p:txBody>
      </p:sp>
      <p:sp>
        <p:nvSpPr>
          <p:cNvPr id="59408" name="Rectangle 16"/>
          <p:cNvSpPr>
            <a:spLocks noChangeArrowheads="1"/>
          </p:cNvSpPr>
          <p:nvPr/>
        </p:nvSpPr>
        <p:spPr bwMode="auto">
          <a:xfrm>
            <a:off x="1219384" y="1028700"/>
            <a:ext cx="6705073" cy="2895600"/>
          </a:xfrm>
          <a:prstGeom prst="rect">
            <a:avLst/>
          </a:prstGeom>
          <a:solidFill>
            <a:srgbClr val="FFFFB3"/>
          </a:solidFill>
          <a:ln w="12700">
            <a:noFill/>
            <a:prstDash val="solid"/>
            <a:miter lim="800000"/>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wrap="square" lIns="91440" tIns="45720" rIns="91440" bIns="45720" numCol="1" anchor="t" anchorCtr="0" compatLnSpc="1">
            <a:prstTxWarp prst="textNoShape">
              <a:avLst/>
            </a:prstTxWarp>
          </a:bodyPr>
          <a:lstStyle/>
          <a:p>
            <a:endParaRPr lang="en-US">
              <a:ln>
                <a:solidFill>
                  <a:sysClr val="windowText" lastClr="000000"/>
                </a:solidFill>
              </a:ln>
            </a:endParaRPr>
          </a:p>
        </p:txBody>
      </p:sp>
      <p:grpSp>
        <p:nvGrpSpPr>
          <p:cNvPr id="26" name="Group 25"/>
          <p:cNvGrpSpPr/>
          <p:nvPr/>
        </p:nvGrpSpPr>
        <p:grpSpPr>
          <a:xfrm>
            <a:off x="1202277" y="4572388"/>
            <a:ext cx="3598323" cy="1218812"/>
            <a:chOff x="1202277" y="4667638"/>
            <a:chExt cx="3598323" cy="1218812"/>
          </a:xfrm>
        </p:grpSpPr>
        <p:sp>
          <p:nvSpPr>
            <p:cNvPr id="59396" name="Rectangle 4"/>
            <p:cNvSpPr>
              <a:spLocks noChangeArrowheads="1"/>
            </p:cNvSpPr>
            <p:nvPr/>
          </p:nvSpPr>
          <p:spPr bwMode="auto">
            <a:xfrm>
              <a:off x="1202277" y="4686616"/>
              <a:ext cx="3598323" cy="1199834"/>
            </a:xfrm>
            <a:prstGeom prst="rect">
              <a:avLst/>
            </a:prstGeom>
            <a:solidFill>
              <a:schemeClr val="bg2">
                <a:lumMod val="25000"/>
              </a:schemeClr>
            </a:solidFill>
            <a:ln w="2857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anchor="t" anchorCtr="0" compatLnSpc="1">
              <a:prstTxWarp prst="textNoShape">
                <a:avLst/>
              </a:prstTxWarp>
            </a:bodyPr>
            <a:lstStyle/>
            <a:p>
              <a:endParaRPr lang="en-US"/>
            </a:p>
          </p:txBody>
        </p:sp>
        <p:sp>
          <p:nvSpPr>
            <p:cNvPr id="59397" name="Text Box 5"/>
            <p:cNvSpPr txBox="1">
              <a:spLocks noChangeArrowheads="1"/>
            </p:cNvSpPr>
            <p:nvPr/>
          </p:nvSpPr>
          <p:spPr bwMode="auto">
            <a:xfrm>
              <a:off x="1238147" y="4667638"/>
              <a:ext cx="3505303" cy="11426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b="1" i="0" u="none" strike="noStrike" cap="none" normalizeH="0" baseline="0" dirty="0" smtClean="0">
                  <a:ln>
                    <a:noFill/>
                  </a:ln>
                  <a:solidFill>
                    <a:srgbClr val="FFFFFF"/>
                  </a:solidFill>
                  <a:effectLst>
                    <a:outerShdw blurRad="38100" dist="38100" dir="2700000" algn="tl">
                      <a:srgbClr val="000000">
                        <a:alpha val="43137"/>
                      </a:srgbClr>
                    </a:outerShdw>
                  </a:effectLst>
                  <a:latin typeface="Calibri" pitchFamily="34" charset="0"/>
                </a:rPr>
                <a:t>BSNP </a:t>
              </a:r>
              <a:r>
                <a:rPr kumimoji="0" lang="en-US" b="1" i="0" u="none" strike="noStrike" cap="none" normalizeH="0" baseline="0" dirty="0" err="1" smtClean="0">
                  <a:ln>
                    <a:noFill/>
                  </a:ln>
                  <a:solidFill>
                    <a:srgbClr val="FFFFFF"/>
                  </a:solidFill>
                  <a:effectLst>
                    <a:outerShdw blurRad="38100" dist="38100" dir="2700000" algn="tl">
                      <a:srgbClr val="000000">
                        <a:alpha val="43137"/>
                      </a:srgbClr>
                    </a:outerShdw>
                  </a:effectLst>
                  <a:latin typeface="Calibri" pitchFamily="34" charset="0"/>
                </a:rPr>
                <a:t>menyusun</a:t>
              </a:r>
              <a:r>
                <a:rPr kumimoji="0" lang="en-US" b="1" i="0" u="none" strike="noStrike" cap="none" normalizeH="0" baseline="0" dirty="0" smtClean="0">
                  <a:ln>
                    <a:noFill/>
                  </a:ln>
                  <a:solidFill>
                    <a:srgbClr val="FFFFFF"/>
                  </a:solidFill>
                  <a:effectLst>
                    <a:outerShdw blurRad="38100" dist="38100" dir="2700000" algn="tl">
                      <a:srgbClr val="000000">
                        <a:alpha val="43137"/>
                      </a:srgbClr>
                    </a:outerShdw>
                  </a:effectLst>
                  <a:latin typeface="Calibri" pitchFamily="34" charset="0"/>
                </a:rPr>
                <a:t> </a:t>
              </a:r>
              <a:r>
                <a:rPr kumimoji="0" lang="en-US" b="1" i="0" u="none" strike="noStrike" cap="none" normalizeH="0" baseline="0" dirty="0" err="1" smtClean="0">
                  <a:ln>
                    <a:noFill/>
                  </a:ln>
                  <a:solidFill>
                    <a:srgbClr val="FFFFFF"/>
                  </a:solidFill>
                  <a:effectLst>
                    <a:outerShdw blurRad="38100" dist="38100" dir="2700000" algn="tl">
                      <a:srgbClr val="000000">
                        <a:alpha val="43137"/>
                      </a:srgbClr>
                    </a:outerShdw>
                  </a:effectLst>
                  <a:latin typeface="Calibri" pitchFamily="34" charset="0"/>
                </a:rPr>
                <a:t>Standar</a:t>
              </a:r>
              <a:r>
                <a:rPr kumimoji="0" lang="en-US" b="1" i="0" u="none" strike="noStrike" cap="none" normalizeH="0" dirty="0" smtClean="0">
                  <a:ln>
                    <a:noFill/>
                  </a:ln>
                  <a:solidFill>
                    <a:srgbClr val="FFFFFF"/>
                  </a:solidFill>
                  <a:effectLst>
                    <a:outerShdw blurRad="38100" dist="38100" dir="2700000" algn="tl">
                      <a:srgbClr val="000000">
                        <a:alpha val="43137"/>
                      </a:srgbClr>
                    </a:outerShdw>
                  </a:effectLst>
                  <a:latin typeface="Calibri" pitchFamily="34" charset="0"/>
                </a:rPr>
                <a:t> </a:t>
              </a:r>
              <a:r>
                <a:rPr lang="en-US" b="1" dirty="0" smtClean="0">
                  <a:solidFill>
                    <a:srgbClr val="FFFFFF"/>
                  </a:solidFill>
                  <a:effectLst>
                    <a:outerShdw blurRad="38100" dist="38100" dir="2700000" algn="tl">
                      <a:srgbClr val="000000">
                        <a:alpha val="43137"/>
                      </a:srgbClr>
                    </a:outerShdw>
                  </a:effectLst>
                  <a:latin typeface="Calibri" pitchFamily="34" charset="0"/>
                </a:rPr>
                <a:t> </a:t>
              </a:r>
              <a:r>
                <a:rPr lang="en-US" b="1" dirty="0" err="1" smtClean="0">
                  <a:solidFill>
                    <a:srgbClr val="FFFFFF"/>
                  </a:solidFill>
                  <a:effectLst>
                    <a:outerShdw blurRad="38100" dist="38100" dir="2700000" algn="tl">
                      <a:srgbClr val="000000">
                        <a:alpha val="43137"/>
                      </a:srgbClr>
                    </a:outerShdw>
                  </a:effectLst>
                  <a:latin typeface="Calibri" pitchFamily="34" charset="0"/>
                </a:rPr>
                <a:t>Nasional</a:t>
              </a:r>
              <a:r>
                <a:rPr lang="en-US" b="1" dirty="0" smtClean="0">
                  <a:solidFill>
                    <a:srgbClr val="FFFFFF"/>
                  </a:solidFill>
                  <a:effectLst>
                    <a:outerShdw blurRad="38100" dist="38100" dir="2700000" algn="tl">
                      <a:srgbClr val="000000">
                        <a:alpha val="43137"/>
                      </a:srgbClr>
                    </a:outerShdw>
                  </a:effectLst>
                  <a:latin typeface="Calibri" pitchFamily="34" charset="0"/>
                </a:rPr>
                <a:t> </a:t>
              </a:r>
              <a:r>
                <a:rPr lang="en-US" b="1" dirty="0" err="1" smtClean="0">
                  <a:solidFill>
                    <a:srgbClr val="FFFFFF"/>
                  </a:solidFill>
                  <a:effectLst>
                    <a:outerShdw blurRad="38100" dist="38100" dir="2700000" algn="tl">
                      <a:srgbClr val="000000">
                        <a:alpha val="43137"/>
                      </a:srgbClr>
                    </a:outerShdw>
                  </a:effectLst>
                  <a:latin typeface="Calibri" pitchFamily="34" charset="0"/>
                </a:rPr>
                <a:t>Pendidikan</a:t>
              </a:r>
              <a:r>
                <a:rPr lang="en-US" b="1" dirty="0" smtClean="0">
                  <a:solidFill>
                    <a:srgbClr val="FFFFFF"/>
                  </a:solidFill>
                  <a:effectLst>
                    <a:outerShdw blurRad="38100" dist="38100" dir="2700000" algn="tl">
                      <a:srgbClr val="000000">
                        <a:alpha val="43137"/>
                      </a:srgbClr>
                    </a:outerShdw>
                  </a:effectLst>
                  <a:latin typeface="Calibri" pitchFamily="34" charset="0"/>
                </a:rPr>
                <a:t> </a:t>
              </a:r>
              <a:r>
                <a:rPr lang="en-US" b="1" dirty="0" err="1" smtClean="0">
                  <a:solidFill>
                    <a:srgbClr val="FFFFFF"/>
                  </a:solidFill>
                  <a:effectLst>
                    <a:outerShdw blurRad="38100" dist="38100" dir="2700000" algn="tl">
                      <a:srgbClr val="000000">
                        <a:alpha val="43137"/>
                      </a:srgbClr>
                    </a:outerShdw>
                  </a:effectLst>
                  <a:latin typeface="Calibri" pitchFamily="34" charset="0"/>
                </a:rPr>
                <a:t>untuk</a:t>
              </a:r>
              <a:r>
                <a:rPr lang="en-US" b="1" dirty="0" smtClean="0">
                  <a:solidFill>
                    <a:srgbClr val="FFFFFF"/>
                  </a:solidFill>
                  <a:effectLst>
                    <a:outerShdw blurRad="38100" dist="38100" dir="2700000" algn="tl">
                      <a:srgbClr val="000000">
                        <a:alpha val="43137"/>
                      </a:srgbClr>
                    </a:outerShdw>
                  </a:effectLst>
                  <a:latin typeface="Calibri" pitchFamily="34" charset="0"/>
                </a:rPr>
                <a:t> </a:t>
              </a:r>
              <a:r>
                <a:rPr lang="en-US" b="1" dirty="0" err="1" smtClean="0">
                  <a:solidFill>
                    <a:srgbClr val="FFFFFF"/>
                  </a:solidFill>
                  <a:effectLst>
                    <a:outerShdw blurRad="38100" dist="38100" dir="2700000" algn="tl">
                      <a:srgbClr val="000000">
                        <a:alpha val="43137"/>
                      </a:srgbClr>
                    </a:outerShdw>
                  </a:effectLst>
                  <a:latin typeface="Calibri" pitchFamily="34" charset="0"/>
                </a:rPr>
                <a:t>tercapainya</a:t>
              </a:r>
              <a:r>
                <a:rPr lang="en-US" b="1" dirty="0" smtClean="0">
                  <a:solidFill>
                    <a:srgbClr val="FFFFFF"/>
                  </a:solidFill>
                  <a:effectLst>
                    <a:outerShdw blurRad="38100" dist="38100" dir="2700000" algn="tl">
                      <a:srgbClr val="000000">
                        <a:alpha val="43137"/>
                      </a:srgbClr>
                    </a:outerShdw>
                  </a:effectLst>
                  <a:latin typeface="Calibri" pitchFamily="34" charset="0"/>
                </a:rPr>
                <a:t>  </a:t>
              </a:r>
              <a:r>
                <a:rPr lang="en-US" b="1" dirty="0" err="1" smtClean="0">
                  <a:solidFill>
                    <a:srgbClr val="FFFFFF"/>
                  </a:solidFill>
                  <a:effectLst>
                    <a:outerShdw blurRad="38100" dist="38100" dir="2700000" algn="tl">
                      <a:srgbClr val="000000">
                        <a:alpha val="43137"/>
                      </a:srgbClr>
                    </a:outerShdw>
                  </a:effectLst>
                  <a:latin typeface="Calibri" pitchFamily="34" charset="0"/>
                </a:rPr>
                <a:t>kualifikasi</a:t>
              </a:r>
              <a:r>
                <a:rPr lang="en-US" b="1" dirty="0" smtClean="0">
                  <a:solidFill>
                    <a:srgbClr val="FFFFFF"/>
                  </a:solidFill>
                  <a:effectLst>
                    <a:outerShdw blurRad="38100" dist="38100" dir="2700000" algn="tl">
                      <a:srgbClr val="000000">
                        <a:alpha val="43137"/>
                      </a:srgbClr>
                    </a:outerShdw>
                  </a:effectLst>
                  <a:latin typeface="Calibri" pitchFamily="34" charset="0"/>
                </a:rPr>
                <a:t> </a:t>
              </a:r>
              <a:r>
                <a:rPr lang="en-US" b="1" dirty="0" err="1" smtClean="0">
                  <a:solidFill>
                    <a:srgbClr val="FFFFFF"/>
                  </a:solidFill>
                  <a:effectLst>
                    <a:outerShdw blurRad="38100" dist="38100" dir="2700000" algn="tl">
                      <a:srgbClr val="000000">
                        <a:alpha val="43137"/>
                      </a:srgbClr>
                    </a:outerShdw>
                  </a:effectLst>
                  <a:latin typeface="Calibri" pitchFamily="34" charset="0"/>
                </a:rPr>
                <a:t>pada</a:t>
              </a:r>
              <a:r>
                <a:rPr lang="en-US" b="1" dirty="0" smtClean="0">
                  <a:solidFill>
                    <a:srgbClr val="FFFFFF"/>
                  </a:solidFill>
                  <a:effectLst>
                    <a:outerShdw blurRad="38100" dist="38100" dir="2700000" algn="tl">
                      <a:srgbClr val="000000">
                        <a:alpha val="43137"/>
                      </a:srgbClr>
                    </a:outerShdw>
                  </a:effectLst>
                  <a:latin typeface="Calibri" pitchFamily="34" charset="0"/>
                </a:rPr>
                <a:t> </a:t>
              </a:r>
              <a:r>
                <a:rPr kumimoji="0" lang="en-US" b="1" i="0" u="none" strike="noStrike" cap="none" normalizeH="0" baseline="0" dirty="0" smtClean="0">
                  <a:ln>
                    <a:noFill/>
                  </a:ln>
                  <a:solidFill>
                    <a:srgbClr val="FFFFFF"/>
                  </a:solidFill>
                  <a:effectLst>
                    <a:outerShdw blurRad="38100" dist="38100" dir="2700000" algn="tl">
                      <a:srgbClr val="000000">
                        <a:alpha val="43137"/>
                      </a:srgbClr>
                    </a:outerShdw>
                  </a:effectLst>
                  <a:latin typeface="Calibri" pitchFamily="34" charset="0"/>
                </a:rPr>
                <a:t>KKNI</a:t>
              </a:r>
              <a:endParaRPr kumimoji="0" lang="en-US"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ndParaRPr>
            </a:p>
          </p:txBody>
        </p:sp>
      </p:grpSp>
      <p:sp>
        <p:nvSpPr>
          <p:cNvPr id="59400" name="AutoShape 8"/>
          <p:cNvSpPr>
            <a:spLocks noChangeArrowheads="1"/>
          </p:cNvSpPr>
          <p:nvPr/>
        </p:nvSpPr>
        <p:spPr bwMode="auto">
          <a:xfrm rot="5400000">
            <a:off x="1989869" y="1995620"/>
            <a:ext cx="470704" cy="419729"/>
          </a:xfrm>
          <a:prstGeom prst="upArrow">
            <a:avLst>
              <a:gd name="adj1" fmla="val 45491"/>
              <a:gd name="adj2" fmla="val 42940"/>
            </a:avLst>
          </a:prstGeom>
          <a:solidFill>
            <a:srgbClr val="F79646"/>
          </a:solidFill>
          <a:ln w="9525">
            <a:noFill/>
            <a:miter lim="800000"/>
            <a:headEnd/>
            <a:tailEnd/>
          </a:ln>
          <a:effectLst>
            <a:outerShdw dist="35921" dir="2700000" algn="ctr" rotWithShape="0">
              <a:srgbClr val="808080"/>
            </a:outerShdw>
          </a:effectLst>
        </p:spPr>
        <p:txBody>
          <a:bodyPr vert="eaVert" wrap="square" lIns="91440" tIns="45720" rIns="91440" bIns="45720" numCol="1" anchor="t" anchorCtr="0" compatLnSpc="1">
            <a:prstTxWarp prst="textNoShape">
              <a:avLst/>
            </a:prstTxWarp>
          </a:bodyPr>
          <a:lstStyle/>
          <a:p>
            <a:endParaRPr lang="en-US"/>
          </a:p>
        </p:txBody>
      </p:sp>
      <p:sp>
        <p:nvSpPr>
          <p:cNvPr id="59407" name="Text Box 15"/>
          <p:cNvSpPr txBox="1">
            <a:spLocks noChangeArrowheads="1"/>
          </p:cNvSpPr>
          <p:nvPr/>
        </p:nvSpPr>
        <p:spPr bwMode="auto">
          <a:xfrm>
            <a:off x="3097723" y="3380165"/>
            <a:ext cx="2941127" cy="46793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cene3d>
              <a:camera prst="orthographicFront"/>
              <a:lightRig rig="glow" dir="tl">
                <a:rot lat="0" lon="0" rev="5400000"/>
              </a:lightRig>
            </a:scene3d>
            <a:sp3d contourW="12700">
              <a:bevelT w="25400" h="25400"/>
              <a:contourClr>
                <a:schemeClr val="accent6">
                  <a:shade val="73000"/>
                </a:schemeClr>
              </a:contourClr>
            </a:sp3d>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normalizeH="0" baseline="0" dirty="0" smtClean="0">
                <a:ln w="11430"/>
                <a:solidFill>
                  <a:srgbClr val="FF6600"/>
                </a:solidFill>
                <a:latin typeface="Calibri" pitchFamily="34" charset="0"/>
              </a:rPr>
              <a:t>PERGURUAN TINGGI</a:t>
            </a:r>
            <a:endParaRPr kumimoji="0" lang="en-US" sz="2400" b="1" i="0" u="none" strike="noStrike" normalizeH="0" baseline="0" dirty="0" smtClean="0">
              <a:ln w="11430"/>
              <a:solidFill>
                <a:srgbClr val="FF6600"/>
              </a:solidFill>
              <a:latin typeface="Arial" pitchFamily="34" charset="0"/>
            </a:endParaRPr>
          </a:p>
        </p:txBody>
      </p:sp>
      <p:sp>
        <p:nvSpPr>
          <p:cNvPr id="59410" name="Text Box 18"/>
          <p:cNvSpPr txBox="1">
            <a:spLocks noChangeArrowheads="1"/>
          </p:cNvSpPr>
          <p:nvPr/>
        </p:nvSpPr>
        <p:spPr bwMode="auto">
          <a:xfrm>
            <a:off x="5753100" y="4610044"/>
            <a:ext cx="2189396" cy="1142612"/>
          </a:xfrm>
          <a:prstGeom prst="rect">
            <a:avLst/>
          </a:prstGeom>
          <a:solidFill>
            <a:srgbClr val="E9B217"/>
          </a:solidFill>
          <a:ln w="1905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b="1" dirty="0" err="1" smtClean="0">
                <a:solidFill>
                  <a:schemeClr val="bg1"/>
                </a:solidFill>
                <a:effectLst>
                  <a:outerShdw blurRad="38100" dist="38100" dir="2700000" algn="tl">
                    <a:srgbClr val="000000">
                      <a:alpha val="43137"/>
                    </a:srgbClr>
                  </a:outerShdw>
                </a:effectLst>
                <a:latin typeface="Calibri" pitchFamily="34" charset="0"/>
              </a:rPr>
              <a:t>Sistem</a:t>
            </a:r>
            <a:r>
              <a:rPr lang="en-US" b="1" dirty="0" smtClean="0">
                <a:solidFill>
                  <a:schemeClr val="bg1"/>
                </a:solidFill>
                <a:effectLst>
                  <a:outerShdw blurRad="38100" dist="38100" dir="2700000" algn="tl">
                    <a:srgbClr val="000000">
                      <a:alpha val="43137"/>
                    </a:srgbClr>
                  </a:outerShdw>
                </a:effectLst>
                <a:latin typeface="Calibri" pitchFamily="34" charset="0"/>
              </a:rPr>
              <a:t> </a:t>
            </a:r>
            <a:r>
              <a:rPr lang="en-US" b="1" dirty="0" err="1" smtClean="0">
                <a:solidFill>
                  <a:schemeClr val="bg1"/>
                </a:solidFill>
                <a:effectLst>
                  <a:outerShdw blurRad="38100" dist="38100" dir="2700000" algn="tl">
                    <a:srgbClr val="000000">
                      <a:alpha val="43137"/>
                    </a:srgbClr>
                  </a:outerShdw>
                </a:effectLst>
                <a:latin typeface="Calibri" pitchFamily="34" charset="0"/>
              </a:rPr>
              <a:t>Penjaminan</a:t>
            </a:r>
            <a:r>
              <a:rPr lang="en-US" b="1" dirty="0" smtClean="0">
                <a:solidFill>
                  <a:schemeClr val="bg1"/>
                </a:solidFill>
                <a:effectLst>
                  <a:outerShdw blurRad="38100" dist="38100" dir="2700000" algn="tl">
                    <a:srgbClr val="000000">
                      <a:alpha val="43137"/>
                    </a:srgbClr>
                  </a:outerShdw>
                </a:effectLst>
                <a:latin typeface="Calibri" pitchFamily="34" charset="0"/>
              </a:rPr>
              <a:t> </a:t>
            </a:r>
            <a:r>
              <a:rPr lang="en-US" b="1" dirty="0" err="1" smtClean="0">
                <a:solidFill>
                  <a:schemeClr val="bg1"/>
                </a:solidFill>
                <a:effectLst>
                  <a:outerShdw blurRad="38100" dist="38100" dir="2700000" algn="tl">
                    <a:srgbClr val="000000">
                      <a:alpha val="43137"/>
                    </a:srgbClr>
                  </a:outerShdw>
                </a:effectLst>
                <a:latin typeface="Calibri" pitchFamily="34" charset="0"/>
              </a:rPr>
              <a:t>Mutu</a:t>
            </a:r>
            <a:r>
              <a:rPr lang="en-US" b="1" dirty="0" smtClean="0">
                <a:solidFill>
                  <a:schemeClr val="bg1"/>
                </a:solidFill>
                <a:effectLst>
                  <a:outerShdw blurRad="38100" dist="38100" dir="2700000" algn="tl">
                    <a:srgbClr val="000000">
                      <a:alpha val="43137"/>
                    </a:srgbClr>
                  </a:outerShdw>
                </a:effectLst>
                <a:latin typeface="Calibri" pitchFamily="34" charset="0"/>
              </a:rPr>
              <a:t> </a:t>
            </a:r>
            <a:r>
              <a:rPr lang="en-US" b="1" dirty="0" err="1" smtClean="0">
                <a:solidFill>
                  <a:schemeClr val="bg1"/>
                </a:solidFill>
                <a:effectLst>
                  <a:outerShdw blurRad="38100" dist="38100" dir="2700000" algn="tl">
                    <a:srgbClr val="000000">
                      <a:alpha val="43137"/>
                    </a:srgbClr>
                  </a:outerShdw>
                </a:effectLst>
                <a:latin typeface="Calibri" pitchFamily="34" charset="0"/>
              </a:rPr>
              <a:t>Eksternal</a:t>
            </a:r>
            <a:endParaRPr kumimoji="0" lang="en-US" sz="2800" b="0"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endParaRPr>
          </a:p>
        </p:txBody>
      </p:sp>
      <p:sp>
        <p:nvSpPr>
          <p:cNvPr id="59412" name="Rectangle 20"/>
          <p:cNvSpPr>
            <a:spLocks noChangeArrowheads="1"/>
          </p:cNvSpPr>
          <p:nvPr/>
        </p:nvSpPr>
        <p:spPr bwMode="auto">
          <a:xfrm>
            <a:off x="1371394" y="1371600"/>
            <a:ext cx="1694797" cy="1866900"/>
          </a:xfrm>
          <a:prstGeom prst="rect">
            <a:avLst/>
          </a:prstGeom>
          <a:solidFill>
            <a:schemeClr val="bg2">
              <a:lumMod val="50000"/>
            </a:schemeClr>
          </a:solidFill>
          <a:ln w="28575">
            <a:noFill/>
            <a:miter lim="800000"/>
            <a:headEnd/>
            <a:tailEnd/>
          </a:ln>
          <a:effectLst>
            <a:outerShdw blurRad="44450" dist="27940" dir="5400000" algn="ctr">
              <a:srgbClr val="000000">
                <a:alpha val="32000"/>
              </a:srgbClr>
            </a:outerShdw>
          </a:effectLst>
        </p:spPr>
        <p:txBody>
          <a:bodyPr vert="horz" wrap="square" lIns="91440" tIns="45720" rIns="91440" bIns="45720" numCol="1" anchor="t" anchorCtr="0" compatLnSpc="1">
            <a:prstTxWarp prst="textNoShape">
              <a:avLst/>
            </a:prstTxWarp>
          </a:bodyPr>
          <a:lstStyle/>
          <a:p>
            <a:endParaRPr lang="en-US" dirty="0">
              <a:effectLst>
                <a:outerShdw blurRad="38100" dist="38100" dir="2700000" algn="tl">
                  <a:srgbClr val="000000">
                    <a:alpha val="43137"/>
                  </a:srgbClr>
                </a:outerShdw>
              </a:effectLst>
            </a:endParaRPr>
          </a:p>
        </p:txBody>
      </p:sp>
      <p:sp>
        <p:nvSpPr>
          <p:cNvPr id="59413" name="Text Box 21"/>
          <p:cNvSpPr txBox="1">
            <a:spLocks noChangeArrowheads="1"/>
          </p:cNvSpPr>
          <p:nvPr/>
        </p:nvSpPr>
        <p:spPr bwMode="auto">
          <a:xfrm>
            <a:off x="1371394" y="1466850"/>
            <a:ext cx="1676646" cy="1676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b="1" dirty="0" err="1" smtClean="0">
                <a:solidFill>
                  <a:schemeClr val="bg1"/>
                </a:solidFill>
                <a:effectLst>
                  <a:outerShdw blurRad="38100" dist="38100" dir="2700000" algn="tl">
                    <a:srgbClr val="000000">
                      <a:alpha val="43137"/>
                    </a:srgbClr>
                  </a:outerShdw>
                </a:effectLst>
                <a:latin typeface="Calibri" pitchFamily="34" charset="0"/>
              </a:rPr>
              <a:t>Menyusun</a:t>
            </a:r>
            <a:r>
              <a:rPr lang="en-US" b="1" dirty="0" smtClean="0">
                <a:solidFill>
                  <a:schemeClr val="bg1"/>
                </a:solidFill>
                <a:effectLst>
                  <a:outerShdw blurRad="38100" dist="38100" dir="2700000" algn="tl">
                    <a:srgbClr val="000000">
                      <a:alpha val="43137"/>
                    </a:srgbClr>
                  </a:outerShdw>
                </a:effectLst>
                <a:latin typeface="Calibri" pitchFamily="34" charset="0"/>
              </a:rPr>
              <a:t> </a:t>
            </a:r>
            <a:r>
              <a:rPr lang="en-US" b="1" dirty="0" err="1" smtClean="0">
                <a:solidFill>
                  <a:schemeClr val="bg1"/>
                </a:solidFill>
                <a:effectLst>
                  <a:outerShdw blurRad="38100" dist="38100" dir="2700000" algn="tl">
                    <a:srgbClr val="000000">
                      <a:alpha val="43137"/>
                    </a:srgbClr>
                  </a:outerShdw>
                </a:effectLst>
                <a:latin typeface="Calibri" pitchFamily="34" charset="0"/>
              </a:rPr>
              <a:t>capaian</a:t>
            </a:r>
            <a:r>
              <a:rPr lang="en-US" b="1" dirty="0" smtClean="0">
                <a:solidFill>
                  <a:schemeClr val="bg1"/>
                </a:solidFill>
                <a:effectLst>
                  <a:outerShdw blurRad="38100" dist="38100" dir="2700000" algn="tl">
                    <a:srgbClr val="000000">
                      <a:alpha val="43137"/>
                    </a:srgbClr>
                  </a:outerShdw>
                </a:effectLst>
                <a:latin typeface="Calibri" pitchFamily="34" charset="0"/>
              </a:rPr>
              <a:t> </a:t>
            </a:r>
            <a:r>
              <a:rPr lang="en-US" b="1" dirty="0" err="1" smtClean="0">
                <a:solidFill>
                  <a:schemeClr val="bg1"/>
                </a:solidFill>
                <a:effectLst>
                  <a:outerShdw blurRad="38100" dist="38100" dir="2700000" algn="tl">
                    <a:srgbClr val="000000">
                      <a:alpha val="43137"/>
                    </a:srgbClr>
                  </a:outerShdw>
                </a:effectLst>
                <a:latin typeface="Calibri" pitchFamily="34" charset="0"/>
              </a:rPr>
              <a:t>pembelajaran</a:t>
            </a:r>
            <a:r>
              <a:rPr lang="en-US" b="1" dirty="0" smtClean="0">
                <a:solidFill>
                  <a:schemeClr val="bg1"/>
                </a:solidFill>
                <a:effectLst>
                  <a:outerShdw blurRad="38100" dist="38100" dir="2700000" algn="tl">
                    <a:srgbClr val="000000">
                      <a:alpha val="43137"/>
                    </a:srgbClr>
                  </a:outerShdw>
                </a:effectLst>
                <a:latin typeface="Calibri" pitchFamily="34" charset="0"/>
              </a:rPr>
              <a:t> Program  </a:t>
            </a:r>
            <a:r>
              <a:rPr lang="en-US" b="1" dirty="0" err="1" smtClean="0">
                <a:solidFill>
                  <a:schemeClr val="bg1"/>
                </a:solidFill>
                <a:effectLst>
                  <a:outerShdw blurRad="38100" dist="38100" dir="2700000" algn="tl">
                    <a:srgbClr val="000000">
                      <a:alpha val="43137"/>
                    </a:srgbClr>
                  </a:outerShdw>
                </a:effectLst>
                <a:latin typeface="Calibri" pitchFamily="34" charset="0"/>
              </a:rPr>
              <a:t>Studi</a:t>
            </a:r>
            <a:r>
              <a:rPr lang="en-US" b="1" dirty="0" smtClean="0">
                <a:solidFill>
                  <a:schemeClr val="bg1"/>
                </a:solidFill>
                <a:effectLst>
                  <a:outerShdw blurRad="38100" dist="38100" dir="2700000" algn="tl">
                    <a:srgbClr val="000000">
                      <a:alpha val="43137"/>
                    </a:srgbClr>
                  </a:outerShdw>
                </a:effectLst>
                <a:latin typeface="Calibri" pitchFamily="34" charset="0"/>
              </a:rPr>
              <a:t> </a:t>
            </a:r>
            <a:r>
              <a:rPr lang="en-US" b="1" dirty="0" err="1" smtClean="0">
                <a:solidFill>
                  <a:schemeClr val="bg1"/>
                </a:solidFill>
                <a:effectLst>
                  <a:outerShdw blurRad="38100" dist="38100" dir="2700000" algn="tl">
                    <a:srgbClr val="000000">
                      <a:alpha val="43137"/>
                    </a:srgbClr>
                  </a:outerShdw>
                </a:effectLst>
                <a:latin typeface="Calibri" pitchFamily="34" charset="0"/>
              </a:rPr>
              <a:t>berbasis</a:t>
            </a:r>
            <a:r>
              <a:rPr lang="en-US" b="1" dirty="0" smtClean="0">
                <a:solidFill>
                  <a:schemeClr val="bg1"/>
                </a:solidFill>
                <a:effectLst>
                  <a:outerShdw blurRad="38100" dist="38100" dir="2700000" algn="tl">
                    <a:srgbClr val="000000">
                      <a:alpha val="43137"/>
                    </a:srgbClr>
                  </a:outerShdw>
                </a:effectLst>
                <a:latin typeface="Calibri" pitchFamily="34" charset="0"/>
              </a:rPr>
              <a:t>  KKNI </a:t>
            </a:r>
            <a:endParaRPr kumimoji="0" lang="en-US" sz="2800" b="0"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endParaRPr>
          </a:p>
        </p:txBody>
      </p:sp>
      <p:sp>
        <p:nvSpPr>
          <p:cNvPr id="28" name="AutoShape 11"/>
          <p:cNvSpPr>
            <a:spLocks noChangeArrowheads="1"/>
          </p:cNvSpPr>
          <p:nvPr/>
        </p:nvSpPr>
        <p:spPr bwMode="auto">
          <a:xfrm rot="5400000">
            <a:off x="3060298" y="1993498"/>
            <a:ext cx="470704" cy="342899"/>
          </a:xfrm>
          <a:prstGeom prst="upArrow">
            <a:avLst>
              <a:gd name="adj1" fmla="val 45491"/>
              <a:gd name="adj2" fmla="val 42940"/>
            </a:avLst>
          </a:prstGeom>
          <a:solidFill>
            <a:srgbClr val="FFDA65"/>
          </a:solidFill>
          <a:ln w="9525">
            <a:noFill/>
            <a:miter lim="800000"/>
            <a:headEnd/>
            <a:tailEnd/>
          </a:ln>
          <a:effectLst>
            <a:outerShdw dist="35921" dir="2700000" algn="ctr" rotWithShape="0">
              <a:srgbClr val="808080"/>
            </a:outerShdw>
          </a:effectLst>
        </p:spPr>
        <p:txBody>
          <a:bodyPr vert="eaVert" wrap="square" lIns="91440" tIns="45720" rIns="91440" bIns="45720" numCol="1" anchor="t" anchorCtr="0" compatLnSpc="1">
            <a:prstTxWarp prst="textNoShape">
              <a:avLst/>
            </a:prstTxWarp>
          </a:bodyPr>
          <a:lstStyle/>
          <a:p>
            <a:endParaRPr lang="en-US"/>
          </a:p>
        </p:txBody>
      </p:sp>
      <p:sp>
        <p:nvSpPr>
          <p:cNvPr id="30" name="Up-Down Arrow 29"/>
          <p:cNvSpPr/>
          <p:nvPr/>
        </p:nvSpPr>
        <p:spPr>
          <a:xfrm>
            <a:off x="6705600" y="4000500"/>
            <a:ext cx="381000" cy="533400"/>
          </a:xfrm>
          <a:prstGeom prst="upDown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16"/>
          <p:cNvSpPr>
            <a:spLocks noChangeArrowheads="1"/>
          </p:cNvSpPr>
          <p:nvPr/>
        </p:nvSpPr>
        <p:spPr bwMode="auto">
          <a:xfrm>
            <a:off x="3581400" y="1371600"/>
            <a:ext cx="4114800" cy="1905000"/>
          </a:xfrm>
          <a:prstGeom prst="rect">
            <a:avLst/>
          </a:prstGeom>
          <a:solidFill>
            <a:schemeClr val="bg1"/>
          </a:solidFill>
          <a:ln w="19050">
            <a:solidFill>
              <a:srgbClr val="EDE5AD"/>
            </a:solidFill>
            <a:prstDash val="sysDash"/>
            <a:headEnd/>
            <a:tailEnd/>
          </a:ln>
          <a:effec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effectLst>
                <a:outerShdw blurRad="38100" dist="38100" dir="2700000" algn="tl">
                  <a:srgbClr val="000000">
                    <a:alpha val="43137"/>
                  </a:srgbClr>
                </a:outerShdw>
              </a:effectLst>
            </a:endParaRPr>
          </a:p>
        </p:txBody>
      </p:sp>
      <p:sp>
        <p:nvSpPr>
          <p:cNvPr id="34" name="Up-Down Arrow 33"/>
          <p:cNvSpPr/>
          <p:nvPr/>
        </p:nvSpPr>
        <p:spPr>
          <a:xfrm>
            <a:off x="1981200" y="3981450"/>
            <a:ext cx="381000" cy="533400"/>
          </a:xfrm>
          <a:prstGeom prst="upDownArrow">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805113" y="323850"/>
            <a:ext cx="7519737" cy="400110"/>
          </a:xfrm>
          <a:prstGeom prst="rect">
            <a:avLst/>
          </a:prstGeom>
        </p:spPr>
        <p:txBody>
          <a:bodyPr wrap="square">
            <a:spAutoFit/>
          </a:bodyPr>
          <a:lstStyle/>
          <a:p>
            <a:pPr algn="ctr">
              <a:defRPr/>
            </a:pPr>
            <a:r>
              <a:rPr lang="id-ID" sz="20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SISTEM </a:t>
            </a:r>
            <a:r>
              <a:rPr lang="id-ID"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PENJAMINAN MUTU BERBASIS KKNI</a:t>
            </a:r>
            <a:endParaRPr lang="en-US"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cs typeface="Arial" pitchFamily="34" charset="0"/>
            </a:endParaRPr>
          </a:p>
        </p:txBody>
      </p:sp>
      <p:sp>
        <p:nvSpPr>
          <p:cNvPr id="24" name="Left-Right Arrow 23"/>
          <p:cNvSpPr/>
          <p:nvPr/>
        </p:nvSpPr>
        <p:spPr>
          <a:xfrm>
            <a:off x="4876800" y="4876800"/>
            <a:ext cx="797052" cy="533400"/>
          </a:xfrm>
          <a:prstGeom prst="leftRightArrow">
            <a:avLst>
              <a:gd name="adj1" fmla="val 55981"/>
              <a:gd name="adj2" fmla="val 44019"/>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23" name="Group 22"/>
          <p:cNvGrpSpPr/>
          <p:nvPr/>
        </p:nvGrpSpPr>
        <p:grpSpPr>
          <a:xfrm>
            <a:off x="3733792" y="1635636"/>
            <a:ext cx="1447497" cy="1050414"/>
            <a:chOff x="3657592" y="1692786"/>
            <a:chExt cx="1447497" cy="1050414"/>
          </a:xfrm>
        </p:grpSpPr>
        <p:sp>
          <p:nvSpPr>
            <p:cNvPr id="59401" name="Rectangle 9"/>
            <p:cNvSpPr>
              <a:spLocks noChangeArrowheads="1"/>
            </p:cNvSpPr>
            <p:nvPr/>
          </p:nvSpPr>
          <p:spPr bwMode="auto">
            <a:xfrm>
              <a:off x="3657592" y="1692786"/>
              <a:ext cx="1447497" cy="1050414"/>
            </a:xfrm>
            <a:prstGeom prst="rect">
              <a:avLst/>
            </a:prstGeom>
            <a:solidFill>
              <a:schemeClr val="bg2">
                <a:lumMod val="50000"/>
              </a:schemeClr>
            </a:solidFill>
            <a:ln w="3810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59402" name="Text Box 10"/>
            <p:cNvSpPr txBox="1">
              <a:spLocks noChangeArrowheads="1"/>
            </p:cNvSpPr>
            <p:nvPr/>
          </p:nvSpPr>
          <p:spPr bwMode="auto">
            <a:xfrm>
              <a:off x="3657592" y="1809078"/>
              <a:ext cx="1447497" cy="84726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sz="1600" b="1" dirty="0" err="1" smtClean="0">
                  <a:solidFill>
                    <a:srgbClr val="FFFFFF"/>
                  </a:solidFill>
                  <a:latin typeface="Calibri" pitchFamily="34" charset="0"/>
                </a:rPr>
                <a:t>I</a:t>
              </a:r>
              <a:r>
                <a:rPr kumimoji="0" lang="en-US" sz="1600" b="1" i="0" u="none" strike="noStrike" cap="none" normalizeH="0" baseline="0" dirty="0" err="1" smtClean="0">
                  <a:ln>
                    <a:noFill/>
                  </a:ln>
                  <a:solidFill>
                    <a:srgbClr val="FFFFFF"/>
                  </a:solidFill>
                  <a:effectLst/>
                  <a:latin typeface="Calibri" pitchFamily="34" charset="0"/>
                </a:rPr>
                <a:t>mplementasi</a:t>
              </a:r>
              <a:r>
                <a:rPr kumimoji="0" lang="en-US" sz="1600" b="1" i="0" u="none" strike="noStrike" cap="none" normalizeH="0" baseline="0" dirty="0" smtClean="0">
                  <a:ln>
                    <a:noFill/>
                  </a:ln>
                  <a:solidFill>
                    <a:srgbClr val="FFFFFF"/>
                  </a:solidFill>
                  <a:effectLst/>
                  <a:latin typeface="Calibri" pitchFamily="34" charset="0"/>
                </a:rPr>
                <a:t> </a:t>
              </a:r>
              <a:r>
                <a:rPr kumimoji="0" lang="en-US" sz="1600" b="1" i="0" u="none" strike="noStrike" cap="none" normalizeH="0" baseline="0" dirty="0" err="1" smtClean="0">
                  <a:ln>
                    <a:noFill/>
                  </a:ln>
                  <a:solidFill>
                    <a:srgbClr val="FFFFFF"/>
                  </a:solidFill>
                  <a:effectLst/>
                  <a:latin typeface="Calibri" pitchFamily="34" charset="0"/>
                </a:rPr>
                <a:t>kurikulum</a:t>
              </a:r>
              <a:endParaRPr kumimoji="0" lang="en-US" sz="1600" b="1" i="0" u="none" strike="noStrike" cap="none" normalizeH="0" baseline="0" dirty="0" smtClean="0">
                <a:ln>
                  <a:noFill/>
                </a:ln>
                <a:solidFill>
                  <a:schemeClr val="tx1"/>
                </a:solidFill>
                <a:effectLst/>
                <a:latin typeface="Arial" pitchFamily="34" charset="0"/>
              </a:endParaRPr>
            </a:p>
          </p:txBody>
        </p:sp>
      </p:grpSp>
      <p:sp>
        <p:nvSpPr>
          <p:cNvPr id="25" name="Text Box 13"/>
          <p:cNvSpPr txBox="1">
            <a:spLocks noChangeArrowheads="1"/>
          </p:cNvSpPr>
          <p:nvPr/>
        </p:nvSpPr>
        <p:spPr bwMode="auto">
          <a:xfrm>
            <a:off x="5638594" y="1657350"/>
            <a:ext cx="1905206" cy="1028700"/>
          </a:xfrm>
          <a:prstGeom prst="rect">
            <a:avLst/>
          </a:prstGeom>
          <a:solidFill>
            <a:schemeClr val="bg2">
              <a:lumMod val="50000"/>
            </a:schemeClr>
          </a:solidFill>
          <a:ln w="28575">
            <a:noFill/>
            <a:miter lim="800000"/>
            <a:headEnd/>
            <a:tailEnd/>
          </a:ln>
          <a:effectLst/>
        </p:spPr>
        <p:txBody>
          <a:bodyPr vert="horz" wrap="square" lIns="91440" tIns="45720" rIns="91440" bIns="45720" numCol="1" anchor="ctr" anchorCtr="0" compatLnSpc="1">
            <a:prstTxWarp prst="textNoShape">
              <a:avLst/>
            </a:prstTxWarp>
          </a:bodyPr>
          <a:lstStyle/>
          <a:p>
            <a:pPr marR="0" lvl="0" algn="ctr" defTabSz="914400" rtl="0" eaLnBrk="1" fontAlgn="base" latinLnBrk="0" hangingPunct="1">
              <a:lnSpc>
                <a:spcPct val="100000"/>
              </a:lnSpc>
              <a:spcBef>
                <a:spcPct val="0"/>
              </a:spcBef>
              <a:buClr>
                <a:srgbClr val="FFFFFF"/>
              </a:buClr>
              <a:buSzTx/>
              <a:tabLst/>
            </a:pPr>
            <a:r>
              <a:rPr lang="en-US" sz="1600" b="1" dirty="0" err="1" smtClean="0">
                <a:solidFill>
                  <a:srgbClr val="FFFFFF"/>
                </a:solidFill>
                <a:latin typeface="Calibri" pitchFamily="34" charset="0"/>
              </a:rPr>
              <a:t>Tercapainya</a:t>
            </a:r>
            <a:r>
              <a:rPr lang="en-US" sz="1600" b="1" dirty="0" smtClean="0">
                <a:solidFill>
                  <a:srgbClr val="FFFFFF"/>
                </a:solidFill>
                <a:latin typeface="Calibri" pitchFamily="34" charset="0"/>
              </a:rPr>
              <a:t> </a:t>
            </a:r>
            <a:r>
              <a:rPr lang="en-US" sz="1600" b="1" dirty="0" err="1" smtClean="0">
                <a:solidFill>
                  <a:srgbClr val="FFFFFF"/>
                </a:solidFill>
                <a:latin typeface="Calibri" pitchFamily="34" charset="0"/>
              </a:rPr>
              <a:t>Kualifikasi</a:t>
            </a:r>
            <a:r>
              <a:rPr lang="en-US" sz="1600" b="1" dirty="0" smtClean="0">
                <a:solidFill>
                  <a:srgbClr val="FFFFFF"/>
                </a:solidFill>
                <a:latin typeface="Calibri" pitchFamily="34" charset="0"/>
              </a:rPr>
              <a:t> </a:t>
            </a:r>
            <a:r>
              <a:rPr lang="en-US" sz="1600" b="1" dirty="0" err="1" smtClean="0">
                <a:solidFill>
                  <a:srgbClr val="FFFFFF"/>
                </a:solidFill>
                <a:latin typeface="Calibri" pitchFamily="34" charset="0"/>
              </a:rPr>
              <a:t>lulusan</a:t>
            </a:r>
            <a:r>
              <a:rPr lang="en-US" sz="1600" b="1" dirty="0" smtClean="0">
                <a:solidFill>
                  <a:srgbClr val="FFFFFF"/>
                </a:solidFill>
                <a:latin typeface="Calibri" pitchFamily="34" charset="0"/>
              </a:rPr>
              <a:t> </a:t>
            </a:r>
            <a:r>
              <a:rPr lang="en-US" sz="1600" b="1" dirty="0" err="1" smtClean="0">
                <a:solidFill>
                  <a:srgbClr val="FFFFFF"/>
                </a:solidFill>
                <a:latin typeface="Calibri" pitchFamily="34" charset="0"/>
              </a:rPr>
              <a:t>sesuai</a:t>
            </a:r>
            <a:r>
              <a:rPr lang="en-US" sz="1600" b="1" dirty="0" smtClean="0">
                <a:solidFill>
                  <a:srgbClr val="FFFFFF"/>
                </a:solidFill>
                <a:latin typeface="Calibri" pitchFamily="34" charset="0"/>
              </a:rPr>
              <a:t> </a:t>
            </a:r>
            <a:r>
              <a:rPr lang="en-US" sz="1600" b="1" dirty="0" err="1" smtClean="0">
                <a:solidFill>
                  <a:srgbClr val="FFFFFF"/>
                </a:solidFill>
                <a:latin typeface="Calibri" pitchFamily="34" charset="0"/>
              </a:rPr>
              <a:t>deskriptor</a:t>
            </a:r>
            <a:r>
              <a:rPr lang="en-US" sz="1600" b="1" dirty="0" smtClean="0">
                <a:solidFill>
                  <a:srgbClr val="FFFFFF"/>
                </a:solidFill>
                <a:latin typeface="Calibri" pitchFamily="34" charset="0"/>
              </a:rPr>
              <a:t> </a:t>
            </a:r>
            <a:endParaRPr kumimoji="0" lang="en-US" sz="1600" b="1" i="1" u="none" strike="noStrike" cap="none" normalizeH="0" baseline="0" dirty="0" smtClean="0">
              <a:ln>
                <a:noFill/>
              </a:ln>
              <a:solidFill>
                <a:srgbClr val="FFFFFF"/>
              </a:solidFill>
              <a:effectLst/>
              <a:latin typeface="Calibri" pitchFamily="34" charset="0"/>
            </a:endParaRPr>
          </a:p>
        </p:txBody>
      </p:sp>
      <p:sp>
        <p:nvSpPr>
          <p:cNvPr id="59403" name="AutoShape 11"/>
          <p:cNvSpPr>
            <a:spLocks noChangeArrowheads="1"/>
          </p:cNvSpPr>
          <p:nvPr/>
        </p:nvSpPr>
        <p:spPr bwMode="auto">
          <a:xfrm rot="5400000">
            <a:off x="5155798" y="1987960"/>
            <a:ext cx="470704" cy="304801"/>
          </a:xfrm>
          <a:prstGeom prst="upArrow">
            <a:avLst>
              <a:gd name="adj1" fmla="val 45491"/>
              <a:gd name="adj2" fmla="val 42940"/>
            </a:avLst>
          </a:prstGeom>
          <a:solidFill>
            <a:srgbClr val="FFDA65"/>
          </a:solidFill>
          <a:ln w="9525">
            <a:noFill/>
            <a:miter lim="800000"/>
            <a:headEnd/>
            <a:tailEnd/>
          </a:ln>
          <a:effectLst>
            <a:outerShdw dist="35921" dir="2700000" algn="ctr" rotWithShape="0">
              <a:srgbClr val="808080"/>
            </a:outerShdw>
          </a:effectLst>
        </p:spPr>
        <p:txBody>
          <a:bodyPr vert="eaVert" wrap="square" lIns="91440" tIns="45720" rIns="91440" bIns="45720" numCol="1" anchor="t" anchorCtr="0" compatLnSpc="1">
            <a:prstTxWarp prst="textNoShape">
              <a:avLst/>
            </a:prstTxWarp>
          </a:bodyPr>
          <a:lstStyle/>
          <a:p>
            <a:endParaRPr lang="en-US"/>
          </a:p>
        </p:txBody>
      </p:sp>
      <p:sp>
        <p:nvSpPr>
          <p:cNvPr id="59405" name="Text Box 13"/>
          <p:cNvSpPr txBox="1">
            <a:spLocks noChangeArrowheads="1"/>
          </p:cNvSpPr>
          <p:nvPr/>
        </p:nvSpPr>
        <p:spPr bwMode="auto">
          <a:xfrm>
            <a:off x="3581209" y="2704889"/>
            <a:ext cx="4019565" cy="609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109538" marR="0" lvl="0" indent="-109538" algn="ctr" defTabSz="914400" rtl="0" eaLnBrk="1" fontAlgn="base" latinLnBrk="0" hangingPunct="1">
              <a:lnSpc>
                <a:spcPct val="100000"/>
              </a:lnSpc>
              <a:spcBef>
                <a:spcPct val="0"/>
              </a:spcBef>
              <a:buClr>
                <a:srgbClr val="FFFFFF"/>
              </a:buClr>
              <a:buSzTx/>
              <a:tabLst/>
            </a:pPr>
            <a:r>
              <a:rPr kumimoji="0" lang="en-US" sz="2000" b="1" i="0" u="none" strike="noStrike" cap="none" normalizeH="0" baseline="0" dirty="0" err="1" smtClean="0">
                <a:ln>
                  <a:noFill/>
                </a:ln>
                <a:effectLst/>
                <a:latin typeface="Calibri" pitchFamily="34" charset="0"/>
              </a:rPr>
              <a:t>Sistem</a:t>
            </a:r>
            <a:r>
              <a:rPr kumimoji="0" lang="en-US" sz="2000" b="1" i="0" u="none" strike="noStrike" cap="none" normalizeH="0" baseline="0" dirty="0" smtClean="0">
                <a:ln>
                  <a:noFill/>
                </a:ln>
                <a:effectLst/>
                <a:latin typeface="Calibri" pitchFamily="34" charset="0"/>
              </a:rPr>
              <a:t> </a:t>
            </a:r>
            <a:r>
              <a:rPr kumimoji="0" lang="en-US" sz="2000" b="1" i="0" u="none" strike="noStrike" cap="none" normalizeH="0" baseline="0" dirty="0" err="1" smtClean="0">
                <a:ln>
                  <a:noFill/>
                </a:ln>
                <a:effectLst/>
                <a:latin typeface="Calibri" pitchFamily="34" charset="0"/>
              </a:rPr>
              <a:t>Penjaminan</a:t>
            </a:r>
            <a:r>
              <a:rPr kumimoji="0" lang="en-US" sz="2000" b="1" i="0" u="none" strike="noStrike" cap="none" normalizeH="0" baseline="0" dirty="0" smtClean="0">
                <a:ln>
                  <a:noFill/>
                </a:ln>
                <a:effectLst/>
                <a:latin typeface="Calibri" pitchFamily="34" charset="0"/>
              </a:rPr>
              <a:t> </a:t>
            </a:r>
            <a:r>
              <a:rPr kumimoji="0" lang="en-US" sz="2000" b="1" i="0" u="none" strike="noStrike" cap="none" normalizeH="0" baseline="0" dirty="0" err="1" smtClean="0">
                <a:ln>
                  <a:noFill/>
                </a:ln>
                <a:effectLst/>
                <a:latin typeface="Calibri" pitchFamily="34" charset="0"/>
              </a:rPr>
              <a:t>Mutu</a:t>
            </a:r>
            <a:r>
              <a:rPr kumimoji="0" lang="en-US" sz="2000" b="1" i="0" u="none" strike="noStrike" cap="none" normalizeH="0" baseline="0" dirty="0" smtClean="0">
                <a:ln>
                  <a:noFill/>
                </a:ln>
                <a:effectLst/>
                <a:latin typeface="Calibri" pitchFamily="34" charset="0"/>
              </a:rPr>
              <a:t> Internal</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p:nvPr/>
        </p:nvGrpSpPr>
        <p:grpSpPr>
          <a:xfrm>
            <a:off x="2590800" y="1676400"/>
            <a:ext cx="4114800" cy="2971800"/>
            <a:chOff x="2590800" y="1371600"/>
            <a:chExt cx="4114800" cy="2971800"/>
          </a:xfrm>
          <a:solidFill>
            <a:srgbClr val="FF9900"/>
          </a:solidFill>
          <a:scene3d>
            <a:camera prst="orthographicFront">
              <a:rot lat="0" lon="0" rev="0"/>
            </a:camera>
            <a:lightRig rig="balanced" dir="t">
              <a:rot lat="0" lon="0" rev="8700000"/>
            </a:lightRig>
          </a:scene3d>
        </p:grpSpPr>
        <p:sp>
          <p:nvSpPr>
            <p:cNvPr id="5" name="Rectangle 4"/>
            <p:cNvSpPr/>
            <p:nvPr/>
          </p:nvSpPr>
          <p:spPr>
            <a:xfrm>
              <a:off x="2590800" y="1371600"/>
              <a:ext cx="4114800" cy="29718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8F8BA"/>
                </a:solidFill>
              </a:endParaRPr>
            </a:p>
          </p:txBody>
        </p:sp>
        <p:sp>
          <p:nvSpPr>
            <p:cNvPr id="4" name="Rectangle 3"/>
            <p:cNvSpPr/>
            <p:nvPr/>
          </p:nvSpPr>
          <p:spPr>
            <a:xfrm>
              <a:off x="2915809" y="1562100"/>
              <a:ext cx="3452805" cy="2554545"/>
            </a:xfrm>
            <a:prstGeom prst="rect">
              <a:avLst/>
            </a:prstGeom>
            <a:grpFill/>
            <a:ln>
              <a:noFill/>
            </a:ln>
            <a:effectLst>
              <a:outerShdw blurRad="44450" dist="27940" dir="5400000" algn="ctr">
                <a:srgbClr val="000000">
                  <a:alpha val="32000"/>
                </a:srgbClr>
              </a:outerShdw>
            </a:effectLst>
            <a:sp3d>
              <a:bevelT w="190500" h="38100"/>
            </a:sp3d>
          </p:spPr>
          <p:txBody>
            <a:bodyPr wrap="square" lIns="91440" tIns="45720" rIns="91440" bIns="45720">
              <a:spAutoFit/>
            </a:bodyPr>
            <a:lstStyle/>
            <a:p>
              <a:pPr algn="ctr"/>
              <a:r>
                <a:rPr lang="en-US" sz="3200" b="1" cap="none" spc="0" smtClean="0">
                  <a:ln w="1905"/>
                  <a:solidFill>
                    <a:srgbClr val="F8F8BA"/>
                  </a:solidFill>
                  <a:effectLst>
                    <a:innerShdw blurRad="69850" dist="43180" dir="5400000">
                      <a:srgbClr val="000000">
                        <a:alpha val="65000"/>
                      </a:srgbClr>
                    </a:innerShdw>
                  </a:effectLst>
                </a:rPr>
                <a:t>PRINSIP PENGEMBANGAN KURIKULUM PENDIDIKAN TINGGI</a:t>
              </a:r>
            </a:p>
          </p:txBody>
        </p:sp>
      </p:gr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56"/>
          <p:cNvSpPr/>
          <p:nvPr/>
        </p:nvSpPr>
        <p:spPr>
          <a:xfrm>
            <a:off x="2152650" y="838200"/>
            <a:ext cx="4800600" cy="5715000"/>
          </a:xfrm>
          <a:prstGeom prst="rect">
            <a:avLst/>
          </a:prstGeom>
          <a:solidFill>
            <a:srgbClr val="FBFAD5"/>
          </a:solidFill>
          <a:ln>
            <a:solidFill>
              <a:srgbClr val="F0F4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6787662" y="6570743"/>
            <a:ext cx="2133600" cy="276999"/>
          </a:xfrm>
          <a:prstGeom prst="rect">
            <a:avLst/>
          </a:prstGeom>
          <a:noFill/>
        </p:spPr>
        <p:txBody>
          <a:bodyPr wrap="square" rtlCol="0">
            <a:spAutoFit/>
          </a:bodyPr>
          <a:lstStyle/>
          <a:p>
            <a:pPr algn="r"/>
            <a:r>
              <a:rPr lang="en-US" sz="1200" b="1" smtClean="0"/>
              <a:t>endrotomoits@yahoo.com</a:t>
            </a:r>
            <a:endParaRPr lang="en-US" sz="1200" b="1"/>
          </a:p>
        </p:txBody>
      </p:sp>
      <p:sp>
        <p:nvSpPr>
          <p:cNvPr id="101" name="Text Box 36"/>
          <p:cNvSpPr txBox="1">
            <a:spLocks noChangeArrowheads="1"/>
          </p:cNvSpPr>
          <p:nvPr/>
        </p:nvSpPr>
        <p:spPr bwMode="auto">
          <a:xfrm>
            <a:off x="2146736" y="228601"/>
            <a:ext cx="4800600" cy="461665"/>
          </a:xfrm>
          <a:prstGeom prst="rect">
            <a:avLst/>
          </a:prstGeom>
          <a:noFill/>
          <a:ln w="9525">
            <a:noFill/>
            <a:miter lim="800000"/>
            <a:headEnd/>
            <a:tailEnd/>
          </a:ln>
          <a:effectLst/>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0" hangingPunct="0">
              <a:spcBef>
                <a:spcPct val="50000"/>
              </a:spcBef>
              <a:defRPr/>
            </a:pPr>
            <a:r>
              <a:rPr lang="en-US" sz="2400" b="1" smtClean="0">
                <a:ln w="11430"/>
                <a:solidFill>
                  <a:schemeClr val="bg2">
                    <a:lumMod val="25000"/>
                  </a:schemeClr>
                </a:solidFill>
                <a:effectLst>
                  <a:outerShdw blurRad="50800" dist="39000" dir="5460000" algn="tl">
                    <a:srgbClr val="000000">
                      <a:alpha val="38000"/>
                    </a:srgbClr>
                  </a:outerShdw>
                </a:effectLst>
                <a:latin typeface="Comic Sans MS" pitchFamily="66" charset="0"/>
              </a:rPr>
              <a:t>Kurikulum Pendidikan Tinggi</a:t>
            </a:r>
            <a:endParaRPr lang="en-US" sz="2400" b="1" dirty="0">
              <a:ln w="11430"/>
              <a:solidFill>
                <a:schemeClr val="bg2">
                  <a:lumMod val="25000"/>
                </a:schemeClr>
              </a:solidFill>
              <a:effectLst>
                <a:outerShdw blurRad="50800" dist="39000" dir="5460000" algn="tl">
                  <a:srgbClr val="000000">
                    <a:alpha val="38000"/>
                  </a:srgbClr>
                </a:outerShdw>
              </a:effectLst>
              <a:latin typeface="Comic Sans MS" pitchFamily="66" charset="0"/>
            </a:endParaRPr>
          </a:p>
        </p:txBody>
      </p:sp>
      <p:grpSp>
        <p:nvGrpSpPr>
          <p:cNvPr id="2" name="Group 37"/>
          <p:cNvGrpSpPr/>
          <p:nvPr/>
        </p:nvGrpSpPr>
        <p:grpSpPr>
          <a:xfrm>
            <a:off x="2267607" y="1058174"/>
            <a:ext cx="2462707" cy="838200"/>
            <a:chOff x="5672945" y="1143000"/>
            <a:chExt cx="2748932" cy="838200"/>
          </a:xfrm>
        </p:grpSpPr>
        <p:grpSp>
          <p:nvGrpSpPr>
            <p:cNvPr id="3" name="Group 13"/>
            <p:cNvGrpSpPr>
              <a:grpSpLocks/>
            </p:cNvGrpSpPr>
            <p:nvPr/>
          </p:nvGrpSpPr>
          <p:grpSpPr bwMode="auto">
            <a:xfrm>
              <a:off x="5672945" y="1143000"/>
              <a:ext cx="2748932" cy="838200"/>
              <a:chOff x="899" y="546"/>
              <a:chExt cx="1665" cy="528"/>
            </a:xfrm>
          </p:grpSpPr>
          <p:sp>
            <p:nvSpPr>
              <p:cNvPr id="105" name="Rectangle 14"/>
              <p:cNvSpPr>
                <a:spLocks noChangeArrowheads="1"/>
              </p:cNvSpPr>
              <p:nvPr/>
            </p:nvSpPr>
            <p:spPr bwMode="auto">
              <a:xfrm>
                <a:off x="899" y="546"/>
                <a:ext cx="1665" cy="528"/>
              </a:xfrm>
              <a:prstGeom prst="rect">
                <a:avLst/>
              </a:prstGeom>
              <a:solidFill>
                <a:srgbClr val="C2D383"/>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p>
            </p:txBody>
          </p:sp>
          <p:sp>
            <p:nvSpPr>
              <p:cNvPr id="106" name="Rectangle 15"/>
              <p:cNvSpPr>
                <a:spLocks noChangeArrowheads="1"/>
              </p:cNvSpPr>
              <p:nvPr/>
            </p:nvSpPr>
            <p:spPr bwMode="auto">
              <a:xfrm>
                <a:off x="1819" y="608"/>
                <a:ext cx="695" cy="407"/>
              </a:xfrm>
              <a:prstGeom prst="rect">
                <a:avLst/>
              </a:prstGeom>
              <a:noFill/>
              <a:ln w="12700">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b="1">
                    <a:ln w="50800"/>
                    <a:solidFill>
                      <a:schemeClr val="bg2">
                        <a:lumMod val="25000"/>
                      </a:schemeClr>
                    </a:solidFill>
                    <a:latin typeface="Comic Sans MS" pitchFamily="66" charset="0"/>
                  </a:rPr>
                  <a:t>Tracer Study </a:t>
                </a:r>
                <a:endParaRPr lang="en-US" b="1">
                  <a:ln w="50800"/>
                  <a:solidFill>
                    <a:schemeClr val="bg2">
                      <a:lumMod val="25000"/>
                    </a:schemeClr>
                  </a:solidFill>
                  <a:latin typeface="Comic Sans MS" pitchFamily="66" charset="0"/>
                  <a:sym typeface="Wingdings" pitchFamily="2" charset="2"/>
                </a:endParaRPr>
              </a:p>
            </p:txBody>
          </p:sp>
          <p:sp>
            <p:nvSpPr>
              <p:cNvPr id="107" name="Rectangle 16"/>
              <p:cNvSpPr>
                <a:spLocks noChangeArrowheads="1"/>
              </p:cNvSpPr>
              <p:nvPr/>
            </p:nvSpPr>
            <p:spPr bwMode="auto">
              <a:xfrm>
                <a:off x="950" y="606"/>
                <a:ext cx="714" cy="407"/>
              </a:xfrm>
              <a:prstGeom prst="rect">
                <a:avLst/>
              </a:prstGeom>
              <a:noFill/>
              <a:ln w="9525">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b="1">
                    <a:ln w="50800"/>
                    <a:solidFill>
                      <a:schemeClr val="bg2">
                        <a:lumMod val="25000"/>
                      </a:schemeClr>
                    </a:solidFill>
                    <a:latin typeface="Comic Sans MS" pitchFamily="66" charset="0"/>
                  </a:rPr>
                  <a:t>Analisis </a:t>
                </a:r>
                <a:r>
                  <a:rPr lang="en-US" b="1" smtClean="0">
                    <a:ln w="50800"/>
                    <a:solidFill>
                      <a:schemeClr val="bg2">
                        <a:lumMod val="25000"/>
                      </a:schemeClr>
                    </a:solidFill>
                    <a:latin typeface="Comic Sans MS" pitchFamily="66" charset="0"/>
                  </a:rPr>
                  <a:t>SWOT </a:t>
                </a:r>
                <a:endParaRPr lang="en-US" b="1">
                  <a:ln w="50800"/>
                  <a:solidFill>
                    <a:schemeClr val="bg2">
                      <a:lumMod val="25000"/>
                    </a:schemeClr>
                  </a:solidFill>
                  <a:latin typeface="Comic Sans MS" pitchFamily="66" charset="0"/>
                  <a:sym typeface="Wingdings" pitchFamily="2" charset="2"/>
                </a:endParaRPr>
              </a:p>
            </p:txBody>
          </p:sp>
        </p:grpSp>
        <p:sp>
          <p:nvSpPr>
            <p:cNvPr id="104" name="Rectangle 16"/>
            <p:cNvSpPr>
              <a:spLocks noChangeArrowheads="1"/>
            </p:cNvSpPr>
            <p:nvPr/>
          </p:nvSpPr>
          <p:spPr bwMode="auto">
            <a:xfrm>
              <a:off x="6733570" y="1347788"/>
              <a:ext cx="684797" cy="404812"/>
            </a:xfrm>
            <a:prstGeom prst="rect">
              <a:avLst/>
            </a:prstGeom>
            <a:noFill/>
            <a:ln w="9525">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defRPr/>
              </a:pPr>
              <a:r>
                <a:rPr lang="en-US" sz="2000" b="1" smtClean="0">
                  <a:ln w="50800"/>
                  <a:solidFill>
                    <a:schemeClr val="bg2">
                      <a:lumMod val="25000"/>
                    </a:schemeClr>
                  </a:solidFill>
                  <a:latin typeface="Comic Sans MS" pitchFamily="66" charset="0"/>
                </a:rPr>
                <a:t>&amp; </a:t>
              </a:r>
              <a:endParaRPr lang="en-US" sz="2000" b="1">
                <a:ln w="50800"/>
                <a:solidFill>
                  <a:schemeClr val="bg2">
                    <a:lumMod val="25000"/>
                  </a:schemeClr>
                </a:solidFill>
                <a:latin typeface="Comic Sans MS" pitchFamily="66" charset="0"/>
                <a:sym typeface="Wingdings" pitchFamily="2" charset="2"/>
              </a:endParaRPr>
            </a:p>
          </p:txBody>
        </p:sp>
      </p:grpSp>
      <p:grpSp>
        <p:nvGrpSpPr>
          <p:cNvPr id="4" name="Group 46"/>
          <p:cNvGrpSpPr/>
          <p:nvPr/>
        </p:nvGrpSpPr>
        <p:grpSpPr>
          <a:xfrm>
            <a:off x="2276147" y="3231976"/>
            <a:ext cx="1229052" cy="717286"/>
            <a:chOff x="6175892" y="3133060"/>
            <a:chExt cx="2109782" cy="766034"/>
          </a:xfrm>
        </p:grpSpPr>
        <p:sp>
          <p:nvSpPr>
            <p:cNvPr id="94" name="Rectangle 2"/>
            <p:cNvSpPr>
              <a:spLocks noChangeArrowheads="1"/>
            </p:cNvSpPr>
            <p:nvPr/>
          </p:nvSpPr>
          <p:spPr bwMode="auto">
            <a:xfrm>
              <a:off x="6175892" y="3133060"/>
              <a:ext cx="2109782" cy="766034"/>
            </a:xfrm>
            <a:prstGeom prst="rect">
              <a:avLst/>
            </a:prstGeom>
            <a:solidFill>
              <a:srgbClr val="C2D383"/>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p>
          </p:txBody>
        </p:sp>
        <p:sp>
          <p:nvSpPr>
            <p:cNvPr id="97" name="Text Box 19"/>
            <p:cNvSpPr txBox="1">
              <a:spLocks noChangeArrowheads="1"/>
            </p:cNvSpPr>
            <p:nvPr/>
          </p:nvSpPr>
          <p:spPr bwMode="auto">
            <a:xfrm>
              <a:off x="6183016" y="3193905"/>
              <a:ext cx="2019288" cy="624517"/>
            </a:xfrm>
            <a:prstGeom prst="rect">
              <a:avLst/>
            </a:prstGeom>
            <a:noFill/>
            <a:ln w="12700">
              <a:noFill/>
              <a:miter lim="800000"/>
              <a:headEnd/>
              <a:tailEnd/>
            </a:ln>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1600" b="1" smtClean="0">
                  <a:ln w="50800"/>
                  <a:solidFill>
                    <a:schemeClr val="bg2">
                      <a:lumMod val="25000"/>
                    </a:schemeClr>
                  </a:solidFill>
                  <a:latin typeface="Comic Sans MS" pitchFamily="66" charset="0"/>
                </a:rPr>
                <a:t>Bahan</a:t>
              </a:r>
            </a:p>
            <a:p>
              <a:pPr algn="ctr"/>
              <a:r>
                <a:rPr lang="en-US" sz="1600" b="1" smtClean="0">
                  <a:ln w="50800"/>
                  <a:solidFill>
                    <a:schemeClr val="bg2">
                      <a:lumMod val="25000"/>
                    </a:schemeClr>
                  </a:solidFill>
                  <a:latin typeface="Comic Sans MS" pitchFamily="66" charset="0"/>
                </a:rPr>
                <a:t>kajian </a:t>
              </a:r>
              <a:endParaRPr lang="en-US" sz="1600" b="1">
                <a:ln w="50800"/>
                <a:solidFill>
                  <a:schemeClr val="bg2">
                    <a:lumMod val="25000"/>
                  </a:schemeClr>
                </a:solidFill>
                <a:latin typeface="Comic Sans MS" pitchFamily="66" charset="0"/>
              </a:endParaRPr>
            </a:p>
          </p:txBody>
        </p:sp>
      </p:grpSp>
      <p:grpSp>
        <p:nvGrpSpPr>
          <p:cNvPr id="5" name="Group 83"/>
          <p:cNvGrpSpPr/>
          <p:nvPr/>
        </p:nvGrpSpPr>
        <p:grpSpPr>
          <a:xfrm>
            <a:off x="3794234" y="5552390"/>
            <a:ext cx="1245232" cy="772210"/>
            <a:chOff x="3838132" y="5567550"/>
            <a:chExt cx="1752600" cy="815340"/>
          </a:xfrm>
        </p:grpSpPr>
        <p:sp>
          <p:nvSpPr>
            <p:cNvPr id="151" name="Rectangle 2"/>
            <p:cNvSpPr>
              <a:spLocks noChangeArrowheads="1"/>
            </p:cNvSpPr>
            <p:nvPr/>
          </p:nvSpPr>
          <p:spPr bwMode="auto">
            <a:xfrm>
              <a:off x="3838132" y="5567550"/>
              <a:ext cx="1752600" cy="815340"/>
            </a:xfrm>
            <a:prstGeom prst="rect">
              <a:avLst/>
            </a:prstGeom>
            <a:solidFill>
              <a:srgbClr val="C2D383"/>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p>
          </p:txBody>
        </p:sp>
        <p:sp>
          <p:nvSpPr>
            <p:cNvPr id="86" name="Rectangle 9"/>
            <p:cNvSpPr>
              <a:spLocks noChangeArrowheads="1"/>
            </p:cNvSpPr>
            <p:nvPr/>
          </p:nvSpPr>
          <p:spPr bwMode="auto">
            <a:xfrm>
              <a:off x="4039816" y="5690370"/>
              <a:ext cx="1371601" cy="530300"/>
            </a:xfrm>
            <a:prstGeom prst="rect">
              <a:avLst/>
            </a:prstGeom>
            <a:noFill/>
            <a:ln w="12700">
              <a:noFill/>
              <a:miter lim="800000"/>
              <a:headEnd/>
              <a:tailEnd/>
            </a:ln>
          </p:spPr>
          <p:txBody>
            <a:bodyPr wrap="none"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1600" b="1" smtClean="0">
                  <a:ln w="11430"/>
                  <a:solidFill>
                    <a:sysClr val="windowText" lastClr="000000"/>
                  </a:solidFill>
                  <a:effectLst>
                    <a:outerShdw blurRad="50800" dist="39000" dir="5460000" algn="tl">
                      <a:srgbClr val="000000">
                        <a:alpha val="38000"/>
                      </a:srgbClr>
                    </a:outerShdw>
                  </a:effectLst>
                  <a:latin typeface="Comic Sans MS" pitchFamily="66" charset="0"/>
                  <a:cs typeface="Arial" charset="0"/>
                </a:rPr>
                <a:t>Dokumen</a:t>
              </a:r>
            </a:p>
            <a:p>
              <a:pPr algn="ctr"/>
              <a:r>
                <a:rPr lang="en-US" sz="1600" b="1" smtClean="0">
                  <a:ln w="11430"/>
                  <a:solidFill>
                    <a:sysClr val="windowText" lastClr="000000"/>
                  </a:solidFill>
                  <a:effectLst>
                    <a:outerShdw blurRad="50800" dist="39000" dir="5460000" algn="tl">
                      <a:srgbClr val="000000">
                        <a:alpha val="38000"/>
                      </a:srgbClr>
                    </a:outerShdw>
                  </a:effectLst>
                  <a:latin typeface="Comic Sans MS" pitchFamily="66" charset="0"/>
                  <a:cs typeface="Arial" charset="0"/>
                </a:rPr>
                <a:t>kurikulum</a:t>
              </a:r>
            </a:p>
          </p:txBody>
        </p:sp>
      </p:grpSp>
      <p:grpSp>
        <p:nvGrpSpPr>
          <p:cNvPr id="6" name="Group 94"/>
          <p:cNvGrpSpPr/>
          <p:nvPr/>
        </p:nvGrpSpPr>
        <p:grpSpPr>
          <a:xfrm>
            <a:off x="4784244" y="1056740"/>
            <a:ext cx="2073182" cy="838200"/>
            <a:chOff x="6565092" y="1056740"/>
            <a:chExt cx="2073182" cy="838200"/>
          </a:xfrm>
        </p:grpSpPr>
        <p:sp>
          <p:nvSpPr>
            <p:cNvPr id="156" name="Rectangle 27"/>
            <p:cNvSpPr>
              <a:spLocks noChangeArrowheads="1"/>
            </p:cNvSpPr>
            <p:nvPr/>
          </p:nvSpPr>
          <p:spPr bwMode="auto">
            <a:xfrm>
              <a:off x="6883044" y="1056740"/>
              <a:ext cx="1755230" cy="838200"/>
            </a:xfrm>
            <a:prstGeom prst="rect">
              <a:avLst/>
            </a:prstGeom>
            <a:solidFill>
              <a:srgbClr val="FBFB9D"/>
            </a:solidFill>
            <a:ln w="19050">
              <a:noFill/>
              <a:miter lim="800000"/>
              <a:headEnd/>
              <a:tailEnd/>
            </a:ln>
            <a:effectLst/>
            <a:scene3d>
              <a:camera prst="orthographicFront">
                <a:rot lat="0" lon="0" rev="0"/>
              </a:camera>
              <a:lightRig rig="balanced" dir="t">
                <a:rot lat="0" lon="0" rev="8700000"/>
              </a:lightRig>
            </a:scene3d>
            <a:sp3d>
              <a:bevelT w="190500" h="38100"/>
            </a:sp3d>
          </p:spPr>
          <p:txBody>
            <a:bodyPr wrap="none"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n-US" b="1" smtClean="0">
                  <a:ln/>
                  <a:solidFill>
                    <a:sysClr val="windowText" lastClr="000000"/>
                  </a:solidFill>
                  <a:latin typeface="Comic Sans MS" pitchFamily="66" charset="0"/>
                  <a:cs typeface="Arial" pitchFamily="34" charset="0"/>
                </a:rPr>
                <a:t>Profil</a:t>
              </a:r>
            </a:p>
            <a:p>
              <a:pPr algn="ctr">
                <a:defRPr/>
              </a:pPr>
              <a:r>
                <a:rPr lang="en-US" b="1" smtClean="0">
                  <a:ln/>
                  <a:solidFill>
                    <a:sysClr val="windowText" lastClr="000000"/>
                  </a:solidFill>
                  <a:latin typeface="Comic Sans MS" pitchFamily="66" charset="0"/>
                  <a:cs typeface="Arial" pitchFamily="34" charset="0"/>
                </a:rPr>
                <a:t>lulusan</a:t>
              </a:r>
              <a:endParaRPr lang="en-US" b="1">
                <a:ln/>
                <a:solidFill>
                  <a:sysClr val="windowText" lastClr="000000"/>
                </a:solidFill>
                <a:latin typeface="Comic Sans MS" pitchFamily="66" charset="0"/>
                <a:cs typeface="Arial" pitchFamily="34" charset="0"/>
              </a:endParaRPr>
            </a:p>
          </p:txBody>
        </p:sp>
        <p:sp>
          <p:nvSpPr>
            <p:cNvPr id="91" name="AutoShape 21"/>
            <p:cNvSpPr>
              <a:spLocks noChangeArrowheads="1"/>
            </p:cNvSpPr>
            <p:nvPr/>
          </p:nvSpPr>
          <p:spPr bwMode="auto">
            <a:xfrm rot="16200000">
              <a:off x="6357733" y="1359993"/>
              <a:ext cx="619016" cy="204297"/>
            </a:xfrm>
            <a:prstGeom prst="downArrow">
              <a:avLst>
                <a:gd name="adj1" fmla="val 53778"/>
                <a:gd name="adj2" fmla="val 80554"/>
              </a:avLst>
            </a:prstGeom>
            <a:solidFill>
              <a:srgbClr val="FBF697"/>
            </a:solidFill>
            <a:ln w="9525" algn="ctr">
              <a:noFill/>
              <a:miter lim="800000"/>
              <a:headEnd/>
              <a:tailEnd/>
            </a:ln>
            <a:effectLst>
              <a:innerShdw blurRad="63500" dist="50800">
                <a:prstClr val="black">
                  <a:alpha val="50000"/>
                </a:prstClr>
              </a:innerShdw>
            </a:effectLst>
          </p:spPr>
          <p:txBody>
            <a:bodyPr wrap="none" anchor="ctr"/>
            <a:lstStyle/>
            <a:p>
              <a:pPr algn="ctr" eaLnBrk="0" hangingPunct="0"/>
              <a:endParaRPr lang="en-US"/>
            </a:p>
          </p:txBody>
        </p:sp>
      </p:grpSp>
      <p:grpSp>
        <p:nvGrpSpPr>
          <p:cNvPr id="7" name="Group 57"/>
          <p:cNvGrpSpPr/>
          <p:nvPr/>
        </p:nvGrpSpPr>
        <p:grpSpPr>
          <a:xfrm>
            <a:off x="2266036" y="2209800"/>
            <a:ext cx="1482869" cy="916280"/>
            <a:chOff x="2266036" y="2162502"/>
            <a:chExt cx="1482869" cy="916280"/>
          </a:xfrm>
        </p:grpSpPr>
        <p:sp>
          <p:nvSpPr>
            <p:cNvPr id="67" name="AutoShape 28"/>
            <p:cNvSpPr>
              <a:spLocks noChangeArrowheads="1"/>
            </p:cNvSpPr>
            <p:nvPr/>
          </p:nvSpPr>
          <p:spPr bwMode="auto">
            <a:xfrm>
              <a:off x="2619702" y="2850182"/>
              <a:ext cx="533400" cy="228600"/>
            </a:xfrm>
            <a:prstGeom prst="downArrow">
              <a:avLst>
                <a:gd name="adj1" fmla="val 53778"/>
                <a:gd name="adj2" fmla="val 66231"/>
              </a:avLst>
            </a:prstGeom>
            <a:solidFill>
              <a:srgbClr val="FFD757"/>
            </a:solidFill>
            <a:ln w="9525" algn="ctr">
              <a:noFill/>
              <a:miter lim="800000"/>
              <a:headEnd/>
              <a:tailEnd/>
            </a:ln>
            <a:effectLst>
              <a:innerShdw blurRad="63500" dist="50800" dir="5400000">
                <a:prstClr val="black">
                  <a:alpha val="50000"/>
                </a:prstClr>
              </a:innerShdw>
            </a:effectLst>
          </p:spPr>
          <p:txBody>
            <a:bodyPr wrap="none" anchor="ctr"/>
            <a:lstStyle/>
            <a:p>
              <a:pPr algn="ctr" eaLnBrk="0" hangingPunct="0"/>
              <a:endParaRPr lang="en-US"/>
            </a:p>
          </p:txBody>
        </p:sp>
        <p:grpSp>
          <p:nvGrpSpPr>
            <p:cNvPr id="8" name="Group 97"/>
            <p:cNvGrpSpPr/>
            <p:nvPr/>
          </p:nvGrpSpPr>
          <p:grpSpPr>
            <a:xfrm>
              <a:off x="2266036" y="2162502"/>
              <a:ext cx="1482869" cy="656898"/>
              <a:chOff x="3936522" y="2162502"/>
              <a:chExt cx="1482869" cy="656898"/>
            </a:xfrm>
          </p:grpSpPr>
          <p:sp>
            <p:nvSpPr>
              <p:cNvPr id="66" name="Rectangle 14"/>
              <p:cNvSpPr>
                <a:spLocks noChangeArrowheads="1"/>
              </p:cNvSpPr>
              <p:nvPr/>
            </p:nvSpPr>
            <p:spPr bwMode="auto">
              <a:xfrm>
                <a:off x="3936522" y="2162502"/>
                <a:ext cx="1239164" cy="656898"/>
              </a:xfrm>
              <a:prstGeom prst="rect">
                <a:avLst/>
              </a:prstGeom>
              <a:solidFill>
                <a:srgbClr val="FFD03B"/>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0" hangingPunct="0"/>
                <a:r>
                  <a:rPr lang="en-US" sz="1600" b="1" smtClean="0">
                    <a:ln/>
                    <a:solidFill>
                      <a:schemeClr val="bg2">
                        <a:lumMod val="25000"/>
                      </a:schemeClr>
                    </a:solidFill>
                    <a:latin typeface="Comic Sans MS" pitchFamily="66" charset="0"/>
                  </a:rPr>
                  <a:t>Level</a:t>
                </a:r>
              </a:p>
              <a:p>
                <a:pPr algn="ctr" eaLnBrk="0" hangingPunct="0"/>
                <a:r>
                  <a:rPr lang="en-US" sz="1600" b="1" smtClean="0">
                    <a:ln/>
                    <a:solidFill>
                      <a:schemeClr val="bg2">
                        <a:lumMod val="25000"/>
                      </a:schemeClr>
                    </a:solidFill>
                    <a:latin typeface="Comic Sans MS" pitchFamily="66" charset="0"/>
                  </a:rPr>
                  <a:t>KKNI</a:t>
                </a:r>
                <a:endParaRPr lang="en-US" sz="1600" b="1">
                  <a:ln/>
                  <a:solidFill>
                    <a:schemeClr val="bg2">
                      <a:lumMod val="25000"/>
                    </a:schemeClr>
                  </a:solidFill>
                  <a:latin typeface="Comic Sans MS" pitchFamily="66" charset="0"/>
                </a:endParaRPr>
              </a:p>
            </p:txBody>
          </p:sp>
          <p:sp>
            <p:nvSpPr>
              <p:cNvPr id="74" name="AutoShape 21"/>
              <p:cNvSpPr>
                <a:spLocks noChangeArrowheads="1"/>
              </p:cNvSpPr>
              <p:nvPr/>
            </p:nvSpPr>
            <p:spPr bwMode="auto">
              <a:xfrm rot="16200000">
                <a:off x="5007735" y="2376211"/>
                <a:ext cx="619016" cy="204297"/>
              </a:xfrm>
              <a:prstGeom prst="downArrow">
                <a:avLst>
                  <a:gd name="adj1" fmla="val 53778"/>
                  <a:gd name="adj2" fmla="val 80554"/>
                </a:avLst>
              </a:prstGeom>
              <a:solidFill>
                <a:srgbClr val="FFD757"/>
              </a:solidFill>
              <a:ln w="9525" algn="ctr">
                <a:noFill/>
                <a:miter lim="800000"/>
                <a:headEnd/>
                <a:tailEnd/>
              </a:ln>
              <a:effectLst>
                <a:innerShdw blurRad="63500" dist="50800">
                  <a:prstClr val="black">
                    <a:alpha val="50000"/>
                  </a:prstClr>
                </a:innerShdw>
              </a:effectLst>
            </p:spPr>
            <p:txBody>
              <a:bodyPr wrap="none" anchor="ctr"/>
              <a:lstStyle/>
              <a:p>
                <a:pPr algn="ctr" eaLnBrk="0" hangingPunct="0"/>
                <a:endParaRPr lang="en-US"/>
              </a:p>
            </p:txBody>
          </p:sp>
        </p:grpSp>
      </p:grpSp>
      <p:grpSp>
        <p:nvGrpSpPr>
          <p:cNvPr id="9" name="Group 101"/>
          <p:cNvGrpSpPr/>
          <p:nvPr/>
        </p:nvGrpSpPr>
        <p:grpSpPr>
          <a:xfrm>
            <a:off x="3557744" y="2982967"/>
            <a:ext cx="3300254" cy="966297"/>
            <a:chOff x="5565876" y="2919903"/>
            <a:chExt cx="3300254" cy="966297"/>
          </a:xfrm>
        </p:grpSpPr>
        <p:grpSp>
          <p:nvGrpSpPr>
            <p:cNvPr id="10" name="Group 89"/>
            <p:cNvGrpSpPr/>
            <p:nvPr/>
          </p:nvGrpSpPr>
          <p:grpSpPr>
            <a:xfrm>
              <a:off x="5818130" y="3162300"/>
              <a:ext cx="3048000" cy="723900"/>
              <a:chOff x="6518790" y="3094051"/>
              <a:chExt cx="2326105" cy="723900"/>
            </a:xfrm>
          </p:grpSpPr>
          <p:sp>
            <p:nvSpPr>
              <p:cNvPr id="68" name="Rectangle 14"/>
              <p:cNvSpPr>
                <a:spLocks noChangeArrowheads="1"/>
              </p:cNvSpPr>
              <p:nvPr/>
            </p:nvSpPr>
            <p:spPr bwMode="auto">
              <a:xfrm>
                <a:off x="6518790" y="3094051"/>
                <a:ext cx="2326105" cy="723900"/>
              </a:xfrm>
              <a:prstGeom prst="rect">
                <a:avLst/>
              </a:prstGeom>
              <a:solidFill>
                <a:srgbClr val="FBFB9D"/>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solidFill>
                    <a:schemeClr val="bg2">
                      <a:lumMod val="25000"/>
                    </a:schemeClr>
                  </a:solidFill>
                </a:endParaRPr>
              </a:p>
            </p:txBody>
          </p:sp>
          <p:sp>
            <p:nvSpPr>
              <p:cNvPr id="63" name="Rectangle 9"/>
              <p:cNvSpPr>
                <a:spLocks noChangeArrowheads="1"/>
              </p:cNvSpPr>
              <p:nvPr/>
            </p:nvSpPr>
            <p:spPr bwMode="auto">
              <a:xfrm>
                <a:off x="6606020" y="3142656"/>
                <a:ext cx="2151646" cy="590649"/>
              </a:xfrm>
              <a:prstGeom prst="rect">
                <a:avLst/>
              </a:prstGeom>
              <a:noFill/>
              <a:ln w="12700">
                <a:noFill/>
                <a:miter lim="800000"/>
                <a:headEnd/>
                <a:tailEnd/>
              </a:ln>
            </p:spPr>
            <p:txBody>
              <a:bodyPr wrap="none" anchor="ctr">
                <a:scene3d>
                  <a:camera prst="orthographicFront"/>
                  <a:lightRig rig="balanced" dir="t">
                    <a:rot lat="0" lon="0" rev="2100000"/>
                  </a:lightRig>
                </a:scene3d>
                <a:sp3d extrusionH="57150" prstMaterial="metal">
                  <a:bevelT w="38100" h="25400"/>
                  <a:contourClr>
                    <a:schemeClr val="bg2"/>
                  </a:contourClr>
                </a:sp3d>
              </a:bodyPr>
              <a:lstStyle/>
              <a:p>
                <a:pPr algn="r"/>
                <a:r>
                  <a:rPr lang="en-US" sz="1600" b="1" smtClean="0">
                    <a:ln w="50800"/>
                    <a:solidFill>
                      <a:sysClr val="windowText" lastClr="000000"/>
                    </a:solidFill>
                    <a:latin typeface="Comic Sans MS" pitchFamily="66" charset="0"/>
                    <a:cs typeface="Arial" charset="0"/>
                  </a:rPr>
                  <a:t>Matriks Capaian</a:t>
                </a:r>
              </a:p>
              <a:p>
                <a:pPr algn="r"/>
                <a:r>
                  <a:rPr lang="en-US" sz="1600" b="1" smtClean="0">
                    <a:ln w="50800"/>
                    <a:solidFill>
                      <a:sysClr val="windowText" lastClr="000000"/>
                    </a:solidFill>
                    <a:latin typeface="Comic Sans MS" pitchFamily="66" charset="0"/>
                    <a:cs typeface="Arial" charset="0"/>
                  </a:rPr>
                  <a:t>pembelajaran-bahan kajian</a:t>
                </a:r>
                <a:endParaRPr lang="en-US" sz="1600" b="1">
                  <a:ln w="50800"/>
                  <a:solidFill>
                    <a:sysClr val="windowText" lastClr="000000"/>
                  </a:solidFill>
                  <a:latin typeface="Comic Sans MS" pitchFamily="66" charset="0"/>
                  <a:cs typeface="Arial" charset="0"/>
                </a:endParaRPr>
              </a:p>
            </p:txBody>
          </p:sp>
        </p:grpSp>
        <p:sp>
          <p:nvSpPr>
            <p:cNvPr id="78" name="AutoShape 21"/>
            <p:cNvSpPr>
              <a:spLocks noChangeArrowheads="1"/>
            </p:cNvSpPr>
            <p:nvPr/>
          </p:nvSpPr>
          <p:spPr bwMode="auto">
            <a:xfrm rot="16200000">
              <a:off x="5358517" y="3427245"/>
              <a:ext cx="619016" cy="204297"/>
            </a:xfrm>
            <a:prstGeom prst="downArrow">
              <a:avLst>
                <a:gd name="adj1" fmla="val 53778"/>
                <a:gd name="adj2" fmla="val 80554"/>
              </a:avLst>
            </a:prstGeom>
            <a:solidFill>
              <a:srgbClr val="FBF697"/>
            </a:solidFill>
            <a:ln w="9525" algn="ctr">
              <a:noFill/>
              <a:miter lim="800000"/>
              <a:headEnd/>
              <a:tailEnd/>
            </a:ln>
            <a:effectLst>
              <a:innerShdw blurRad="63500" dist="50800">
                <a:prstClr val="black">
                  <a:alpha val="50000"/>
                </a:prstClr>
              </a:innerShdw>
            </a:effectLst>
          </p:spPr>
          <p:txBody>
            <a:bodyPr wrap="none" anchor="ctr"/>
            <a:lstStyle/>
            <a:p>
              <a:pPr algn="ctr" eaLnBrk="0" hangingPunct="0"/>
              <a:endParaRPr lang="en-US"/>
            </a:p>
          </p:txBody>
        </p:sp>
        <p:sp>
          <p:nvSpPr>
            <p:cNvPr id="84" name="AutoShape 21"/>
            <p:cNvSpPr>
              <a:spLocks noChangeArrowheads="1"/>
            </p:cNvSpPr>
            <p:nvPr/>
          </p:nvSpPr>
          <p:spPr bwMode="auto">
            <a:xfrm>
              <a:off x="7799332" y="2919903"/>
              <a:ext cx="487857" cy="204297"/>
            </a:xfrm>
            <a:prstGeom prst="downArrow">
              <a:avLst>
                <a:gd name="adj1" fmla="val 53778"/>
                <a:gd name="adj2" fmla="val 80554"/>
              </a:avLst>
            </a:prstGeom>
            <a:solidFill>
              <a:srgbClr val="FBF697"/>
            </a:solidFill>
            <a:ln w="9525" algn="ctr">
              <a:noFill/>
              <a:miter lim="800000"/>
              <a:headEnd/>
              <a:tailEnd/>
            </a:ln>
            <a:effectLst>
              <a:innerShdw blurRad="63500" dist="50800" dir="5400000">
                <a:prstClr val="black">
                  <a:alpha val="50000"/>
                </a:prstClr>
              </a:innerShdw>
            </a:effectLst>
          </p:spPr>
          <p:txBody>
            <a:bodyPr wrap="none" anchor="ctr"/>
            <a:lstStyle/>
            <a:p>
              <a:pPr algn="ctr" eaLnBrk="0" hangingPunct="0"/>
              <a:endParaRPr lang="en-US"/>
            </a:p>
          </p:txBody>
        </p:sp>
      </p:grpSp>
      <p:grpSp>
        <p:nvGrpSpPr>
          <p:cNvPr id="11" name="Group 102"/>
          <p:cNvGrpSpPr/>
          <p:nvPr/>
        </p:nvGrpSpPr>
        <p:grpSpPr>
          <a:xfrm>
            <a:off x="2286000" y="4020228"/>
            <a:ext cx="4585396" cy="1085172"/>
            <a:chOff x="6121878" y="4020228"/>
            <a:chExt cx="2514600" cy="1085172"/>
          </a:xfrm>
        </p:grpSpPr>
        <p:grpSp>
          <p:nvGrpSpPr>
            <p:cNvPr id="12" name="Group 46"/>
            <p:cNvGrpSpPr/>
            <p:nvPr/>
          </p:nvGrpSpPr>
          <p:grpSpPr>
            <a:xfrm>
              <a:off x="6121878" y="4341816"/>
              <a:ext cx="2514600" cy="763584"/>
              <a:chOff x="5787377" y="3992525"/>
              <a:chExt cx="2782255" cy="856356"/>
            </a:xfrm>
          </p:grpSpPr>
          <p:sp>
            <p:nvSpPr>
              <p:cNvPr id="129" name="Rectangle 2"/>
              <p:cNvSpPr>
                <a:spLocks noChangeArrowheads="1"/>
              </p:cNvSpPr>
              <p:nvPr/>
            </p:nvSpPr>
            <p:spPr bwMode="auto">
              <a:xfrm>
                <a:off x="5787377" y="3992525"/>
                <a:ext cx="2782255" cy="856356"/>
              </a:xfrm>
              <a:prstGeom prst="rect">
                <a:avLst/>
              </a:prstGeom>
              <a:solidFill>
                <a:srgbClr val="C2D383"/>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p>
            </p:txBody>
          </p:sp>
          <p:sp>
            <p:nvSpPr>
              <p:cNvPr id="131" name="Text Box 8"/>
              <p:cNvSpPr txBox="1">
                <a:spLocks noChangeArrowheads="1"/>
              </p:cNvSpPr>
              <p:nvPr/>
            </p:nvSpPr>
            <p:spPr bwMode="auto">
              <a:xfrm>
                <a:off x="5914524" y="4076387"/>
                <a:ext cx="2503488" cy="655823"/>
              </a:xfrm>
              <a:prstGeom prst="rect">
                <a:avLst/>
              </a:prstGeom>
              <a:noFill/>
              <a:ln w="12700">
                <a:noFill/>
                <a:miter lim="800000"/>
                <a:headEnd/>
                <a:tailEnd/>
              </a:ln>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1600" b="1">
                    <a:ln w="50800"/>
                    <a:solidFill>
                      <a:schemeClr val="bg2">
                        <a:lumMod val="25000"/>
                      </a:schemeClr>
                    </a:solidFill>
                    <a:latin typeface="Comic Sans MS" pitchFamily="66" charset="0"/>
                  </a:rPr>
                  <a:t>Mata kuliah </a:t>
                </a:r>
                <a:r>
                  <a:rPr lang="en-US" sz="1600" b="1" smtClean="0">
                    <a:ln w="50800"/>
                    <a:solidFill>
                      <a:schemeClr val="bg2">
                        <a:lumMod val="25000"/>
                      </a:schemeClr>
                    </a:solidFill>
                    <a:latin typeface="Comic Sans MS" pitchFamily="66" charset="0"/>
                  </a:rPr>
                  <a:t>&amp; besarnya sks</a:t>
                </a:r>
              </a:p>
              <a:p>
                <a:pPr algn="ctr"/>
                <a:r>
                  <a:rPr lang="en-US" sz="1600" b="1" smtClean="0">
                    <a:ln w="50800"/>
                    <a:solidFill>
                      <a:schemeClr val="bg2">
                        <a:lumMod val="25000"/>
                      </a:schemeClr>
                    </a:solidFill>
                    <a:latin typeface="Comic Sans MS" pitchFamily="66" charset="0"/>
                  </a:rPr>
                  <a:t>(integrasi –</a:t>
                </a:r>
                <a:r>
                  <a:rPr lang="en-US" sz="1600" b="1" smtClean="0">
                    <a:ln w="50800"/>
                    <a:solidFill>
                      <a:schemeClr val="bg2">
                        <a:lumMod val="25000"/>
                      </a:schemeClr>
                    </a:solidFill>
                    <a:latin typeface="Comic Sans MS" pitchFamily="66" charset="0"/>
                    <a:sym typeface="Wingdings" pitchFamily="2" charset="2"/>
                  </a:rPr>
                  <a:t> konsep sistem blok)</a:t>
                </a:r>
                <a:r>
                  <a:rPr lang="en-US" sz="1600" b="1" smtClean="0">
                    <a:ln w="50800"/>
                    <a:solidFill>
                      <a:schemeClr val="bg2">
                        <a:lumMod val="25000"/>
                      </a:schemeClr>
                    </a:solidFill>
                    <a:latin typeface="Comic Sans MS" pitchFamily="66" charset="0"/>
                  </a:rPr>
                  <a:t> </a:t>
                </a:r>
                <a:endParaRPr lang="en-US" sz="1600" b="1">
                  <a:ln w="50800"/>
                  <a:solidFill>
                    <a:schemeClr val="bg2">
                      <a:lumMod val="25000"/>
                    </a:schemeClr>
                  </a:solidFill>
                  <a:latin typeface="Comic Sans MS" pitchFamily="66" charset="0"/>
                </a:endParaRPr>
              </a:p>
            </p:txBody>
          </p:sp>
        </p:grpSp>
        <p:sp>
          <p:nvSpPr>
            <p:cNvPr id="87" name="AutoShape 21"/>
            <p:cNvSpPr>
              <a:spLocks noChangeArrowheads="1"/>
            </p:cNvSpPr>
            <p:nvPr/>
          </p:nvSpPr>
          <p:spPr bwMode="auto">
            <a:xfrm>
              <a:off x="8022082" y="4020228"/>
              <a:ext cx="272749" cy="246972"/>
            </a:xfrm>
            <a:prstGeom prst="downArrow">
              <a:avLst>
                <a:gd name="adj1" fmla="val 53778"/>
                <a:gd name="adj2" fmla="val 80554"/>
              </a:avLst>
            </a:prstGeom>
            <a:solidFill>
              <a:srgbClr val="FBF697"/>
            </a:solidFill>
            <a:ln w="9525" algn="ctr">
              <a:noFill/>
              <a:miter lim="800000"/>
              <a:headEnd/>
              <a:tailEnd/>
            </a:ln>
            <a:effectLst>
              <a:innerShdw blurRad="63500" dist="50800" dir="5400000">
                <a:prstClr val="black">
                  <a:alpha val="50000"/>
                </a:prstClr>
              </a:innerShdw>
            </a:effectLst>
          </p:spPr>
          <p:txBody>
            <a:bodyPr wrap="none" anchor="ctr"/>
            <a:lstStyle/>
            <a:p>
              <a:pPr algn="ctr" eaLnBrk="0" hangingPunct="0"/>
              <a:endParaRPr lang="en-US"/>
            </a:p>
          </p:txBody>
        </p:sp>
      </p:grpSp>
      <p:grpSp>
        <p:nvGrpSpPr>
          <p:cNvPr id="13" name="Group 109"/>
          <p:cNvGrpSpPr/>
          <p:nvPr/>
        </p:nvGrpSpPr>
        <p:grpSpPr>
          <a:xfrm>
            <a:off x="5334001" y="5224132"/>
            <a:ext cx="1535962" cy="1100468"/>
            <a:chOff x="6446210" y="5224132"/>
            <a:chExt cx="2188831" cy="1100468"/>
          </a:xfrm>
        </p:grpSpPr>
        <p:grpSp>
          <p:nvGrpSpPr>
            <p:cNvPr id="14" name="Group 149"/>
            <p:cNvGrpSpPr/>
            <p:nvPr/>
          </p:nvGrpSpPr>
          <p:grpSpPr>
            <a:xfrm>
              <a:off x="6446210" y="5552390"/>
              <a:ext cx="2188831" cy="772210"/>
              <a:chOff x="6641140" y="6032450"/>
              <a:chExt cx="2188831" cy="772210"/>
            </a:xfrm>
          </p:grpSpPr>
          <p:sp>
            <p:nvSpPr>
              <p:cNvPr id="148" name="Rectangle 2"/>
              <p:cNvSpPr>
                <a:spLocks noChangeArrowheads="1"/>
              </p:cNvSpPr>
              <p:nvPr/>
            </p:nvSpPr>
            <p:spPr bwMode="auto">
              <a:xfrm>
                <a:off x="6641140" y="6032450"/>
                <a:ext cx="2188831" cy="772210"/>
              </a:xfrm>
              <a:prstGeom prst="rect">
                <a:avLst/>
              </a:prstGeom>
              <a:solidFill>
                <a:srgbClr val="C2D383"/>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p>
            </p:txBody>
          </p:sp>
          <p:sp>
            <p:nvSpPr>
              <p:cNvPr id="149" name="Rectangle 5"/>
              <p:cNvSpPr>
                <a:spLocks noChangeArrowheads="1"/>
              </p:cNvSpPr>
              <p:nvPr/>
            </p:nvSpPr>
            <p:spPr bwMode="auto">
              <a:xfrm>
                <a:off x="6663606" y="6111719"/>
                <a:ext cx="2130496" cy="584775"/>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n-US" sz="1600" b="1" smtClean="0">
                    <a:ln w="50800"/>
                    <a:solidFill>
                      <a:schemeClr val="bg2">
                        <a:lumMod val="25000"/>
                      </a:schemeClr>
                    </a:solidFill>
                    <a:latin typeface="Comic Sans MS" pitchFamily="66" charset="0"/>
                  </a:rPr>
                  <a:t>Rencana</a:t>
                </a:r>
              </a:p>
              <a:p>
                <a:pPr algn="ctr"/>
                <a:r>
                  <a:rPr lang="en-US" sz="1600" b="1" smtClean="0">
                    <a:ln w="50800"/>
                    <a:solidFill>
                      <a:schemeClr val="bg2">
                        <a:lumMod val="25000"/>
                      </a:schemeClr>
                    </a:solidFill>
                    <a:latin typeface="Comic Sans MS" pitchFamily="66" charset="0"/>
                  </a:rPr>
                  <a:t>Pembelajaran </a:t>
                </a:r>
                <a:endParaRPr lang="en-US" sz="1600" b="1">
                  <a:ln w="50800"/>
                  <a:solidFill>
                    <a:schemeClr val="bg2">
                      <a:lumMod val="25000"/>
                    </a:schemeClr>
                  </a:solidFill>
                  <a:latin typeface="Comic Sans MS" pitchFamily="66" charset="0"/>
                </a:endParaRPr>
              </a:p>
            </p:txBody>
          </p:sp>
        </p:grpSp>
        <p:sp>
          <p:nvSpPr>
            <p:cNvPr id="88" name="AutoShape 21"/>
            <p:cNvSpPr>
              <a:spLocks noChangeArrowheads="1"/>
            </p:cNvSpPr>
            <p:nvPr/>
          </p:nvSpPr>
          <p:spPr bwMode="auto">
            <a:xfrm>
              <a:off x="7085117" y="5224132"/>
              <a:ext cx="716731" cy="228600"/>
            </a:xfrm>
            <a:prstGeom prst="downArrow">
              <a:avLst>
                <a:gd name="adj1" fmla="val 53778"/>
                <a:gd name="adj2" fmla="val 80554"/>
              </a:avLst>
            </a:prstGeom>
            <a:solidFill>
              <a:srgbClr val="FBF697"/>
            </a:solidFill>
            <a:ln w="9525" algn="ctr">
              <a:noFill/>
              <a:miter lim="800000"/>
              <a:headEnd/>
              <a:tailEnd/>
            </a:ln>
            <a:effectLst>
              <a:innerShdw blurRad="63500" dist="50800" dir="5400000">
                <a:prstClr val="black">
                  <a:alpha val="50000"/>
                </a:prstClr>
              </a:innerShdw>
            </a:effectLst>
          </p:spPr>
          <p:txBody>
            <a:bodyPr wrap="none" anchor="ctr"/>
            <a:lstStyle/>
            <a:p>
              <a:pPr algn="ctr" eaLnBrk="0" hangingPunct="0"/>
              <a:endParaRPr lang="en-US"/>
            </a:p>
          </p:txBody>
        </p:sp>
      </p:grpSp>
      <p:sp>
        <p:nvSpPr>
          <p:cNvPr id="89" name="AutoShape 21"/>
          <p:cNvSpPr>
            <a:spLocks noChangeArrowheads="1"/>
          </p:cNvSpPr>
          <p:nvPr/>
        </p:nvSpPr>
        <p:spPr bwMode="auto">
          <a:xfrm rot="5400000" flipV="1">
            <a:off x="3351423" y="5856334"/>
            <a:ext cx="619016" cy="228599"/>
          </a:xfrm>
          <a:prstGeom prst="downArrow">
            <a:avLst>
              <a:gd name="adj1" fmla="val 53778"/>
              <a:gd name="adj2" fmla="val 80554"/>
            </a:avLst>
          </a:prstGeom>
          <a:solidFill>
            <a:srgbClr val="FBF697"/>
          </a:solidFill>
          <a:ln w="9525" algn="ctr">
            <a:noFill/>
            <a:miter lim="800000"/>
            <a:headEnd/>
            <a:tailEnd/>
          </a:ln>
          <a:effectLst>
            <a:innerShdw blurRad="63500" dist="50800">
              <a:prstClr val="black">
                <a:alpha val="50000"/>
              </a:prstClr>
            </a:innerShdw>
          </a:effectLst>
        </p:spPr>
        <p:txBody>
          <a:bodyPr wrap="none" anchor="ctr"/>
          <a:lstStyle/>
          <a:p>
            <a:pPr algn="ctr" eaLnBrk="0" hangingPunct="0"/>
            <a:endParaRPr lang="en-US"/>
          </a:p>
        </p:txBody>
      </p:sp>
      <p:sp>
        <p:nvSpPr>
          <p:cNvPr id="92" name="AutoShape 21"/>
          <p:cNvSpPr>
            <a:spLocks noChangeArrowheads="1"/>
          </p:cNvSpPr>
          <p:nvPr/>
        </p:nvSpPr>
        <p:spPr bwMode="auto">
          <a:xfrm rot="5400000">
            <a:off x="4866675" y="5860790"/>
            <a:ext cx="619016" cy="204297"/>
          </a:xfrm>
          <a:prstGeom prst="downArrow">
            <a:avLst>
              <a:gd name="adj1" fmla="val 53778"/>
              <a:gd name="adj2" fmla="val 80554"/>
            </a:avLst>
          </a:prstGeom>
          <a:solidFill>
            <a:srgbClr val="FBF697"/>
          </a:solidFill>
          <a:ln w="9525" algn="ctr">
            <a:noFill/>
            <a:miter lim="800000"/>
            <a:headEnd/>
            <a:tailEnd/>
          </a:ln>
          <a:effectLst>
            <a:innerShdw blurRad="63500" dist="50800" dir="10800000">
              <a:prstClr val="black">
                <a:alpha val="50000"/>
              </a:prstClr>
            </a:innerShdw>
          </a:effectLst>
        </p:spPr>
        <p:txBody>
          <a:bodyPr wrap="none" anchor="ctr"/>
          <a:lstStyle/>
          <a:p>
            <a:pPr algn="ctr" eaLnBrk="0" hangingPunct="0"/>
            <a:endParaRPr lang="en-US"/>
          </a:p>
        </p:txBody>
      </p:sp>
      <p:grpSp>
        <p:nvGrpSpPr>
          <p:cNvPr id="15" name="Group 57"/>
          <p:cNvGrpSpPr/>
          <p:nvPr/>
        </p:nvGrpSpPr>
        <p:grpSpPr>
          <a:xfrm>
            <a:off x="2266041" y="5198144"/>
            <a:ext cx="1239165" cy="1110690"/>
            <a:chOff x="2266041" y="5213910"/>
            <a:chExt cx="1239165" cy="1110690"/>
          </a:xfrm>
        </p:grpSpPr>
        <p:grpSp>
          <p:nvGrpSpPr>
            <p:cNvPr id="16" name="Group 46"/>
            <p:cNvGrpSpPr/>
            <p:nvPr/>
          </p:nvGrpSpPr>
          <p:grpSpPr>
            <a:xfrm>
              <a:off x="2266041" y="5558707"/>
              <a:ext cx="1239165" cy="765893"/>
              <a:chOff x="5699191" y="4236782"/>
              <a:chExt cx="1398168" cy="827993"/>
            </a:xfrm>
          </p:grpSpPr>
          <p:sp>
            <p:nvSpPr>
              <p:cNvPr id="108" name="Rectangle 2"/>
              <p:cNvSpPr>
                <a:spLocks noChangeArrowheads="1"/>
              </p:cNvSpPr>
              <p:nvPr/>
            </p:nvSpPr>
            <p:spPr bwMode="auto">
              <a:xfrm>
                <a:off x="5699191" y="4236782"/>
                <a:ext cx="1398168" cy="827993"/>
              </a:xfrm>
              <a:prstGeom prst="rect">
                <a:avLst/>
              </a:prstGeom>
              <a:solidFill>
                <a:srgbClr val="C2D383"/>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p>
            </p:txBody>
          </p:sp>
          <p:sp>
            <p:nvSpPr>
              <p:cNvPr id="114" name="Rectangle 9"/>
              <p:cNvSpPr>
                <a:spLocks noChangeArrowheads="1"/>
              </p:cNvSpPr>
              <p:nvPr/>
            </p:nvSpPr>
            <p:spPr bwMode="auto">
              <a:xfrm>
                <a:off x="5710596" y="4304424"/>
                <a:ext cx="1354146" cy="685800"/>
              </a:xfrm>
              <a:prstGeom prst="rect">
                <a:avLst/>
              </a:prstGeom>
              <a:noFill/>
              <a:ln w="12700">
                <a:noFill/>
                <a:miter lim="800000"/>
                <a:headEnd/>
                <a:tailEnd/>
              </a:ln>
            </p:spPr>
            <p:txBody>
              <a:bodyPr wrap="none" anchor="ctr">
                <a:scene3d>
                  <a:camera prst="orthographicFront"/>
                  <a:lightRig rig="balanced" dir="t">
                    <a:rot lat="0" lon="0" rev="2100000"/>
                  </a:lightRig>
                </a:scene3d>
                <a:sp3d extrusionH="57150" prstMaterial="metal">
                  <a:bevelT w="38100" h="25400"/>
                  <a:contourClr>
                    <a:schemeClr val="bg2"/>
                  </a:contourClr>
                </a:sp3d>
              </a:bodyPr>
              <a:lstStyle/>
              <a:p>
                <a:pPr algn="ctr"/>
                <a:r>
                  <a:rPr lang="en-US" sz="1600" b="1" smtClean="0">
                    <a:ln w="50800"/>
                    <a:solidFill>
                      <a:schemeClr val="bg2">
                        <a:lumMod val="25000"/>
                      </a:schemeClr>
                    </a:solidFill>
                    <a:latin typeface="Comic Sans MS" pitchFamily="66" charset="0"/>
                    <a:cs typeface="Arial" charset="0"/>
                  </a:rPr>
                  <a:t>Struktur</a:t>
                </a:r>
              </a:p>
              <a:p>
                <a:pPr algn="ctr"/>
                <a:r>
                  <a:rPr lang="en-US" sz="1600" b="1" smtClean="0">
                    <a:ln w="50800"/>
                    <a:solidFill>
                      <a:schemeClr val="bg2">
                        <a:lumMod val="25000"/>
                      </a:schemeClr>
                    </a:solidFill>
                    <a:latin typeface="Comic Sans MS" pitchFamily="66" charset="0"/>
                    <a:cs typeface="Arial" charset="0"/>
                  </a:rPr>
                  <a:t>kurikulum</a:t>
                </a:r>
                <a:endParaRPr lang="en-US" sz="1600" b="1">
                  <a:ln w="50800"/>
                  <a:solidFill>
                    <a:schemeClr val="bg2">
                      <a:lumMod val="25000"/>
                    </a:schemeClr>
                  </a:solidFill>
                  <a:latin typeface="Comic Sans MS" pitchFamily="66" charset="0"/>
                  <a:cs typeface="Arial" charset="0"/>
                </a:endParaRPr>
              </a:p>
            </p:txBody>
          </p:sp>
        </p:grpSp>
        <p:sp>
          <p:nvSpPr>
            <p:cNvPr id="93" name="AutoShape 21"/>
            <p:cNvSpPr>
              <a:spLocks noChangeArrowheads="1"/>
            </p:cNvSpPr>
            <p:nvPr/>
          </p:nvSpPr>
          <p:spPr bwMode="auto">
            <a:xfrm>
              <a:off x="2667000" y="5213910"/>
              <a:ext cx="487857" cy="204297"/>
            </a:xfrm>
            <a:prstGeom prst="downArrow">
              <a:avLst>
                <a:gd name="adj1" fmla="val 53778"/>
                <a:gd name="adj2" fmla="val 80554"/>
              </a:avLst>
            </a:prstGeom>
            <a:solidFill>
              <a:srgbClr val="FBF697"/>
            </a:solidFill>
            <a:ln w="9525" algn="ctr">
              <a:noFill/>
              <a:miter lim="800000"/>
              <a:headEnd/>
              <a:tailEnd/>
            </a:ln>
            <a:effectLst>
              <a:innerShdw blurRad="63500" dist="50800" dir="5400000">
                <a:prstClr val="black">
                  <a:alpha val="50000"/>
                </a:prstClr>
              </a:innerShdw>
            </a:effectLst>
          </p:spPr>
          <p:txBody>
            <a:bodyPr wrap="none" anchor="ctr"/>
            <a:lstStyle/>
            <a:p>
              <a:pPr algn="ctr" eaLnBrk="0" hangingPunct="0"/>
              <a:endParaRPr lang="en-US"/>
            </a:p>
          </p:txBody>
        </p:sp>
      </p:grpSp>
      <p:sp>
        <p:nvSpPr>
          <p:cNvPr id="50" name="Pentagon 49"/>
          <p:cNvSpPr/>
          <p:nvPr/>
        </p:nvSpPr>
        <p:spPr>
          <a:xfrm rot="10800000" flipV="1">
            <a:off x="7086600" y="1100962"/>
            <a:ext cx="1828800" cy="762000"/>
          </a:xfrm>
          <a:prstGeom prst="homePlate">
            <a:avLst>
              <a:gd name="adj" fmla="val 37500"/>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lang="en-US" sz="1400" b="1" smtClean="0">
                <a:solidFill>
                  <a:srgbClr val="FFFF00"/>
                </a:solidFill>
                <a:latin typeface="Arial" pitchFamily="34" charset="0"/>
              </a:rPr>
              <a:t>Masukan  </a:t>
            </a:r>
            <a:r>
              <a:rPr lang="en-US" sz="1400" b="1" smtClean="0">
                <a:solidFill>
                  <a:schemeClr val="bg1"/>
                </a:solidFill>
                <a:latin typeface="Arial" pitchFamily="34" charset="0"/>
              </a:rPr>
              <a:t>Asosiasi &amp;       Stake holders</a:t>
            </a:r>
          </a:p>
        </p:txBody>
      </p:sp>
      <p:sp>
        <p:nvSpPr>
          <p:cNvPr id="51" name="Pentagon 50"/>
          <p:cNvSpPr/>
          <p:nvPr/>
        </p:nvSpPr>
        <p:spPr>
          <a:xfrm>
            <a:off x="228600" y="1114098"/>
            <a:ext cx="1828800" cy="762000"/>
          </a:xfrm>
          <a:prstGeom prst="homePlate">
            <a:avLst>
              <a:gd name="adj" fmla="val 37500"/>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ln w="1905"/>
                <a:solidFill>
                  <a:srgbClr val="FFFF00"/>
                </a:solidFill>
                <a:effectLst>
                  <a:outerShdw blurRad="38100" dist="38100" dir="2700000" algn="tl">
                    <a:srgbClr val="000000">
                      <a:alpha val="43137"/>
                    </a:srgbClr>
                  </a:outerShdw>
                </a:effectLst>
                <a:latin typeface="Arial" pitchFamily="34" charset="0"/>
              </a:rPr>
              <a:t>Kebijakan </a:t>
            </a:r>
            <a:r>
              <a:rPr lang="en-US" sz="1400" b="1" smtClean="0">
                <a:ln w="1905"/>
                <a:solidFill>
                  <a:schemeClr val="bg1"/>
                </a:solidFill>
                <a:effectLst>
                  <a:outerShdw blurRad="38100" dist="38100" dir="2700000" algn="tl">
                    <a:srgbClr val="000000">
                      <a:alpha val="43137"/>
                    </a:srgbClr>
                  </a:outerShdw>
                </a:effectLst>
                <a:latin typeface="Arial" pitchFamily="34" charset="0"/>
              </a:rPr>
              <a:t>Universitas &amp; Program Studi </a:t>
            </a:r>
          </a:p>
        </p:txBody>
      </p:sp>
      <p:sp>
        <p:nvSpPr>
          <p:cNvPr id="52" name="Pentagon 51"/>
          <p:cNvSpPr/>
          <p:nvPr/>
        </p:nvSpPr>
        <p:spPr>
          <a:xfrm flipH="1">
            <a:off x="7073464" y="2220320"/>
            <a:ext cx="1841936" cy="659514"/>
          </a:xfrm>
          <a:prstGeom prst="homePlate">
            <a:avLst>
              <a:gd name="adj" fmla="val 37500"/>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lang="en-US" sz="1400" b="1" smtClean="0">
                <a:solidFill>
                  <a:srgbClr val="FFFF00"/>
                </a:solidFill>
                <a:effectLst>
                  <a:outerShdw blurRad="38100" dist="38100" dir="2700000" algn="tl">
                    <a:srgbClr val="000000">
                      <a:alpha val="43137"/>
                    </a:srgbClr>
                  </a:outerShdw>
                </a:effectLst>
                <a:latin typeface="Arial" pitchFamily="34" charset="0"/>
              </a:rPr>
              <a:t>Tugas</a:t>
            </a:r>
            <a:r>
              <a:rPr lang="en-US" sz="1400" b="1" smtClean="0">
                <a:solidFill>
                  <a:schemeClr val="bg1"/>
                </a:solidFill>
                <a:effectLst>
                  <a:outerShdw blurRad="38100" dist="38100" dir="2700000" algn="tl">
                    <a:srgbClr val="000000">
                      <a:alpha val="43137"/>
                    </a:srgbClr>
                  </a:outerShdw>
                </a:effectLst>
                <a:latin typeface="Arial" pitchFamily="34" charset="0"/>
              </a:rPr>
              <a:t> Tim  Kurikulum Prodi</a:t>
            </a:r>
          </a:p>
        </p:txBody>
      </p:sp>
      <p:sp>
        <p:nvSpPr>
          <p:cNvPr id="53" name="Pentagon 52"/>
          <p:cNvSpPr/>
          <p:nvPr/>
        </p:nvSpPr>
        <p:spPr>
          <a:xfrm>
            <a:off x="228600" y="3200400"/>
            <a:ext cx="1828800" cy="762000"/>
          </a:xfrm>
          <a:prstGeom prst="homePlate">
            <a:avLst>
              <a:gd name="adj" fmla="val 37500"/>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solidFill>
                  <a:schemeClr val="bg1"/>
                </a:solidFill>
                <a:latin typeface="Arial" pitchFamily="34" charset="0"/>
              </a:rPr>
              <a:t>Kelompok Studi/       Bidang studi / Laboratorium</a:t>
            </a:r>
          </a:p>
        </p:txBody>
      </p:sp>
      <p:sp>
        <p:nvSpPr>
          <p:cNvPr id="54" name="Pentagon 53"/>
          <p:cNvSpPr/>
          <p:nvPr/>
        </p:nvSpPr>
        <p:spPr>
          <a:xfrm flipH="1">
            <a:off x="7086600" y="4352925"/>
            <a:ext cx="1828800" cy="762000"/>
          </a:xfrm>
          <a:prstGeom prst="homePlate">
            <a:avLst>
              <a:gd name="adj" fmla="val 37500"/>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lang="en-US" sz="1400" b="1" smtClean="0">
                <a:solidFill>
                  <a:srgbClr val="FFFF00"/>
                </a:solidFill>
                <a:latin typeface="Arial" pitchFamily="34" charset="0"/>
              </a:rPr>
              <a:t>Keterlibatan </a:t>
            </a:r>
            <a:r>
              <a:rPr lang="en-US" sz="1400" b="1" smtClean="0">
                <a:solidFill>
                  <a:schemeClr val="bg1"/>
                </a:solidFill>
                <a:latin typeface="Arial" pitchFamily="34" charset="0"/>
              </a:rPr>
              <a:t>semua dosen prodi</a:t>
            </a:r>
          </a:p>
        </p:txBody>
      </p:sp>
      <p:sp>
        <p:nvSpPr>
          <p:cNvPr id="55" name="Pentagon 54"/>
          <p:cNvSpPr/>
          <p:nvPr/>
        </p:nvSpPr>
        <p:spPr>
          <a:xfrm>
            <a:off x="228600" y="5572125"/>
            <a:ext cx="1828800" cy="762000"/>
          </a:xfrm>
          <a:prstGeom prst="homePlate">
            <a:avLst>
              <a:gd name="adj" fmla="val 37500"/>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solidFill>
                  <a:srgbClr val="FFFF00"/>
                </a:solidFill>
                <a:latin typeface="Arial" pitchFamily="34" charset="0"/>
              </a:rPr>
              <a:t>Ketetapan </a:t>
            </a:r>
            <a:r>
              <a:rPr lang="en-US" sz="1400" b="1" smtClean="0">
                <a:solidFill>
                  <a:schemeClr val="bg1"/>
                </a:solidFill>
                <a:latin typeface="Arial" pitchFamily="34" charset="0"/>
              </a:rPr>
              <a:t>Program studi dan Universitas</a:t>
            </a:r>
          </a:p>
        </p:txBody>
      </p:sp>
      <p:sp>
        <p:nvSpPr>
          <p:cNvPr id="56" name="Pentagon 55"/>
          <p:cNvSpPr/>
          <p:nvPr/>
        </p:nvSpPr>
        <p:spPr>
          <a:xfrm flipH="1">
            <a:off x="7086600" y="5562600"/>
            <a:ext cx="1828800" cy="762000"/>
          </a:xfrm>
          <a:prstGeom prst="homePlate">
            <a:avLst>
              <a:gd name="adj" fmla="val 37500"/>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lang="en-US" sz="1400" b="1" smtClean="0">
                <a:solidFill>
                  <a:srgbClr val="FFFF00"/>
                </a:solidFill>
                <a:latin typeface="Arial" pitchFamily="34" charset="0"/>
              </a:rPr>
              <a:t>Tugas</a:t>
            </a:r>
          </a:p>
          <a:p>
            <a:pPr algn="r"/>
            <a:r>
              <a:rPr lang="en-US" sz="1400" b="1" smtClean="0">
                <a:solidFill>
                  <a:schemeClr val="bg1"/>
                </a:solidFill>
                <a:latin typeface="Arial" pitchFamily="34" charset="0"/>
              </a:rPr>
              <a:t>Dosen pengampu mata kuliah</a:t>
            </a:r>
          </a:p>
        </p:txBody>
      </p:sp>
      <p:grpSp>
        <p:nvGrpSpPr>
          <p:cNvPr id="17" name="Group 68"/>
          <p:cNvGrpSpPr/>
          <p:nvPr/>
        </p:nvGrpSpPr>
        <p:grpSpPr>
          <a:xfrm>
            <a:off x="3810000" y="1945944"/>
            <a:ext cx="3048000" cy="966297"/>
            <a:chOff x="3962398" y="3135367"/>
            <a:chExt cx="3048000" cy="966297"/>
          </a:xfrm>
        </p:grpSpPr>
        <p:grpSp>
          <p:nvGrpSpPr>
            <p:cNvPr id="18" name="Group 101"/>
            <p:cNvGrpSpPr/>
            <p:nvPr/>
          </p:nvGrpSpPr>
          <p:grpSpPr>
            <a:xfrm>
              <a:off x="3962398" y="3135367"/>
              <a:ext cx="3048000" cy="966297"/>
              <a:chOff x="5818130" y="2919903"/>
              <a:chExt cx="3048000" cy="966297"/>
            </a:xfrm>
          </p:grpSpPr>
          <p:sp>
            <p:nvSpPr>
              <p:cNvPr id="62" name="Rectangle 14"/>
              <p:cNvSpPr>
                <a:spLocks noChangeArrowheads="1"/>
              </p:cNvSpPr>
              <p:nvPr/>
            </p:nvSpPr>
            <p:spPr bwMode="auto">
              <a:xfrm>
                <a:off x="5818130" y="3162300"/>
                <a:ext cx="3048000" cy="723900"/>
              </a:xfrm>
              <a:prstGeom prst="rect">
                <a:avLst/>
              </a:prstGeom>
              <a:solidFill>
                <a:srgbClr val="FBFB9D"/>
              </a:solidFill>
              <a:ln w="9525" algn="ctr">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ctr" eaLnBrk="0" hangingPunct="0"/>
                <a:endParaRPr lang="en-US">
                  <a:solidFill>
                    <a:schemeClr val="bg2">
                      <a:lumMod val="25000"/>
                    </a:schemeClr>
                  </a:solidFill>
                </a:endParaRPr>
              </a:p>
            </p:txBody>
          </p:sp>
          <p:sp>
            <p:nvSpPr>
              <p:cNvPr id="61" name="AutoShape 21"/>
              <p:cNvSpPr>
                <a:spLocks noChangeArrowheads="1"/>
              </p:cNvSpPr>
              <p:nvPr/>
            </p:nvSpPr>
            <p:spPr bwMode="auto">
              <a:xfrm>
                <a:off x="7799332" y="2919903"/>
                <a:ext cx="487857" cy="204297"/>
              </a:xfrm>
              <a:prstGeom prst="downArrow">
                <a:avLst>
                  <a:gd name="adj1" fmla="val 53778"/>
                  <a:gd name="adj2" fmla="val 80554"/>
                </a:avLst>
              </a:prstGeom>
              <a:solidFill>
                <a:srgbClr val="FBF697"/>
              </a:solidFill>
              <a:ln w="9525" algn="ctr">
                <a:noFill/>
                <a:miter lim="800000"/>
                <a:headEnd/>
                <a:tailEnd/>
              </a:ln>
              <a:effectLst>
                <a:innerShdw blurRad="63500" dist="50800" dir="5400000">
                  <a:prstClr val="black">
                    <a:alpha val="50000"/>
                  </a:prstClr>
                </a:innerShdw>
              </a:effectLst>
            </p:spPr>
            <p:txBody>
              <a:bodyPr wrap="none" anchor="ctr"/>
              <a:lstStyle/>
              <a:p>
                <a:pPr algn="ctr" eaLnBrk="0" hangingPunct="0"/>
                <a:endParaRPr lang="en-US"/>
              </a:p>
            </p:txBody>
          </p:sp>
        </p:grpSp>
        <p:sp>
          <p:nvSpPr>
            <p:cNvPr id="65" name="Rectangle 27"/>
            <p:cNvSpPr>
              <a:spLocks noChangeArrowheads="1"/>
            </p:cNvSpPr>
            <p:nvPr/>
          </p:nvSpPr>
          <p:spPr bwMode="auto">
            <a:xfrm>
              <a:off x="4406204" y="3380095"/>
              <a:ext cx="2451796" cy="685801"/>
            </a:xfrm>
            <a:prstGeom prst="rect">
              <a:avLst/>
            </a:prstGeom>
            <a:noFill/>
            <a:ln w="19050">
              <a:noFill/>
              <a:miter lim="800000"/>
              <a:headEnd/>
              <a:tailEnd/>
            </a:ln>
            <a:effectLst/>
            <a:scene3d>
              <a:camera prst="orthographicFront">
                <a:rot lat="0" lon="0" rev="0"/>
              </a:camera>
              <a:lightRig rig="balanced" dir="t">
                <a:rot lat="0" lon="0" rev="8700000"/>
              </a:lightRig>
            </a:scene3d>
            <a:sp3d>
              <a:bevelT w="190500" h="38100"/>
            </a:sp3d>
          </p:spPr>
          <p:txBody>
            <a:bodyPr wrap="none" anchor="ct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171450" algn="r">
                <a:defRPr/>
              </a:pPr>
              <a:r>
                <a:rPr lang="en-US" sz="1600" b="1" smtClean="0">
                  <a:ln/>
                  <a:solidFill>
                    <a:sysClr val="windowText" lastClr="000000"/>
                  </a:solidFill>
                  <a:latin typeface="Comic Sans MS" pitchFamily="66" charset="0"/>
                  <a:cs typeface="Arial" pitchFamily="34" charset="0"/>
                </a:rPr>
                <a:t>Rumusan</a:t>
              </a:r>
            </a:p>
            <a:p>
              <a:pPr marL="171450" algn="r">
                <a:defRPr/>
              </a:pPr>
              <a:r>
                <a:rPr lang="en-US" sz="1600" b="1" smtClean="0">
                  <a:ln/>
                  <a:solidFill>
                    <a:sysClr val="windowText" lastClr="000000"/>
                  </a:solidFill>
                  <a:latin typeface="Comic Sans MS" pitchFamily="66" charset="0"/>
                  <a:cs typeface="Arial" pitchFamily="34" charset="0"/>
                </a:rPr>
                <a:t>Capaian pembelajaran</a:t>
              </a:r>
              <a:endParaRPr lang="en-US" sz="1600" b="1">
                <a:ln/>
                <a:solidFill>
                  <a:sysClr val="windowText" lastClr="000000"/>
                </a:solidFill>
                <a:latin typeface="Comic Sans MS" pitchFamily="66" charset="0"/>
                <a:cs typeface="Arial" pitchFamily="34"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8" presetClass="entr" presetSubtype="6"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up)">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strips(downRight)">
                                      <p:cBhvr>
                                        <p:cTn id="22" dur="500"/>
                                        <p:tgtEl>
                                          <p:spTgt spid="4"/>
                                        </p:tgtEl>
                                      </p:cBhvr>
                                    </p:animEffect>
                                  </p:childTnLst>
                                </p:cTn>
                              </p:par>
                            </p:childTnLst>
                          </p:cTn>
                        </p:par>
                        <p:par>
                          <p:cTn id="23" fill="hold">
                            <p:stCondLst>
                              <p:cond delay="500"/>
                            </p:stCondLst>
                            <p:childTnLst>
                              <p:par>
                                <p:cTn id="24" presetID="22" presetClass="entr" presetSubtype="1" fill="hold" nodeType="after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up)">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up)">
                                      <p:cBhvr>
                                        <p:cTn id="31" dur="500"/>
                                        <p:tgtEl>
                                          <p:spTgt spid="11"/>
                                        </p:tgtEl>
                                      </p:cBhvr>
                                    </p:animEffect>
                                  </p:childTnLst>
                                </p:cTn>
                              </p:par>
                            </p:childTnLst>
                          </p:cTn>
                        </p:par>
                        <p:par>
                          <p:cTn id="32" fill="hold">
                            <p:stCondLst>
                              <p:cond delay="500"/>
                            </p:stCondLst>
                            <p:childTnLst>
                              <p:par>
                                <p:cTn id="33" presetID="22" presetClass="entr" presetSubtype="1" fill="hold"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up)">
                                      <p:cBhvr>
                                        <p:cTn id="35" dur="500"/>
                                        <p:tgtEl>
                                          <p:spTgt spid="13"/>
                                        </p:tgtEl>
                                      </p:cBhvr>
                                    </p:animEffect>
                                  </p:childTnLst>
                                </p:cTn>
                              </p:par>
                            </p:childTnLst>
                          </p:cTn>
                        </p:par>
                        <p:par>
                          <p:cTn id="36" fill="hold">
                            <p:stCondLst>
                              <p:cond delay="1000"/>
                            </p:stCondLst>
                            <p:childTnLst>
                              <p:par>
                                <p:cTn id="37" presetID="22" presetClass="entr" presetSubtype="1" fill="hold"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up)">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6" fill="hold" grpId="0" nodeType="clickEffect">
                                  <p:stCondLst>
                                    <p:cond delay="0"/>
                                  </p:stCondLst>
                                  <p:childTnLst>
                                    <p:set>
                                      <p:cBhvr>
                                        <p:cTn id="43" dur="1" fill="hold">
                                          <p:stCondLst>
                                            <p:cond delay="0"/>
                                          </p:stCondLst>
                                        </p:cTn>
                                        <p:tgtEl>
                                          <p:spTgt spid="89"/>
                                        </p:tgtEl>
                                        <p:attrNameLst>
                                          <p:attrName>style.visibility</p:attrName>
                                        </p:attrNameLst>
                                      </p:cBhvr>
                                      <p:to>
                                        <p:strVal val="visible"/>
                                      </p:to>
                                    </p:set>
                                    <p:animEffect transition="in" filter="strips(downRight)">
                                      <p:cBhvr>
                                        <p:cTn id="44" dur="500"/>
                                        <p:tgtEl>
                                          <p:spTgt spid="89"/>
                                        </p:tgtEl>
                                      </p:cBhvr>
                                    </p:animEffect>
                                  </p:childTnLst>
                                </p:cTn>
                              </p:par>
                            </p:childTnLst>
                          </p:cTn>
                        </p:par>
                        <p:par>
                          <p:cTn id="45" fill="hold">
                            <p:stCondLst>
                              <p:cond delay="500"/>
                            </p:stCondLst>
                            <p:childTnLst>
                              <p:par>
                                <p:cTn id="46" presetID="22" presetClass="entr" presetSubtype="1" fill="hold" grpId="0" nodeType="afterEffect">
                                  <p:stCondLst>
                                    <p:cond delay="0"/>
                                  </p:stCondLst>
                                  <p:childTnLst>
                                    <p:set>
                                      <p:cBhvr>
                                        <p:cTn id="47" dur="1" fill="hold">
                                          <p:stCondLst>
                                            <p:cond delay="0"/>
                                          </p:stCondLst>
                                        </p:cTn>
                                        <p:tgtEl>
                                          <p:spTgt spid="92"/>
                                        </p:tgtEl>
                                        <p:attrNameLst>
                                          <p:attrName>style.visibility</p:attrName>
                                        </p:attrNameLst>
                                      </p:cBhvr>
                                      <p:to>
                                        <p:strVal val="visible"/>
                                      </p:to>
                                    </p:set>
                                    <p:animEffect transition="in" filter="wipe(up)">
                                      <p:cBhvr>
                                        <p:cTn id="48" dur="500"/>
                                        <p:tgtEl>
                                          <p:spTgt spid="92"/>
                                        </p:tgtEl>
                                      </p:cBhvr>
                                    </p:animEffect>
                                  </p:childTnLst>
                                </p:cTn>
                              </p:par>
                            </p:childTnLst>
                          </p:cTn>
                        </p:par>
                        <p:par>
                          <p:cTn id="49" fill="hold">
                            <p:stCondLst>
                              <p:cond delay="1000"/>
                            </p:stCondLst>
                            <p:childTnLst>
                              <p:par>
                                <p:cTn id="50" presetID="23" presetClass="entr" presetSubtype="32" fill="hold" nodeType="afterEffect">
                                  <p:stCondLst>
                                    <p:cond delay="0"/>
                                  </p:stCondLst>
                                  <p:childTnLst>
                                    <p:set>
                                      <p:cBhvr>
                                        <p:cTn id="51" dur="1" fill="hold">
                                          <p:stCondLst>
                                            <p:cond delay="0"/>
                                          </p:stCondLst>
                                        </p:cTn>
                                        <p:tgtEl>
                                          <p:spTgt spid="5"/>
                                        </p:tgtEl>
                                        <p:attrNameLst>
                                          <p:attrName>style.visibility</p:attrName>
                                        </p:attrNameLst>
                                      </p:cBhvr>
                                      <p:to>
                                        <p:strVal val="visible"/>
                                      </p:to>
                                    </p:set>
                                    <p:anim calcmode="lin" valueType="num">
                                      <p:cBhvr>
                                        <p:cTn id="52" dur="500" fill="hold"/>
                                        <p:tgtEl>
                                          <p:spTgt spid="5"/>
                                        </p:tgtEl>
                                        <p:attrNameLst>
                                          <p:attrName>ppt_w</p:attrName>
                                        </p:attrNameLst>
                                      </p:cBhvr>
                                      <p:tavLst>
                                        <p:tav tm="0">
                                          <p:val>
                                            <p:strVal val="4*#ppt_w"/>
                                          </p:val>
                                        </p:tav>
                                        <p:tav tm="100000">
                                          <p:val>
                                            <p:strVal val="#ppt_w"/>
                                          </p:val>
                                        </p:tav>
                                      </p:tavLst>
                                    </p:anim>
                                    <p:anim calcmode="lin" valueType="num">
                                      <p:cBhvr>
                                        <p:cTn id="53" dur="500" fill="hold"/>
                                        <p:tgtEl>
                                          <p:spTgt spid="5"/>
                                        </p:tgtEl>
                                        <p:attrNameLst>
                                          <p:attrName>ppt_h</p:attrName>
                                        </p:attrNameLst>
                                      </p:cBhvr>
                                      <p:tavLst>
                                        <p:tav tm="0">
                                          <p:val>
                                            <p:strVal val="4*#ppt_h"/>
                                          </p:val>
                                        </p:tav>
                                        <p:tav tm="100000">
                                          <p:val>
                                            <p:strVal val="#ppt_h"/>
                                          </p:val>
                                        </p:tav>
                                      </p:tavLst>
                                    </p:anim>
                                  </p:childTnLst>
                                </p:cTn>
                              </p:par>
                            </p:childTnLst>
                          </p:cTn>
                        </p:par>
                      </p:childTnLst>
                    </p:cTn>
                  </p:par>
                  <p:par>
                    <p:cTn id="54" fill="hold">
                      <p:stCondLst>
                        <p:cond delay="indefinite"/>
                      </p:stCondLst>
                      <p:childTnLst>
                        <p:par>
                          <p:cTn id="55" fill="hold">
                            <p:stCondLst>
                              <p:cond delay="0"/>
                            </p:stCondLst>
                            <p:childTnLst>
                              <p:par>
                                <p:cTn id="56" presetID="23" presetClass="entr" presetSubtype="16" fill="hold" nodeType="clickEffect">
                                  <p:stCondLst>
                                    <p:cond delay="0"/>
                                  </p:stCondLst>
                                  <p:childTnLst>
                                    <p:set>
                                      <p:cBhvr>
                                        <p:cTn id="57" dur="1" fill="hold">
                                          <p:stCondLst>
                                            <p:cond delay="0"/>
                                          </p:stCondLst>
                                        </p:cTn>
                                        <p:tgtEl>
                                          <p:spTgt spid="7"/>
                                        </p:tgtEl>
                                        <p:attrNameLst>
                                          <p:attrName>style.visibility</p:attrName>
                                        </p:attrNameLst>
                                      </p:cBhvr>
                                      <p:to>
                                        <p:strVal val="visible"/>
                                      </p:to>
                                    </p:set>
                                    <p:anim calcmode="lin" valueType="num">
                                      <p:cBhvr>
                                        <p:cTn id="58" dur="500" fill="hold"/>
                                        <p:tgtEl>
                                          <p:spTgt spid="7"/>
                                        </p:tgtEl>
                                        <p:attrNameLst>
                                          <p:attrName>ppt_w</p:attrName>
                                        </p:attrNameLst>
                                      </p:cBhvr>
                                      <p:tavLst>
                                        <p:tav tm="0">
                                          <p:val>
                                            <p:fltVal val="0"/>
                                          </p:val>
                                        </p:tav>
                                        <p:tav tm="100000">
                                          <p:val>
                                            <p:strVal val="#ppt_w"/>
                                          </p:val>
                                        </p:tav>
                                      </p:tavLst>
                                    </p:anim>
                                    <p:anim calcmode="lin" valueType="num">
                                      <p:cBhvr>
                                        <p:cTn id="59"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18" presetClass="entr" presetSubtype="6" fill="hold" grpId="0" nodeType="clickEffect">
                                  <p:stCondLst>
                                    <p:cond delay="0"/>
                                  </p:stCondLst>
                                  <p:childTnLst>
                                    <p:set>
                                      <p:cBhvr>
                                        <p:cTn id="63" dur="1" fill="hold">
                                          <p:stCondLst>
                                            <p:cond delay="0"/>
                                          </p:stCondLst>
                                        </p:cTn>
                                        <p:tgtEl>
                                          <p:spTgt spid="51"/>
                                        </p:tgtEl>
                                        <p:attrNameLst>
                                          <p:attrName>style.visibility</p:attrName>
                                        </p:attrNameLst>
                                      </p:cBhvr>
                                      <p:to>
                                        <p:strVal val="visible"/>
                                      </p:to>
                                    </p:set>
                                    <p:animEffect transition="in" filter="strips(downRight)">
                                      <p:cBhvr>
                                        <p:cTn id="64" dur="500"/>
                                        <p:tgtEl>
                                          <p:spTgt spid="51"/>
                                        </p:tgtEl>
                                      </p:cBhvr>
                                    </p:animEffect>
                                  </p:childTnLst>
                                </p:cTn>
                              </p:par>
                            </p:childTnLst>
                          </p:cTn>
                        </p:par>
                      </p:childTnLst>
                    </p:cTn>
                  </p:par>
                  <p:par>
                    <p:cTn id="65" fill="hold">
                      <p:stCondLst>
                        <p:cond delay="indefinite"/>
                      </p:stCondLst>
                      <p:childTnLst>
                        <p:par>
                          <p:cTn id="66" fill="hold">
                            <p:stCondLst>
                              <p:cond delay="0"/>
                            </p:stCondLst>
                            <p:childTnLst>
                              <p:par>
                                <p:cTn id="67" presetID="18" presetClass="entr" presetSubtype="12" fill="hold" grpId="0" nodeType="clickEffect">
                                  <p:stCondLst>
                                    <p:cond delay="0"/>
                                  </p:stCondLst>
                                  <p:childTnLst>
                                    <p:set>
                                      <p:cBhvr>
                                        <p:cTn id="68" dur="1" fill="hold">
                                          <p:stCondLst>
                                            <p:cond delay="0"/>
                                          </p:stCondLst>
                                        </p:cTn>
                                        <p:tgtEl>
                                          <p:spTgt spid="50"/>
                                        </p:tgtEl>
                                        <p:attrNameLst>
                                          <p:attrName>style.visibility</p:attrName>
                                        </p:attrNameLst>
                                      </p:cBhvr>
                                      <p:to>
                                        <p:strVal val="visible"/>
                                      </p:to>
                                    </p:set>
                                    <p:animEffect transition="in" filter="strips(downLeft)">
                                      <p:cBhvr>
                                        <p:cTn id="69" dur="500"/>
                                        <p:tgtEl>
                                          <p:spTgt spid="50"/>
                                        </p:tgtEl>
                                      </p:cBhvr>
                                    </p:animEffect>
                                  </p:childTnLst>
                                </p:cTn>
                              </p:par>
                            </p:childTnLst>
                          </p:cTn>
                        </p:par>
                      </p:childTnLst>
                    </p:cTn>
                  </p:par>
                  <p:par>
                    <p:cTn id="70" fill="hold">
                      <p:stCondLst>
                        <p:cond delay="indefinite"/>
                      </p:stCondLst>
                      <p:childTnLst>
                        <p:par>
                          <p:cTn id="71" fill="hold">
                            <p:stCondLst>
                              <p:cond delay="0"/>
                            </p:stCondLst>
                            <p:childTnLst>
                              <p:par>
                                <p:cTn id="72" presetID="18" presetClass="entr" presetSubtype="6" fill="hold" grpId="0" nodeType="clickEffect">
                                  <p:stCondLst>
                                    <p:cond delay="0"/>
                                  </p:stCondLst>
                                  <p:childTnLst>
                                    <p:set>
                                      <p:cBhvr>
                                        <p:cTn id="73" dur="1" fill="hold">
                                          <p:stCondLst>
                                            <p:cond delay="0"/>
                                          </p:stCondLst>
                                        </p:cTn>
                                        <p:tgtEl>
                                          <p:spTgt spid="52"/>
                                        </p:tgtEl>
                                        <p:attrNameLst>
                                          <p:attrName>style.visibility</p:attrName>
                                        </p:attrNameLst>
                                      </p:cBhvr>
                                      <p:to>
                                        <p:strVal val="visible"/>
                                      </p:to>
                                    </p:set>
                                    <p:animEffect transition="in" filter="strips(downRight)">
                                      <p:cBhvr>
                                        <p:cTn id="74" dur="500"/>
                                        <p:tgtEl>
                                          <p:spTgt spid="52"/>
                                        </p:tgtEl>
                                      </p:cBhvr>
                                    </p:animEffect>
                                  </p:childTnLst>
                                </p:cTn>
                              </p:par>
                            </p:childTnLst>
                          </p:cTn>
                        </p:par>
                      </p:childTnLst>
                    </p:cTn>
                  </p:par>
                  <p:par>
                    <p:cTn id="75" fill="hold">
                      <p:stCondLst>
                        <p:cond delay="indefinite"/>
                      </p:stCondLst>
                      <p:childTnLst>
                        <p:par>
                          <p:cTn id="76" fill="hold">
                            <p:stCondLst>
                              <p:cond delay="0"/>
                            </p:stCondLst>
                            <p:childTnLst>
                              <p:par>
                                <p:cTn id="77" presetID="18" presetClass="entr" presetSubtype="6" fill="hold" grpId="0" nodeType="clickEffect">
                                  <p:stCondLst>
                                    <p:cond delay="0"/>
                                  </p:stCondLst>
                                  <p:childTnLst>
                                    <p:set>
                                      <p:cBhvr>
                                        <p:cTn id="78" dur="1" fill="hold">
                                          <p:stCondLst>
                                            <p:cond delay="0"/>
                                          </p:stCondLst>
                                        </p:cTn>
                                        <p:tgtEl>
                                          <p:spTgt spid="53"/>
                                        </p:tgtEl>
                                        <p:attrNameLst>
                                          <p:attrName>style.visibility</p:attrName>
                                        </p:attrNameLst>
                                      </p:cBhvr>
                                      <p:to>
                                        <p:strVal val="visible"/>
                                      </p:to>
                                    </p:set>
                                    <p:animEffect transition="in" filter="strips(downRight)">
                                      <p:cBhvr>
                                        <p:cTn id="79" dur="500"/>
                                        <p:tgtEl>
                                          <p:spTgt spid="53"/>
                                        </p:tgtEl>
                                      </p:cBhvr>
                                    </p:animEffect>
                                  </p:childTnLst>
                                </p:cTn>
                              </p:par>
                            </p:childTnLst>
                          </p:cTn>
                        </p:par>
                      </p:childTnLst>
                    </p:cTn>
                  </p:par>
                  <p:par>
                    <p:cTn id="80" fill="hold">
                      <p:stCondLst>
                        <p:cond delay="indefinite"/>
                      </p:stCondLst>
                      <p:childTnLst>
                        <p:par>
                          <p:cTn id="81" fill="hold">
                            <p:stCondLst>
                              <p:cond delay="0"/>
                            </p:stCondLst>
                            <p:childTnLst>
                              <p:par>
                                <p:cTn id="82" presetID="18" presetClass="entr" presetSubtype="12" fill="hold" grpId="0" nodeType="clickEffect">
                                  <p:stCondLst>
                                    <p:cond delay="0"/>
                                  </p:stCondLst>
                                  <p:childTnLst>
                                    <p:set>
                                      <p:cBhvr>
                                        <p:cTn id="83" dur="1" fill="hold">
                                          <p:stCondLst>
                                            <p:cond delay="0"/>
                                          </p:stCondLst>
                                        </p:cTn>
                                        <p:tgtEl>
                                          <p:spTgt spid="54"/>
                                        </p:tgtEl>
                                        <p:attrNameLst>
                                          <p:attrName>style.visibility</p:attrName>
                                        </p:attrNameLst>
                                      </p:cBhvr>
                                      <p:to>
                                        <p:strVal val="visible"/>
                                      </p:to>
                                    </p:set>
                                    <p:animEffect transition="in" filter="strips(downLeft)">
                                      <p:cBhvr>
                                        <p:cTn id="84" dur="500"/>
                                        <p:tgtEl>
                                          <p:spTgt spid="54"/>
                                        </p:tgtEl>
                                      </p:cBhvr>
                                    </p:animEffect>
                                  </p:childTnLst>
                                </p:cTn>
                              </p:par>
                            </p:childTnLst>
                          </p:cTn>
                        </p:par>
                      </p:childTnLst>
                    </p:cTn>
                  </p:par>
                  <p:par>
                    <p:cTn id="85" fill="hold">
                      <p:stCondLst>
                        <p:cond delay="indefinite"/>
                      </p:stCondLst>
                      <p:childTnLst>
                        <p:par>
                          <p:cTn id="86" fill="hold">
                            <p:stCondLst>
                              <p:cond delay="0"/>
                            </p:stCondLst>
                            <p:childTnLst>
                              <p:par>
                                <p:cTn id="87" presetID="18" presetClass="entr" presetSubtype="12" fill="hold" grpId="0" nodeType="clickEffect">
                                  <p:stCondLst>
                                    <p:cond delay="0"/>
                                  </p:stCondLst>
                                  <p:childTnLst>
                                    <p:set>
                                      <p:cBhvr>
                                        <p:cTn id="88" dur="1" fill="hold">
                                          <p:stCondLst>
                                            <p:cond delay="0"/>
                                          </p:stCondLst>
                                        </p:cTn>
                                        <p:tgtEl>
                                          <p:spTgt spid="56"/>
                                        </p:tgtEl>
                                        <p:attrNameLst>
                                          <p:attrName>style.visibility</p:attrName>
                                        </p:attrNameLst>
                                      </p:cBhvr>
                                      <p:to>
                                        <p:strVal val="visible"/>
                                      </p:to>
                                    </p:set>
                                    <p:animEffect transition="in" filter="strips(downLeft)">
                                      <p:cBhvr>
                                        <p:cTn id="89" dur="500"/>
                                        <p:tgtEl>
                                          <p:spTgt spid="56"/>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ntr" presetSubtype="8" fill="hold" grpId="0" nodeType="clickEffect">
                                  <p:stCondLst>
                                    <p:cond delay="0"/>
                                  </p:stCondLst>
                                  <p:childTnLst>
                                    <p:set>
                                      <p:cBhvr>
                                        <p:cTn id="93" dur="1" fill="hold">
                                          <p:stCondLst>
                                            <p:cond delay="0"/>
                                          </p:stCondLst>
                                        </p:cTn>
                                        <p:tgtEl>
                                          <p:spTgt spid="55"/>
                                        </p:tgtEl>
                                        <p:attrNameLst>
                                          <p:attrName>style.visibility</p:attrName>
                                        </p:attrNameLst>
                                      </p:cBhvr>
                                      <p:to>
                                        <p:strVal val="visible"/>
                                      </p:to>
                                    </p:set>
                                    <p:animEffect transition="in" filter="wipe(left)">
                                      <p:cBhvr>
                                        <p:cTn id="94"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92" grpId="0" animBg="1"/>
      <p:bldP spid="50" grpId="0" animBg="1"/>
      <p:bldP spid="51" grpId="0" animBg="1"/>
      <p:bldP spid="52" grpId="0" animBg="1"/>
      <p:bldP spid="53" grpId="0" animBg="1"/>
      <p:bldP spid="54" grpId="0" animBg="1"/>
      <p:bldP spid="55" grpId="0" animBg="1"/>
      <p:bldP spid="5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p:cNvGrpSpPr/>
          <p:nvPr/>
        </p:nvGrpSpPr>
        <p:grpSpPr>
          <a:xfrm>
            <a:off x="339616" y="990600"/>
            <a:ext cx="3176336" cy="5638800"/>
            <a:chOff x="320566" y="990600"/>
            <a:chExt cx="3176336" cy="5638800"/>
          </a:xfrm>
        </p:grpSpPr>
        <p:sp>
          <p:nvSpPr>
            <p:cNvPr id="15" name="Rectangle 14"/>
            <p:cNvSpPr/>
            <p:nvPr/>
          </p:nvSpPr>
          <p:spPr>
            <a:xfrm>
              <a:off x="320566" y="990600"/>
              <a:ext cx="3176336" cy="5638800"/>
            </a:xfrm>
            <a:prstGeom prst="rect">
              <a:avLst/>
            </a:prstGeom>
            <a:solidFill>
              <a:schemeClr val="tx1">
                <a:lumMod val="65000"/>
                <a:lumOff val="35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4" name="TextBox 3"/>
            <p:cNvSpPr txBox="1"/>
            <p:nvPr/>
          </p:nvSpPr>
          <p:spPr>
            <a:xfrm>
              <a:off x="487993" y="1203829"/>
              <a:ext cx="2864807" cy="1846659"/>
            </a:xfrm>
            <a:prstGeom prst="rect">
              <a:avLst/>
            </a:prstGeom>
            <a:solidFill>
              <a:srgbClr val="FAF6B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109538" indent="-109538" algn="ctr">
                <a:spcBef>
                  <a:spcPts val="600"/>
                </a:spcBef>
              </a:pPr>
              <a:endParaRPr lang="en-US" sz="800" b="1" smtClean="0">
                <a:solidFill>
                  <a:srgbClr val="C00000"/>
                </a:solidFill>
                <a:latin typeface="Arial Narrow" pitchFamily="34" charset="0"/>
                <a:cs typeface="Arial" pitchFamily="34" charset="0"/>
              </a:endParaRPr>
            </a:p>
            <a:p>
              <a:pPr marL="109538" indent="-109538" algn="ctr">
                <a:spcBef>
                  <a:spcPts val="600"/>
                </a:spcBef>
              </a:pPr>
              <a:r>
                <a:rPr lang="en-US" sz="2000" b="1" smtClean="0">
                  <a:solidFill>
                    <a:srgbClr val="C00000"/>
                  </a:solidFill>
                  <a:latin typeface="Arial Narrow" pitchFamily="34" charset="0"/>
                  <a:cs typeface="Arial" pitchFamily="34" charset="0"/>
                </a:rPr>
                <a:t>ALASAN EKSTERNAL</a:t>
              </a:r>
              <a:endParaRPr lang="en-US" b="1" smtClean="0">
                <a:solidFill>
                  <a:srgbClr val="C00000"/>
                </a:solidFill>
                <a:latin typeface="Arial Narrow" pitchFamily="34" charset="0"/>
                <a:cs typeface="Arial" pitchFamily="34" charset="0"/>
              </a:endParaRPr>
            </a:p>
            <a:p>
              <a:pPr marL="173038" indent="-173038">
                <a:spcBef>
                  <a:spcPts val="600"/>
                </a:spcBef>
                <a:buFont typeface="Arial" pitchFamily="34" charset="0"/>
                <a:buChar char="•"/>
              </a:pPr>
              <a:r>
                <a:rPr lang="en-US" smtClean="0">
                  <a:latin typeface="Arial Narrow" pitchFamily="34" charset="0"/>
                  <a:cs typeface="Arial" pitchFamily="34" charset="0"/>
                </a:rPr>
                <a:t>Tantangan dan       persaingan </a:t>
              </a:r>
              <a:r>
                <a:rPr lang="en-US" b="1" dirty="0" smtClean="0">
                  <a:latin typeface="Arial Narrow" pitchFamily="34" charset="0"/>
                  <a:cs typeface="Arial" pitchFamily="34" charset="0"/>
                </a:rPr>
                <a:t>global</a:t>
              </a:r>
            </a:p>
            <a:p>
              <a:pPr marL="173038" indent="-173038">
                <a:spcBef>
                  <a:spcPts val="600"/>
                </a:spcBef>
                <a:buFont typeface="Arial" pitchFamily="34" charset="0"/>
                <a:buChar char="•"/>
              </a:pPr>
              <a:r>
                <a:rPr lang="en-US" dirty="0" err="1" smtClean="0">
                  <a:latin typeface="Arial Narrow" pitchFamily="34" charset="0"/>
                  <a:cs typeface="Arial" pitchFamily="34" charset="0"/>
                </a:rPr>
                <a:t>Ratifikasi</a:t>
              </a:r>
              <a:r>
                <a:rPr lang="en-US" dirty="0" smtClean="0">
                  <a:latin typeface="Arial Narrow" pitchFamily="34" charset="0"/>
                  <a:cs typeface="Arial" pitchFamily="34" charset="0"/>
                </a:rPr>
                <a:t> </a:t>
              </a:r>
              <a:r>
                <a:rPr lang="en-US" err="1" smtClean="0">
                  <a:latin typeface="Arial Narrow" pitchFamily="34" charset="0"/>
                  <a:cs typeface="Arial" pitchFamily="34" charset="0"/>
                </a:rPr>
                <a:t>berbagai</a:t>
              </a:r>
              <a:r>
                <a:rPr lang="en-US" smtClean="0">
                  <a:latin typeface="Arial Narrow" pitchFamily="34" charset="0"/>
                  <a:cs typeface="Arial" pitchFamily="34" charset="0"/>
                </a:rPr>
                <a:t> </a:t>
              </a:r>
              <a:r>
                <a:rPr lang="en-US" b="1" smtClean="0">
                  <a:latin typeface="Arial Narrow" pitchFamily="34" charset="0"/>
                  <a:cs typeface="Arial" pitchFamily="34" charset="0"/>
                </a:rPr>
                <a:t>konvensi</a:t>
              </a:r>
            </a:p>
            <a:p>
              <a:pPr marL="173038" indent="-173038">
                <a:spcBef>
                  <a:spcPts val="600"/>
                </a:spcBef>
                <a:buFont typeface="Arial" pitchFamily="34" charset="0"/>
                <a:buChar char="•"/>
              </a:pPr>
              <a:endParaRPr lang="en-US" sz="800" b="1" dirty="0">
                <a:latin typeface="Arial Narrow" pitchFamily="34" charset="0"/>
                <a:cs typeface="Arial" pitchFamily="34" charset="0"/>
              </a:endParaRPr>
            </a:p>
          </p:txBody>
        </p:sp>
      </p:grpSp>
      <p:sp>
        <p:nvSpPr>
          <p:cNvPr id="5" name="TextBox 4"/>
          <p:cNvSpPr txBox="1"/>
          <p:nvPr/>
        </p:nvSpPr>
        <p:spPr>
          <a:xfrm>
            <a:off x="496922" y="3182575"/>
            <a:ext cx="2874928" cy="3247043"/>
          </a:xfrm>
          <a:prstGeom prst="rect">
            <a:avLst/>
          </a:prstGeom>
          <a:solidFill>
            <a:srgbClr val="FAF6B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109538" indent="-109538" algn="ctr"/>
            <a:endParaRPr lang="en-US" sz="1100" b="1" smtClean="0">
              <a:solidFill>
                <a:srgbClr val="C00000"/>
              </a:solidFill>
              <a:latin typeface="Arial Narrow" pitchFamily="34" charset="0"/>
            </a:endParaRPr>
          </a:p>
          <a:p>
            <a:pPr marL="109538" indent="63500"/>
            <a:r>
              <a:rPr lang="en-US" sz="2000" b="1" smtClean="0">
                <a:solidFill>
                  <a:srgbClr val="C00000"/>
                </a:solidFill>
                <a:latin typeface="Arial Narrow" pitchFamily="34" charset="0"/>
              </a:rPr>
              <a:t>ALASAN INTERNAL</a:t>
            </a:r>
          </a:p>
          <a:p>
            <a:pPr marL="109538" indent="-109538" algn="ctr"/>
            <a:endParaRPr lang="en-US" sz="1200" b="1" dirty="0" smtClean="0">
              <a:solidFill>
                <a:srgbClr val="C00000"/>
              </a:solidFill>
              <a:latin typeface="Arial Narrow" pitchFamily="34" charset="0"/>
            </a:endParaRPr>
          </a:p>
          <a:p>
            <a:pPr marL="173038" indent="-173038">
              <a:buFont typeface="Arial" pitchFamily="34" charset="0"/>
              <a:buChar char="•"/>
            </a:pPr>
            <a:r>
              <a:rPr lang="en-US" b="1" smtClean="0">
                <a:latin typeface="Arial Narrow" pitchFamily="34" charset="0"/>
              </a:rPr>
              <a:t>Kesenjangan:                               </a:t>
            </a:r>
            <a:r>
              <a:rPr lang="en-US" smtClean="0">
                <a:latin typeface="Arial Narrow" pitchFamily="34" charset="0"/>
              </a:rPr>
              <a:t>mutu</a:t>
            </a:r>
            <a:r>
              <a:rPr lang="en-US" dirty="0" smtClean="0">
                <a:latin typeface="Arial Narrow" pitchFamily="34" charset="0"/>
              </a:rPr>
              <a:t>, </a:t>
            </a:r>
            <a:r>
              <a:rPr lang="en-US" dirty="0" err="1" smtClean="0">
                <a:latin typeface="Arial Narrow" pitchFamily="34" charset="0"/>
              </a:rPr>
              <a:t>jumlah</a:t>
            </a:r>
            <a:r>
              <a:rPr lang="en-US" dirty="0" smtClean="0">
                <a:latin typeface="Arial Narrow" pitchFamily="34" charset="0"/>
              </a:rPr>
              <a:t>,  </a:t>
            </a:r>
            <a:r>
              <a:rPr lang="en-US" dirty="0" err="1" smtClean="0">
                <a:latin typeface="Arial Narrow" pitchFamily="34" charset="0"/>
              </a:rPr>
              <a:t>kemampuan</a:t>
            </a:r>
            <a:r>
              <a:rPr lang="en-US" dirty="0" smtClean="0">
                <a:latin typeface="Arial Narrow" pitchFamily="34" charset="0"/>
              </a:rPr>
              <a:t>.</a:t>
            </a:r>
          </a:p>
          <a:p>
            <a:pPr marL="173038" indent="-173038">
              <a:buFont typeface="Arial" pitchFamily="34" charset="0"/>
              <a:buChar char="•"/>
            </a:pPr>
            <a:r>
              <a:rPr lang="en-US" b="1" smtClean="0">
                <a:latin typeface="Arial Narrow" pitchFamily="34" charset="0"/>
              </a:rPr>
              <a:t>Relevansi:                            </a:t>
            </a:r>
            <a:r>
              <a:rPr lang="en-US" smtClean="0">
                <a:latin typeface="Arial Narrow" pitchFamily="34" charset="0"/>
              </a:rPr>
              <a:t>penghasil </a:t>
            </a:r>
            <a:r>
              <a:rPr lang="en-US" b="1" dirty="0" err="1" smtClean="0">
                <a:latin typeface="Arial Narrow" pitchFamily="34" charset="0"/>
              </a:rPr>
              <a:t>vs</a:t>
            </a:r>
            <a:r>
              <a:rPr lang="en-US" dirty="0" smtClean="0">
                <a:latin typeface="Arial Narrow" pitchFamily="34" charset="0"/>
              </a:rPr>
              <a:t> </a:t>
            </a:r>
            <a:r>
              <a:rPr lang="en-US" err="1" smtClean="0">
                <a:latin typeface="Arial Narrow" pitchFamily="34" charset="0"/>
              </a:rPr>
              <a:t>pengguna</a:t>
            </a:r>
            <a:r>
              <a:rPr lang="en-US" smtClean="0">
                <a:latin typeface="Arial Narrow" pitchFamily="34" charset="0"/>
              </a:rPr>
              <a:t>,               info kebutuhan</a:t>
            </a:r>
            <a:r>
              <a:rPr lang="en-US" dirty="0" smtClean="0">
                <a:latin typeface="Arial Narrow" pitchFamily="34" charset="0"/>
              </a:rPr>
              <a:t> </a:t>
            </a:r>
            <a:r>
              <a:rPr lang="en-US" b="1" smtClean="0">
                <a:latin typeface="Arial Narrow" pitchFamily="34" charset="0"/>
              </a:rPr>
              <a:t>vs</a:t>
            </a:r>
            <a:r>
              <a:rPr lang="en-US" smtClean="0">
                <a:latin typeface="Arial Narrow" pitchFamily="34" charset="0"/>
              </a:rPr>
              <a:t> </a:t>
            </a:r>
            <a:r>
              <a:rPr lang="en-US" dirty="0" smtClean="0">
                <a:latin typeface="Arial Narrow" pitchFamily="34" charset="0"/>
              </a:rPr>
              <a:t>human capital planning</a:t>
            </a:r>
          </a:p>
          <a:p>
            <a:pPr marL="173038" indent="-173038">
              <a:buFont typeface="Arial" pitchFamily="34" charset="0"/>
              <a:buChar char="•"/>
            </a:pPr>
            <a:r>
              <a:rPr lang="en-US" b="1" dirty="0" err="1" smtClean="0">
                <a:latin typeface="Arial Narrow" pitchFamily="34" charset="0"/>
              </a:rPr>
              <a:t>Pengangguran</a:t>
            </a:r>
            <a:r>
              <a:rPr lang="en-US" dirty="0" smtClean="0">
                <a:latin typeface="Arial Narrow" pitchFamily="34" charset="0"/>
              </a:rPr>
              <a:t> </a:t>
            </a:r>
          </a:p>
          <a:p>
            <a:pPr marL="173038" indent="-173038">
              <a:buFont typeface="Arial" pitchFamily="34" charset="0"/>
              <a:buChar char="•"/>
            </a:pPr>
            <a:r>
              <a:rPr lang="en-US" b="1" dirty="0" err="1" smtClean="0">
                <a:latin typeface="Arial Narrow" pitchFamily="34" charset="0"/>
              </a:rPr>
              <a:t>Beragam</a:t>
            </a:r>
            <a:r>
              <a:rPr lang="en-US" b="1" dirty="0" smtClean="0">
                <a:latin typeface="Arial Narrow" pitchFamily="34" charset="0"/>
              </a:rPr>
              <a:t>  </a:t>
            </a:r>
            <a:r>
              <a:rPr lang="en-US" b="1" dirty="0" err="1" smtClean="0">
                <a:latin typeface="Arial Narrow" pitchFamily="34" charset="0"/>
              </a:rPr>
              <a:t>aturan</a:t>
            </a:r>
            <a:r>
              <a:rPr lang="en-US" b="1" dirty="0" smtClean="0">
                <a:latin typeface="Arial Narrow" pitchFamily="34" charset="0"/>
              </a:rPr>
              <a:t> </a:t>
            </a:r>
            <a:r>
              <a:rPr lang="en-US" b="1" dirty="0" err="1" smtClean="0">
                <a:latin typeface="Arial Narrow" pitchFamily="34" charset="0"/>
              </a:rPr>
              <a:t>kualifikasi</a:t>
            </a:r>
            <a:endParaRPr lang="en-US" b="1" dirty="0" smtClean="0">
              <a:latin typeface="Arial Narrow" pitchFamily="34" charset="0"/>
            </a:endParaRPr>
          </a:p>
          <a:p>
            <a:pPr marL="173038" indent="-173038">
              <a:buFont typeface="Arial" pitchFamily="34" charset="0"/>
              <a:buChar char="•"/>
            </a:pPr>
            <a:r>
              <a:rPr lang="en-US" b="1" dirty="0" err="1" smtClean="0">
                <a:latin typeface="Arial Narrow" pitchFamily="34" charset="0"/>
              </a:rPr>
              <a:t>Beragam</a:t>
            </a:r>
            <a:r>
              <a:rPr lang="en-US" b="1" dirty="0" smtClean="0">
                <a:latin typeface="Arial Narrow" pitchFamily="34" charset="0"/>
              </a:rPr>
              <a:t> </a:t>
            </a:r>
            <a:r>
              <a:rPr lang="en-US" b="1" dirty="0" err="1" smtClean="0">
                <a:latin typeface="Arial Narrow" pitchFamily="34" charset="0"/>
              </a:rPr>
              <a:t>pendidikan</a:t>
            </a:r>
            <a:endParaRPr lang="en-US" b="1" dirty="0">
              <a:latin typeface="Arial Narrow" pitchFamily="34" charset="0"/>
            </a:endParaRPr>
          </a:p>
        </p:txBody>
      </p:sp>
      <p:grpSp>
        <p:nvGrpSpPr>
          <p:cNvPr id="3" name="Group 47"/>
          <p:cNvGrpSpPr/>
          <p:nvPr/>
        </p:nvGrpSpPr>
        <p:grpSpPr>
          <a:xfrm>
            <a:off x="4191000" y="2190750"/>
            <a:ext cx="1905000" cy="2286000"/>
            <a:chOff x="4953000" y="1295400"/>
            <a:chExt cx="1905000" cy="2286000"/>
          </a:xfrm>
          <a:effectLst>
            <a:outerShdw blurRad="50800" dist="38100" dir="2700000" algn="tl" rotWithShape="0">
              <a:prstClr val="black">
                <a:alpha val="40000"/>
              </a:prstClr>
            </a:outerShdw>
          </a:effectLst>
          <a:scene3d>
            <a:camera prst="orthographicFront">
              <a:rot lat="0" lon="0" rev="0"/>
            </a:camera>
            <a:lightRig rig="balanced" dir="t">
              <a:rot lat="0" lon="0" rev="8700000"/>
            </a:lightRig>
          </a:scene3d>
        </p:grpSpPr>
        <p:sp>
          <p:nvSpPr>
            <p:cNvPr id="25" name="Rectangle 24"/>
            <p:cNvSpPr/>
            <p:nvPr/>
          </p:nvSpPr>
          <p:spPr>
            <a:xfrm>
              <a:off x="4953000" y="1295400"/>
              <a:ext cx="1905000" cy="2286000"/>
            </a:xfrm>
            <a:prstGeom prst="rect">
              <a:avLst/>
            </a:prstGeom>
            <a:solidFill>
              <a:srgbClr val="FFC301"/>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5134373" y="1451811"/>
              <a:ext cx="1567216" cy="2062103"/>
            </a:xfrm>
            <a:prstGeom prst="rect">
              <a:avLst/>
            </a:prstGeom>
            <a:noFill/>
            <a:ln>
              <a:noFill/>
            </a:ln>
            <a:effectLst>
              <a:outerShdw blurRad="44450" dist="27940" dir="5400000" algn="ctr">
                <a:srgbClr val="000000">
                  <a:alpha val="32000"/>
                </a:srgbClr>
              </a:outerShdw>
            </a:effectLst>
            <a:sp3d>
              <a:bevelT w="190500" h="38100"/>
            </a:sp3d>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latin typeface="Arial Black" pitchFamily="34" charset="0"/>
                </a:rPr>
                <a:t>KKNI (</a:t>
              </a:r>
              <a:r>
                <a:rPr lang="en-US" sz="2400" b="1" dirty="0" smtClean="0">
                  <a:solidFill>
                    <a:srgbClr val="FF6600"/>
                  </a:solidFill>
                  <a:effectLst>
                    <a:outerShdw blurRad="38100" dist="38100" dir="2700000" algn="tl">
                      <a:srgbClr val="000000">
                        <a:alpha val="43137"/>
                      </a:srgbClr>
                    </a:outerShdw>
                  </a:effectLst>
                  <a:latin typeface="Arial Black" pitchFamily="34" charset="0"/>
                </a:rPr>
                <a:t>IQF</a:t>
              </a:r>
              <a:r>
                <a:rPr lang="en-US" sz="2400" b="1" dirty="0" smtClean="0">
                  <a:solidFill>
                    <a:schemeClr val="bg1"/>
                  </a:solidFill>
                  <a:effectLst>
                    <a:outerShdw blurRad="38100" dist="38100" dir="2700000" algn="tl">
                      <a:srgbClr val="000000">
                        <a:alpha val="43137"/>
                      </a:srgbClr>
                    </a:outerShdw>
                  </a:effectLst>
                  <a:latin typeface="Arial Black" pitchFamily="34" charset="0"/>
                </a:rPr>
                <a:t>)</a:t>
              </a:r>
            </a:p>
            <a:p>
              <a:pPr algn="ctr"/>
              <a:r>
                <a:rPr lang="en-US" sz="2000" b="1" smtClean="0">
                  <a:solidFill>
                    <a:schemeClr val="bg1"/>
                  </a:solidFill>
                  <a:effectLst>
                    <a:outerShdw blurRad="38100" dist="38100" dir="2700000" algn="tl">
                      <a:srgbClr val="000000">
                        <a:alpha val="43137"/>
                      </a:srgbClr>
                    </a:outerShdw>
                  </a:effectLst>
                </a:rPr>
                <a:t>Sebuah Pernyataan </a:t>
              </a:r>
              <a:r>
                <a:rPr lang="en-US" sz="2000" b="1" dirty="0" err="1" smtClean="0">
                  <a:solidFill>
                    <a:schemeClr val="bg1"/>
                  </a:solidFill>
                  <a:effectLst>
                    <a:outerShdw blurRad="38100" dist="38100" dir="2700000" algn="tl">
                      <a:srgbClr val="000000">
                        <a:alpha val="43137"/>
                      </a:srgbClr>
                    </a:outerShdw>
                  </a:effectLst>
                </a:rPr>
                <a:t>kualitas</a:t>
              </a:r>
              <a:r>
                <a:rPr lang="en-US" sz="2000" b="1" dirty="0" smtClean="0">
                  <a:solidFill>
                    <a:schemeClr val="bg1"/>
                  </a:solidFill>
                  <a:effectLst>
                    <a:outerShdw blurRad="38100" dist="38100" dir="2700000" algn="tl">
                      <a:srgbClr val="000000">
                        <a:alpha val="43137"/>
                      </a:srgbClr>
                    </a:outerShdw>
                  </a:effectLst>
                </a:rPr>
                <a:t> SDM Indonesia</a:t>
              </a:r>
            </a:p>
          </p:txBody>
        </p:sp>
      </p:grpSp>
      <p:sp>
        <p:nvSpPr>
          <p:cNvPr id="16" name="Right Arrow 15"/>
          <p:cNvSpPr/>
          <p:nvPr/>
        </p:nvSpPr>
        <p:spPr>
          <a:xfrm>
            <a:off x="3600450" y="2419350"/>
            <a:ext cx="457200" cy="838200"/>
          </a:xfrm>
          <a:prstGeom prst="rightArrow">
            <a:avLst>
              <a:gd name="adj1" fmla="val 50000"/>
              <a:gd name="adj2" fmla="val 69737"/>
            </a:avLst>
          </a:prstGeom>
          <a:solidFill>
            <a:srgbClr val="F2F09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48"/>
          <p:cNvGrpSpPr/>
          <p:nvPr/>
        </p:nvGrpSpPr>
        <p:grpSpPr>
          <a:xfrm>
            <a:off x="6858000" y="2182790"/>
            <a:ext cx="1905000" cy="2293960"/>
            <a:chOff x="7086600" y="1668440"/>
            <a:chExt cx="1905000" cy="1989160"/>
          </a:xfrm>
          <a:effectLst>
            <a:outerShdw blurRad="50800" dist="38100" dir="2700000" algn="tl" rotWithShape="0">
              <a:prstClr val="black">
                <a:alpha val="40000"/>
              </a:prstClr>
            </a:outerShdw>
          </a:effectLst>
        </p:grpSpPr>
        <p:sp>
          <p:nvSpPr>
            <p:cNvPr id="26" name="Rectangle 25"/>
            <p:cNvSpPr/>
            <p:nvPr/>
          </p:nvSpPr>
          <p:spPr>
            <a:xfrm>
              <a:off x="7086600" y="1668440"/>
              <a:ext cx="1905000" cy="1989160"/>
            </a:xfrm>
            <a:prstGeom prst="rect">
              <a:avLst/>
            </a:prstGeom>
            <a:solidFill>
              <a:srgbClr val="F7F5B7"/>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p:cNvSpPr txBox="1"/>
            <p:nvPr/>
          </p:nvSpPr>
          <p:spPr>
            <a:xfrm>
              <a:off x="7129662" y="1837916"/>
              <a:ext cx="1801504" cy="1681357"/>
            </a:xfrm>
            <a:prstGeom prst="rect">
              <a:avLst/>
            </a:prstGeom>
            <a:noFill/>
            <a:ln>
              <a:noFill/>
            </a:ln>
          </p:spPr>
          <p:txBody>
            <a:bodyPr wrap="square" rtlCol="0">
              <a:spAutoFit/>
            </a:bodyPr>
            <a:lstStyle/>
            <a:p>
              <a:pPr marL="109538" indent="-109538" algn="ctr"/>
              <a:r>
                <a:rPr lang="en-US" sz="2000" b="1" dirty="0" smtClean="0">
                  <a:solidFill>
                    <a:schemeClr val="bg2">
                      <a:lumMod val="25000"/>
                    </a:schemeClr>
                  </a:solidFill>
                </a:rPr>
                <a:t>	</a:t>
              </a:r>
              <a:r>
                <a:rPr lang="en-US" sz="2400" b="1" err="1" smtClean="0">
                  <a:solidFill>
                    <a:schemeClr val="bg2">
                      <a:lumMod val="25000"/>
                    </a:schemeClr>
                  </a:solidFill>
                </a:rPr>
                <a:t>Penilaian</a:t>
              </a:r>
              <a:r>
                <a:rPr lang="en-US" sz="2400" b="1" smtClean="0">
                  <a:solidFill>
                    <a:schemeClr val="bg2">
                      <a:lumMod val="25000"/>
                    </a:schemeClr>
                  </a:solidFill>
                </a:rPr>
                <a:t> kesetaraan  </a:t>
              </a:r>
              <a:r>
                <a:rPr lang="en-US" sz="2400" b="1" dirty="0" err="1" smtClean="0">
                  <a:solidFill>
                    <a:schemeClr val="bg2">
                      <a:lumMod val="25000"/>
                    </a:schemeClr>
                  </a:solidFill>
                </a:rPr>
                <a:t>dan</a:t>
              </a:r>
              <a:endParaRPr lang="en-US" sz="2400" b="1" dirty="0" smtClean="0">
                <a:solidFill>
                  <a:schemeClr val="bg2">
                    <a:lumMod val="25000"/>
                  </a:schemeClr>
                </a:solidFill>
              </a:endParaRPr>
            </a:p>
            <a:p>
              <a:pPr marL="109538" indent="-109538" algn="ctr"/>
              <a:r>
                <a:rPr lang="en-US" sz="2400" b="1" dirty="0" smtClean="0">
                  <a:solidFill>
                    <a:schemeClr val="bg2">
                      <a:lumMod val="25000"/>
                    </a:schemeClr>
                  </a:solidFill>
                </a:rPr>
                <a:t>	</a:t>
              </a:r>
              <a:r>
                <a:rPr lang="en-US" sz="2400" b="1" err="1" smtClean="0">
                  <a:solidFill>
                    <a:schemeClr val="bg2">
                      <a:lumMod val="25000"/>
                    </a:schemeClr>
                  </a:solidFill>
                </a:rPr>
                <a:t>pengakuan</a:t>
              </a:r>
              <a:r>
                <a:rPr lang="en-US" sz="2400" b="1" smtClean="0">
                  <a:solidFill>
                    <a:schemeClr val="bg2">
                      <a:lumMod val="25000"/>
                    </a:schemeClr>
                  </a:solidFill>
                </a:rPr>
                <a:t> kualifikasi</a:t>
              </a:r>
              <a:endParaRPr lang="en-US" sz="2400" b="1" dirty="0" smtClean="0">
                <a:solidFill>
                  <a:schemeClr val="bg2">
                    <a:lumMod val="25000"/>
                  </a:schemeClr>
                </a:solidFill>
              </a:endParaRPr>
            </a:p>
          </p:txBody>
        </p:sp>
      </p:grpSp>
      <p:sp>
        <p:nvSpPr>
          <p:cNvPr id="18" name="Right Arrow 17"/>
          <p:cNvSpPr/>
          <p:nvPr/>
        </p:nvSpPr>
        <p:spPr>
          <a:xfrm>
            <a:off x="6229350" y="2896602"/>
            <a:ext cx="457200" cy="914400"/>
          </a:xfrm>
          <a:prstGeom prst="rightArrow">
            <a:avLst>
              <a:gd name="adj1" fmla="val 50000"/>
              <a:gd name="adj2" fmla="val 64354"/>
            </a:avLst>
          </a:prstGeom>
          <a:solidFill>
            <a:srgbClr val="F2F09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284021" y="369972"/>
            <a:ext cx="3292366" cy="52322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smtClean="0">
                <a:ln w="11430"/>
                <a:solidFill>
                  <a:schemeClr val="tx1">
                    <a:lumMod val="50000"/>
                    <a:lumOff val="50000"/>
                  </a:schemeClr>
                </a:solidFill>
                <a:effectLst>
                  <a:outerShdw blurRad="50800" dist="39000" dir="5460000" algn="tl">
                    <a:srgbClr val="000000">
                      <a:alpha val="38000"/>
                    </a:srgbClr>
                  </a:outerShdw>
                </a:effectLst>
              </a:rPr>
              <a:t>LATAR BELAKANG </a:t>
            </a:r>
            <a:endParaRPr lang="en-US" sz="2800" b="1" cap="none" spc="0" dirty="0">
              <a:ln w="11430"/>
              <a:solidFill>
                <a:schemeClr val="tx1">
                  <a:lumMod val="50000"/>
                  <a:lumOff val="50000"/>
                </a:schemeClr>
              </a:solidFill>
              <a:effectLst>
                <a:outerShdw blurRad="50800" dist="39000" dir="5460000" algn="tl">
                  <a:srgbClr val="000000">
                    <a:alpha val="38000"/>
                  </a:srgbClr>
                </a:outerShdw>
              </a:effectLst>
            </a:endParaRPr>
          </a:p>
        </p:txBody>
      </p:sp>
      <p:sp>
        <p:nvSpPr>
          <p:cNvPr id="30" name="Right Arrow 29"/>
          <p:cNvSpPr/>
          <p:nvPr/>
        </p:nvSpPr>
        <p:spPr>
          <a:xfrm>
            <a:off x="3600450" y="3562350"/>
            <a:ext cx="457200" cy="838200"/>
          </a:xfrm>
          <a:prstGeom prst="rightArrow">
            <a:avLst>
              <a:gd name="adj1" fmla="val 50000"/>
              <a:gd name="adj2" fmla="val 69737"/>
            </a:avLst>
          </a:prstGeom>
          <a:solidFill>
            <a:srgbClr val="F2F09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p:cNvGrpSpPr/>
          <p:nvPr/>
        </p:nvGrpSpPr>
        <p:grpSpPr>
          <a:xfrm>
            <a:off x="7105652" y="381000"/>
            <a:ext cx="1375611" cy="1676400"/>
            <a:chOff x="7105652" y="381000"/>
            <a:chExt cx="1375611" cy="1676400"/>
          </a:xfrm>
        </p:grpSpPr>
        <p:grpSp>
          <p:nvGrpSpPr>
            <p:cNvPr id="19" name="Group 45"/>
            <p:cNvGrpSpPr/>
            <p:nvPr/>
          </p:nvGrpSpPr>
          <p:grpSpPr>
            <a:xfrm>
              <a:off x="7105652" y="381000"/>
              <a:ext cx="1375611" cy="1094874"/>
              <a:chOff x="7196972" y="124326"/>
              <a:chExt cx="1108825" cy="1094874"/>
            </a:xfrm>
            <a:solidFill>
              <a:schemeClr val="bg2">
                <a:lumMod val="75000"/>
              </a:schemeClr>
            </a:solidFill>
          </p:grpSpPr>
          <p:sp>
            <p:nvSpPr>
              <p:cNvPr id="45" name="Oval 44"/>
              <p:cNvSpPr/>
              <p:nvPr/>
            </p:nvSpPr>
            <p:spPr>
              <a:xfrm>
                <a:off x="7196972" y="124326"/>
                <a:ext cx="1108825" cy="1094874"/>
              </a:xfrm>
              <a:prstGeom prst="ellipse">
                <a:avLst/>
              </a:prstGeom>
              <a:solidFill>
                <a:srgbClr val="F7F5B7"/>
              </a:solidFill>
              <a:ln>
                <a:noFill/>
                <a:prstDash val="sysDot"/>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1" name="TextBox 20"/>
              <p:cNvSpPr txBox="1"/>
              <p:nvPr/>
            </p:nvSpPr>
            <p:spPr>
              <a:xfrm>
                <a:off x="7373323" y="258055"/>
                <a:ext cx="762000" cy="830997"/>
              </a:xfrm>
              <a:prstGeom prst="rect">
                <a:avLst/>
              </a:prstGeom>
              <a:noFill/>
              <a:ln>
                <a:noFill/>
              </a:ln>
            </p:spPr>
            <p:txBody>
              <a:bodyPr wrap="square" rtlCol="0">
                <a:spAutoFit/>
              </a:bodyPr>
              <a:lstStyle/>
              <a:p>
                <a:pPr algn="ctr"/>
                <a:r>
                  <a:rPr lang="en-US" sz="2400" b="1" smtClean="0">
                    <a:solidFill>
                      <a:schemeClr val="accent1">
                        <a:lumMod val="75000"/>
                      </a:schemeClr>
                    </a:solidFill>
                  </a:rPr>
                  <a:t>SDM asing</a:t>
                </a:r>
                <a:endParaRPr lang="en-US" sz="2400" b="1" dirty="0">
                  <a:solidFill>
                    <a:schemeClr val="accent1">
                      <a:lumMod val="75000"/>
                    </a:schemeClr>
                  </a:solidFill>
                </a:endParaRPr>
              </a:p>
            </p:txBody>
          </p:sp>
        </p:grpSp>
        <p:sp>
          <p:nvSpPr>
            <p:cNvPr id="31" name="Right Arrow 30"/>
            <p:cNvSpPr/>
            <p:nvPr/>
          </p:nvSpPr>
          <p:spPr>
            <a:xfrm rot="5400000">
              <a:off x="7581900" y="1409700"/>
              <a:ext cx="457200" cy="838200"/>
            </a:xfrm>
            <a:prstGeom prst="rightArrow">
              <a:avLst>
                <a:gd name="adj1" fmla="val 50000"/>
                <a:gd name="adj2" fmla="val 69737"/>
              </a:avLst>
            </a:prstGeom>
            <a:solidFill>
              <a:srgbClr val="F2F09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p:cNvGrpSpPr/>
          <p:nvPr/>
        </p:nvGrpSpPr>
        <p:grpSpPr>
          <a:xfrm>
            <a:off x="6858000" y="4591050"/>
            <a:ext cx="1905000" cy="1962150"/>
            <a:chOff x="6858000" y="4591050"/>
            <a:chExt cx="1905000" cy="1962150"/>
          </a:xfrm>
        </p:grpSpPr>
        <p:grpSp>
          <p:nvGrpSpPr>
            <p:cNvPr id="20" name="Group 35"/>
            <p:cNvGrpSpPr/>
            <p:nvPr/>
          </p:nvGrpSpPr>
          <p:grpSpPr>
            <a:xfrm>
              <a:off x="6858000" y="5132696"/>
              <a:ext cx="1905000" cy="1420504"/>
              <a:chOff x="7086600" y="4370696"/>
              <a:chExt cx="1508125" cy="1420504"/>
            </a:xfrm>
            <a:solidFill>
              <a:srgbClr val="BBB287"/>
            </a:solidFill>
            <a:effectLst>
              <a:outerShdw blurRad="50800" dist="38100" dir="2700000" algn="tl" rotWithShape="0">
                <a:prstClr val="black">
                  <a:alpha val="40000"/>
                </a:prstClr>
              </a:outerShdw>
            </a:effectLst>
          </p:grpSpPr>
          <p:sp>
            <p:nvSpPr>
              <p:cNvPr id="46" name="Rectangle 45"/>
              <p:cNvSpPr/>
              <p:nvPr/>
            </p:nvSpPr>
            <p:spPr>
              <a:xfrm>
                <a:off x="7086600" y="4370696"/>
                <a:ext cx="1508125" cy="1420504"/>
              </a:xfrm>
              <a:prstGeom prst="rect">
                <a:avLst/>
              </a:prstGeom>
              <a:solidFill>
                <a:srgbClr val="F7F5B7"/>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
            <p:nvSpPr>
              <p:cNvPr id="22" name="TextBox 21"/>
              <p:cNvSpPr txBox="1"/>
              <p:nvPr/>
            </p:nvSpPr>
            <p:spPr>
              <a:xfrm>
                <a:off x="7157707" y="4682978"/>
                <a:ext cx="1349992" cy="830997"/>
              </a:xfrm>
              <a:prstGeom prst="rect">
                <a:avLst/>
              </a:prstGeom>
              <a:noFill/>
              <a:ln>
                <a:noFill/>
              </a:ln>
            </p:spPr>
            <p:txBody>
              <a:bodyPr wrap="square" rtlCol="0">
                <a:spAutoFit/>
              </a:bodyPr>
              <a:lstStyle/>
              <a:p>
                <a:pPr algn="ctr"/>
                <a:r>
                  <a:rPr lang="en-US" sz="2400" b="1" dirty="0" smtClean="0">
                    <a:solidFill>
                      <a:schemeClr val="bg2">
                        <a:lumMod val="25000"/>
                      </a:schemeClr>
                    </a:solidFill>
                  </a:rPr>
                  <a:t>SDM              Indonesia</a:t>
                </a:r>
                <a:endParaRPr lang="en-US" sz="2400" b="1" dirty="0">
                  <a:solidFill>
                    <a:schemeClr val="bg2">
                      <a:lumMod val="25000"/>
                    </a:schemeClr>
                  </a:solidFill>
                </a:endParaRPr>
              </a:p>
            </p:txBody>
          </p:sp>
        </p:grpSp>
        <p:sp>
          <p:nvSpPr>
            <p:cNvPr id="32" name="Right Arrow 31"/>
            <p:cNvSpPr/>
            <p:nvPr/>
          </p:nvSpPr>
          <p:spPr>
            <a:xfrm rot="16200000">
              <a:off x="7581900" y="4400550"/>
              <a:ext cx="457200" cy="838200"/>
            </a:xfrm>
            <a:prstGeom prst="rightArrow">
              <a:avLst>
                <a:gd name="adj1" fmla="val 50000"/>
                <a:gd name="adj2" fmla="val 69737"/>
              </a:avLst>
            </a:prstGeom>
            <a:solidFill>
              <a:srgbClr val="F2F09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ou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par>
                          <p:cTn id="13" fill="hold">
                            <p:stCondLst>
                              <p:cond delay="500"/>
                            </p:stCondLst>
                            <p:childTnLst>
                              <p:par>
                                <p:cTn id="14" presetID="4" presetClass="entr" presetSubtype="16"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ox(in)">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wipe(down)">
                                      <p:cBhvr>
                                        <p:cTn id="21" dur="500"/>
                                        <p:tgtEl>
                                          <p:spTgt spid="33"/>
                                        </p:tgtEl>
                                      </p:cBhvr>
                                    </p:animEffect>
                                  </p:childTnLst>
                                </p:cTn>
                              </p:par>
                            </p:childTnLst>
                          </p:cTn>
                        </p:par>
                        <p:par>
                          <p:cTn id="22" fill="hold">
                            <p:stCondLst>
                              <p:cond delay="500"/>
                            </p:stCondLst>
                            <p:childTnLst>
                              <p:par>
                                <p:cTn id="23" presetID="22" presetClass="entr" presetSubtype="1" fill="hold" nodeType="afterEffect">
                                  <p:stCondLst>
                                    <p:cond delay="0"/>
                                  </p:stCondLst>
                                  <p:childTnLst>
                                    <p:set>
                                      <p:cBhvr>
                                        <p:cTn id="24" dur="1" fill="hold">
                                          <p:stCondLst>
                                            <p:cond delay="0"/>
                                          </p:stCondLst>
                                        </p:cTn>
                                        <p:tgtEl>
                                          <p:spTgt spid="34"/>
                                        </p:tgtEl>
                                        <p:attrNameLst>
                                          <p:attrName>style.visibility</p:attrName>
                                        </p:attrNameLst>
                                      </p:cBhvr>
                                      <p:to>
                                        <p:strVal val="visible"/>
                                      </p:to>
                                    </p:set>
                                    <p:animEffect transition="in" filter="wipe(up)">
                                      <p:cBhvr>
                                        <p:cTn id="25" dur="500"/>
                                        <p:tgtEl>
                                          <p:spTgt spid="34"/>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6" fill="hold" grpId="0" nodeType="clickEffect">
                                  <p:stCondLst>
                                    <p:cond delay="0"/>
                                  </p:stCondLst>
                                  <p:childTnLst>
                                    <p:set>
                                      <p:cBhvr>
                                        <p:cTn id="29" dur="1" fill="hold">
                                          <p:stCondLst>
                                            <p:cond delay="0"/>
                                          </p:stCondLst>
                                        </p:cTn>
                                        <p:tgtEl>
                                          <p:spTgt spid="47"/>
                                        </p:tgtEl>
                                        <p:attrNameLst>
                                          <p:attrName>style.visibility</p:attrName>
                                        </p:attrNameLst>
                                      </p:cBhvr>
                                      <p:to>
                                        <p:strVal val="visible"/>
                                      </p:to>
                                    </p:set>
                                    <p:animEffect transition="in" filter="strips(downRight)">
                                      <p:cBhvr>
                                        <p:cTn id="30" dur="500"/>
                                        <p:tgtEl>
                                          <p:spTgt spid="47"/>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wipe(up)">
                                      <p:cBhvr>
                                        <p:cTn id="35" dur="1000"/>
                                        <p:tgtEl>
                                          <p:spTgt spid="2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left)">
                                      <p:cBhvr>
                                        <p:cTn id="40" dur="500"/>
                                        <p:tgtEl>
                                          <p:spTgt spid="5"/>
                                        </p:tgtEl>
                                      </p:cBhvr>
                                    </p:animEffect>
                                  </p:childTnLst>
                                </p:cTn>
                              </p:par>
                            </p:childTnLst>
                          </p:cTn>
                        </p:par>
                        <p:par>
                          <p:cTn id="41" fill="hold">
                            <p:stCondLst>
                              <p:cond delay="500"/>
                            </p:stCondLst>
                            <p:childTnLst>
                              <p:par>
                                <p:cTn id="42" presetID="22" presetClass="entr" presetSubtype="8" fill="hold" grpId="0" nodeType="after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wipe(left)">
                                      <p:cBhvr>
                                        <p:cTn id="44" dur="500"/>
                                        <p:tgtEl>
                                          <p:spTgt spid="16"/>
                                        </p:tgtEl>
                                      </p:cBhvr>
                                    </p:animEffect>
                                  </p:childTnLst>
                                </p:cTn>
                              </p:par>
                            </p:childTnLst>
                          </p:cTn>
                        </p:par>
                        <p:par>
                          <p:cTn id="45" fill="hold">
                            <p:stCondLst>
                              <p:cond delay="1000"/>
                            </p:stCondLst>
                            <p:childTnLst>
                              <p:par>
                                <p:cTn id="46" presetID="22" presetClass="entr" presetSubtype="8" fill="hold" grpId="0" nodeType="after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wipe(left)">
                                      <p:cBhvr>
                                        <p:cTn id="4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6" grpId="0" animBg="1"/>
      <p:bldP spid="18" grpId="0" animBg="1"/>
      <p:bldP spid="47" grpId="0"/>
      <p:bldP spid="3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27" name="TextBox 73"/>
          <p:cNvSpPr txBox="1">
            <a:spLocks noChangeArrowheads="1"/>
          </p:cNvSpPr>
          <p:nvPr/>
        </p:nvSpPr>
        <p:spPr bwMode="auto">
          <a:xfrm>
            <a:off x="1868488" y="127000"/>
            <a:ext cx="5334000" cy="363538"/>
          </a:xfrm>
          <a:prstGeom prst="rect">
            <a:avLst/>
          </a:prstGeom>
          <a:noFill/>
          <a:ln w="9525">
            <a:noFill/>
            <a:miter lim="800000"/>
            <a:headEnd/>
            <a:tailEnd/>
          </a:ln>
        </p:spPr>
        <p:txBody>
          <a:bodyPr lIns="85770" tIns="42885" rIns="85770" bIns="42885">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b="1">
                <a:ln w="11430"/>
                <a:solidFill>
                  <a:schemeClr val="bg2">
                    <a:lumMod val="50000"/>
                  </a:schemeClr>
                </a:solidFill>
                <a:effectLst>
                  <a:outerShdw blurRad="80000" dist="40000" dir="5040000" algn="tl">
                    <a:srgbClr val="000000">
                      <a:alpha val="30000"/>
                    </a:srgbClr>
                  </a:outerShdw>
                </a:effectLst>
                <a:latin typeface="Arial" pitchFamily="34" charset="0"/>
                <a:cs typeface="Arial" pitchFamily="34" charset="0"/>
              </a:rPr>
              <a:t>TAHAPAN PENYUSUNAN KURIKULUM</a:t>
            </a:r>
          </a:p>
        </p:txBody>
      </p:sp>
      <p:grpSp>
        <p:nvGrpSpPr>
          <p:cNvPr id="2" name="Group 82"/>
          <p:cNvGrpSpPr>
            <a:grpSpLocks/>
          </p:cNvGrpSpPr>
          <p:nvPr/>
        </p:nvGrpSpPr>
        <p:grpSpPr bwMode="auto">
          <a:xfrm>
            <a:off x="7078663" y="5619750"/>
            <a:ext cx="1808162" cy="738664"/>
            <a:chOff x="7101204" y="5892295"/>
            <a:chExt cx="1768586" cy="734536"/>
          </a:xfrm>
        </p:grpSpPr>
        <p:sp>
          <p:nvSpPr>
            <p:cNvPr id="77" name="TextBox 32"/>
            <p:cNvSpPr txBox="1">
              <a:spLocks noChangeArrowheads="1"/>
            </p:cNvSpPr>
            <p:nvPr/>
          </p:nvSpPr>
          <p:spPr bwMode="auto">
            <a:xfrm>
              <a:off x="7304614" y="5892295"/>
              <a:ext cx="1565176" cy="734536"/>
            </a:xfrm>
            <a:prstGeom prst="rect">
              <a:avLst/>
            </a:prstGeom>
            <a:solidFill>
              <a:srgbClr val="9FB450"/>
            </a:solidFill>
            <a:ln w="12700">
              <a:solidFill>
                <a:schemeClr val="bg1">
                  <a:lumMod val="65000"/>
                </a:schemeClr>
              </a:solidFill>
              <a:miter lim="800000"/>
              <a:headEnd/>
              <a:tailEnd/>
            </a:ln>
          </p:spPr>
          <p:txBody>
            <a:bodyPr>
              <a:spAutoFit/>
            </a:bodyPr>
            <a:lstStyle/>
            <a:p>
              <a:pPr algn="ctr">
                <a:defRPr/>
              </a:pPr>
              <a:r>
                <a:rPr lang="en-US" sz="1400" b="1" smtClean="0">
                  <a:solidFill>
                    <a:schemeClr val="bg1"/>
                  </a:solidFill>
                  <a:effectLst>
                    <a:outerShdw blurRad="38100" dist="38100" dir="2700000" algn="tl">
                      <a:srgbClr val="000000">
                        <a:alpha val="43137"/>
                      </a:srgbClr>
                    </a:outerShdw>
                  </a:effectLst>
                  <a:latin typeface="Arial" pitchFamily="34" charset="0"/>
                  <a:cs typeface="Arial" pitchFamily="34" charset="0"/>
                </a:rPr>
                <a:t>Konsep &amp; Strategi </a:t>
              </a:r>
              <a:r>
                <a:rPr lang="en-US" sz="1400" b="1">
                  <a:solidFill>
                    <a:schemeClr val="bg1"/>
                  </a:solidFill>
                  <a:effectLst>
                    <a:outerShdw blurRad="38100" dist="38100" dir="2700000" algn="tl">
                      <a:srgbClr val="000000">
                        <a:alpha val="43137"/>
                      </a:srgbClr>
                    </a:outerShdw>
                  </a:effectLst>
                  <a:latin typeface="Arial" pitchFamily="34" charset="0"/>
                  <a:cs typeface="Arial" pitchFamily="34" charset="0"/>
                </a:rPr>
                <a:t>pembelajaran </a:t>
              </a:r>
              <a:endParaRPr lang="en-US" sz="14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79" name="Right Arrow 78"/>
            <p:cNvSpPr/>
            <p:nvPr/>
          </p:nvSpPr>
          <p:spPr bwMode="auto">
            <a:xfrm flipH="1" flipV="1">
              <a:off x="7101204" y="6002795"/>
              <a:ext cx="156828" cy="497268"/>
            </a:xfrm>
            <a:prstGeom prst="rightArrow">
              <a:avLst>
                <a:gd name="adj1" fmla="val 50000"/>
                <a:gd name="adj2" fmla="val 71256"/>
              </a:avLst>
            </a:prstGeom>
            <a:solidFill>
              <a:srgbClr val="9FB4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 name="Group 57"/>
          <p:cNvGrpSpPr/>
          <p:nvPr/>
        </p:nvGrpSpPr>
        <p:grpSpPr>
          <a:xfrm>
            <a:off x="2206625" y="685800"/>
            <a:ext cx="4667250" cy="1981200"/>
            <a:chOff x="2206625" y="685800"/>
            <a:chExt cx="4667250" cy="1981200"/>
          </a:xfrm>
        </p:grpSpPr>
        <p:sp>
          <p:nvSpPr>
            <p:cNvPr id="22" name="Rectangle 21"/>
            <p:cNvSpPr/>
            <p:nvPr/>
          </p:nvSpPr>
          <p:spPr>
            <a:xfrm>
              <a:off x="2206625" y="685800"/>
              <a:ext cx="4667250" cy="1981200"/>
            </a:xfrm>
            <a:prstGeom prst="rect">
              <a:avLst/>
            </a:prstGeom>
            <a:solidFill>
              <a:srgbClr val="F7F5B7">
                <a:alpha val="49804"/>
              </a:srgbClr>
            </a:solid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85770" tIns="42885" rIns="85770" bIns="42885" anchor="ctr"/>
            <a:lstStyle/>
            <a:p>
              <a:pPr algn="ctr">
                <a:defRPr/>
              </a:pPr>
              <a:endParaRPr lang="en-US" dirty="0"/>
            </a:p>
          </p:txBody>
        </p:sp>
        <p:grpSp>
          <p:nvGrpSpPr>
            <p:cNvPr id="4" name="Group 46"/>
            <p:cNvGrpSpPr>
              <a:grpSpLocks/>
            </p:cNvGrpSpPr>
            <p:nvPr/>
          </p:nvGrpSpPr>
          <p:grpSpPr bwMode="auto">
            <a:xfrm>
              <a:off x="2303463" y="800100"/>
              <a:ext cx="4429125" cy="684431"/>
              <a:chOff x="2212002" y="379399"/>
              <a:chExt cx="4428455" cy="686367"/>
            </a:xfrm>
          </p:grpSpPr>
          <p:sp>
            <p:nvSpPr>
              <p:cNvPr id="52274" name="TextBox 7"/>
              <p:cNvSpPr txBox="1">
                <a:spLocks noChangeArrowheads="1"/>
              </p:cNvSpPr>
              <p:nvPr/>
            </p:nvSpPr>
            <p:spPr bwMode="auto">
              <a:xfrm>
                <a:off x="2212002" y="417607"/>
                <a:ext cx="1599958" cy="648159"/>
              </a:xfrm>
              <a:prstGeom prst="rect">
                <a:avLst/>
              </a:prstGeom>
              <a:noFill/>
              <a:ln w="9525">
                <a:noFill/>
                <a:miter lim="800000"/>
                <a:headEnd/>
                <a:tailEnd/>
              </a:ln>
            </p:spPr>
            <p:txBody>
              <a:bodyPr>
                <a:spAutoFit/>
              </a:bodyPr>
              <a:lstStyle/>
              <a:p>
                <a:pPr>
                  <a:defRPr/>
                </a:pPr>
                <a:r>
                  <a:rPr lang="en-US" sz="1400" b="1" dirty="0" err="1">
                    <a:solidFill>
                      <a:schemeClr val="tx2">
                        <a:lumMod val="75000"/>
                      </a:schemeClr>
                    </a:solidFill>
                    <a:latin typeface="Arial" pitchFamily="34" charset="0"/>
                    <a:cs typeface="Arial" pitchFamily="34" charset="0"/>
                  </a:rPr>
                  <a:t>Analisis</a:t>
                </a:r>
                <a:r>
                  <a:rPr lang="en-US" sz="1400" b="1" dirty="0">
                    <a:solidFill>
                      <a:schemeClr val="tx2">
                        <a:lumMod val="75000"/>
                      </a:schemeClr>
                    </a:solidFill>
                    <a:latin typeface="Arial" pitchFamily="34" charset="0"/>
                    <a:cs typeface="Arial" pitchFamily="34" charset="0"/>
                  </a:rPr>
                  <a:t> SWOT</a:t>
                </a:r>
              </a:p>
              <a:p>
                <a:pPr>
                  <a:defRPr/>
                </a:pPr>
                <a:r>
                  <a:rPr lang="en-US" sz="1100" dirty="0">
                    <a:solidFill>
                      <a:schemeClr val="tx2">
                        <a:lumMod val="75000"/>
                      </a:schemeClr>
                    </a:solidFill>
                    <a:latin typeface="Arial" pitchFamily="34" charset="0"/>
                    <a:cs typeface="Arial" pitchFamily="34" charset="0"/>
                  </a:rPr>
                  <a:t>(University values)</a:t>
                </a:r>
              </a:p>
              <a:p>
                <a:pPr>
                  <a:defRPr/>
                </a:pPr>
                <a:r>
                  <a:rPr lang="en-US" sz="1100" dirty="0">
                    <a:solidFill>
                      <a:schemeClr val="tx2">
                        <a:lumMod val="75000"/>
                      </a:schemeClr>
                    </a:solidFill>
                    <a:latin typeface="Arial" pitchFamily="34" charset="0"/>
                    <a:cs typeface="Arial" pitchFamily="34" charset="0"/>
                  </a:rPr>
                  <a:t>(Scientific </a:t>
                </a:r>
                <a:r>
                  <a:rPr lang="en-US" sz="1100">
                    <a:solidFill>
                      <a:schemeClr val="tx2">
                        <a:lumMod val="75000"/>
                      </a:schemeClr>
                    </a:solidFill>
                    <a:latin typeface="Arial" pitchFamily="34" charset="0"/>
                    <a:cs typeface="Arial" pitchFamily="34" charset="0"/>
                  </a:rPr>
                  <a:t>vision Prodi)</a:t>
                </a:r>
                <a:endParaRPr lang="en-US" sz="1100" dirty="0">
                  <a:solidFill>
                    <a:schemeClr val="tx2">
                      <a:lumMod val="75000"/>
                    </a:schemeClr>
                  </a:solidFill>
                  <a:latin typeface="Arial" pitchFamily="34" charset="0"/>
                  <a:cs typeface="Arial" pitchFamily="34" charset="0"/>
                </a:endParaRPr>
              </a:p>
            </p:txBody>
          </p:sp>
          <p:sp>
            <p:nvSpPr>
              <p:cNvPr id="52275" name="TextBox 8"/>
              <p:cNvSpPr txBox="1">
                <a:spLocks noChangeArrowheads="1"/>
              </p:cNvSpPr>
              <p:nvPr/>
            </p:nvSpPr>
            <p:spPr bwMode="auto">
              <a:xfrm>
                <a:off x="4811934" y="379399"/>
                <a:ext cx="1828523" cy="648159"/>
              </a:xfrm>
              <a:prstGeom prst="rect">
                <a:avLst/>
              </a:prstGeom>
              <a:noFill/>
              <a:ln w="9525">
                <a:noFill/>
                <a:miter lim="800000"/>
                <a:headEnd/>
                <a:tailEnd/>
              </a:ln>
            </p:spPr>
            <p:txBody>
              <a:bodyPr anchor="ctr">
                <a:spAutoFit/>
              </a:bodyPr>
              <a:lstStyle/>
              <a:p>
                <a:pPr algn="r">
                  <a:defRPr/>
                </a:pPr>
                <a:r>
                  <a:rPr lang="en-US" sz="1400" b="1" dirty="0">
                    <a:solidFill>
                      <a:schemeClr val="tx2">
                        <a:lumMod val="75000"/>
                      </a:schemeClr>
                    </a:solidFill>
                    <a:latin typeface="Arial" pitchFamily="34" charset="0"/>
                    <a:cs typeface="Arial" pitchFamily="34" charset="0"/>
                  </a:rPr>
                  <a:t>Tracer study</a:t>
                </a:r>
              </a:p>
              <a:p>
                <a:pPr algn="r">
                  <a:defRPr/>
                </a:pPr>
                <a:r>
                  <a:rPr lang="en-US" sz="1100" dirty="0">
                    <a:solidFill>
                      <a:schemeClr val="tx2">
                        <a:lumMod val="75000"/>
                      </a:schemeClr>
                    </a:solidFill>
                    <a:latin typeface="Arial" pitchFamily="34" charset="0"/>
                    <a:cs typeface="Arial" pitchFamily="34" charset="0"/>
                  </a:rPr>
                  <a:t>(Need assessment)</a:t>
                </a:r>
              </a:p>
              <a:p>
                <a:pPr algn="r">
                  <a:defRPr/>
                </a:pPr>
                <a:r>
                  <a:rPr lang="en-US" sz="1100" dirty="0">
                    <a:solidFill>
                      <a:schemeClr val="tx2">
                        <a:lumMod val="75000"/>
                      </a:schemeClr>
                    </a:solidFill>
                    <a:latin typeface="Arial" pitchFamily="34" charset="0"/>
                    <a:cs typeface="Arial" pitchFamily="34" charset="0"/>
                  </a:rPr>
                  <a:t>(Market signal)</a:t>
                </a:r>
              </a:p>
            </p:txBody>
          </p:sp>
          <p:sp>
            <p:nvSpPr>
              <p:cNvPr id="10" name="Left-Right Arrow 9"/>
              <p:cNvSpPr/>
              <p:nvPr/>
            </p:nvSpPr>
            <p:spPr>
              <a:xfrm>
                <a:off x="4129412" y="408055"/>
                <a:ext cx="609508" cy="272231"/>
              </a:xfrm>
              <a:prstGeom prst="leftRightArrow">
                <a:avLst>
                  <a:gd name="adj1" fmla="val 52216"/>
                  <a:gd name="adj2" fmla="val 29311"/>
                </a:avLst>
              </a:prstGeom>
              <a:solidFill>
                <a:srgbClr val="FF9933"/>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5" name="Group 92"/>
            <p:cNvGrpSpPr>
              <a:grpSpLocks/>
            </p:cNvGrpSpPr>
            <p:nvPr/>
          </p:nvGrpSpPr>
          <p:grpSpPr bwMode="auto">
            <a:xfrm>
              <a:off x="3352800" y="1143386"/>
              <a:ext cx="2362200" cy="1363314"/>
              <a:chOff x="3463162" y="1219758"/>
              <a:chExt cx="2362200" cy="1363753"/>
            </a:xfrm>
            <a:solidFill>
              <a:srgbClr val="FFFFCC"/>
            </a:solidFill>
          </p:grpSpPr>
          <p:grpSp>
            <p:nvGrpSpPr>
              <p:cNvPr id="6" name="Group 49"/>
              <p:cNvGrpSpPr>
                <a:grpSpLocks/>
              </p:cNvGrpSpPr>
              <p:nvPr/>
            </p:nvGrpSpPr>
            <p:grpSpPr bwMode="auto">
              <a:xfrm>
                <a:off x="3463162" y="1434085"/>
                <a:ext cx="2362200" cy="1149426"/>
                <a:chOff x="3231520" y="1586298"/>
                <a:chExt cx="2362487" cy="1148795"/>
              </a:xfrm>
              <a:grpFill/>
            </p:grpSpPr>
            <p:sp>
              <p:nvSpPr>
                <p:cNvPr id="11" name="Rectangle 10"/>
                <p:cNvSpPr/>
                <p:nvPr/>
              </p:nvSpPr>
              <p:spPr>
                <a:xfrm>
                  <a:off x="3688776" y="1586298"/>
                  <a:ext cx="1447976" cy="307707"/>
                </a:xfrm>
                <a:prstGeom prst="rect">
                  <a:avLst/>
                </a:prstGeom>
                <a:noFill/>
                <a:ln w="9525">
                  <a:noFill/>
                </a:ln>
                <a:effectLst/>
              </p:spPr>
              <p:style>
                <a:lnRef idx="2">
                  <a:schemeClr val="accent1"/>
                </a:lnRef>
                <a:fillRef idx="1">
                  <a:schemeClr val="lt1"/>
                </a:fillRef>
                <a:effectRef idx="0">
                  <a:schemeClr val="accent1"/>
                </a:effectRef>
                <a:fontRef idx="minor">
                  <a:schemeClr val="dk1"/>
                </a:fontRef>
              </p:style>
              <p:txBody>
                <a:bodyPr wrap="square">
                  <a:spAutoFit/>
                </a:bodyPr>
                <a:lstStyle/>
                <a:p>
                  <a:pPr algn="ctr">
                    <a:defRPr/>
                  </a:pPr>
                  <a:r>
                    <a:rPr lang="en-US" sz="1400" b="1" dirty="0">
                      <a:ln w="1905"/>
                      <a:solidFill>
                        <a:schemeClr val="tx1"/>
                      </a:solidFill>
                      <a:cs typeface="Arial" pitchFamily="34" charset="0"/>
                    </a:rPr>
                    <a:t>PROFIL LULUSAN</a:t>
                  </a:r>
                </a:p>
              </p:txBody>
            </p:sp>
            <p:sp>
              <p:nvSpPr>
                <p:cNvPr id="12" name="Rectangle 11"/>
                <p:cNvSpPr/>
                <p:nvPr/>
              </p:nvSpPr>
              <p:spPr>
                <a:xfrm>
                  <a:off x="3231520" y="2104294"/>
                  <a:ext cx="2362487" cy="630799"/>
                </a:xfrm>
                <a:prstGeom prst="rect">
                  <a:avLst/>
                </a:prstGeom>
                <a:noFill/>
                <a:ln>
                  <a:noFill/>
                </a:ln>
              </p:spPr>
              <p:txBody>
                <a:bodyPr>
                  <a:spAutoFit/>
                </a:bodyPr>
                <a:lstStyle/>
                <a:p>
                  <a:pPr algn="ctr">
                    <a:defRPr/>
                  </a:pPr>
                  <a:r>
                    <a:rPr lang="en-US" sz="1200" b="1">
                      <a:ln w="1905"/>
                      <a:effectLst>
                        <a:innerShdw blurRad="69850" dist="43180" dir="5400000">
                          <a:srgbClr val="000000">
                            <a:alpha val="65000"/>
                          </a:srgbClr>
                        </a:innerShdw>
                      </a:effectLst>
                      <a:latin typeface="Arial" pitchFamily="34" charset="0"/>
                    </a:rPr>
                    <a:t>RUMUSAN</a:t>
                  </a:r>
                </a:p>
                <a:p>
                  <a:pPr algn="ctr">
                    <a:defRPr/>
                  </a:pPr>
                  <a:r>
                    <a:rPr lang="en-US" sz="1200" b="1">
                      <a:ln w="1905"/>
                      <a:effectLst>
                        <a:innerShdw blurRad="69850" dist="43180" dir="5400000">
                          <a:srgbClr val="000000">
                            <a:alpha val="65000"/>
                          </a:srgbClr>
                        </a:innerShdw>
                      </a:effectLst>
                      <a:latin typeface="Arial" pitchFamily="34" charset="0"/>
                    </a:rPr>
                    <a:t>CAPAIAN PEMBELAJARAN </a:t>
                  </a:r>
                  <a:endParaRPr lang="en-US" sz="1100" b="1">
                    <a:ln w="1905"/>
                    <a:effectLst>
                      <a:innerShdw blurRad="69850" dist="43180" dir="5400000">
                        <a:srgbClr val="000000">
                          <a:alpha val="65000"/>
                        </a:srgbClr>
                      </a:innerShdw>
                    </a:effectLst>
                    <a:latin typeface="Arial" pitchFamily="34" charset="0"/>
                  </a:endParaRPr>
                </a:p>
                <a:p>
                  <a:pPr algn="ctr">
                    <a:defRPr/>
                  </a:pPr>
                  <a:r>
                    <a:rPr lang="en-US" sz="1100">
                      <a:ln w="1905"/>
                      <a:effectLst>
                        <a:innerShdw blurRad="69850" dist="43180" dir="5400000">
                          <a:srgbClr val="000000">
                            <a:alpha val="65000"/>
                          </a:srgbClr>
                        </a:innerShdw>
                      </a:effectLst>
                      <a:latin typeface="Arial" pitchFamily="34" charset="0"/>
                    </a:rPr>
                    <a:t>(Learning Outcome)</a:t>
                  </a:r>
                  <a:endParaRPr lang="en-US" sz="1200" dirty="0">
                    <a:ln w="1905"/>
                    <a:effectLst>
                      <a:innerShdw blurRad="69850" dist="43180" dir="5400000">
                        <a:srgbClr val="000000">
                          <a:alpha val="65000"/>
                        </a:srgbClr>
                      </a:innerShdw>
                    </a:effectLst>
                    <a:latin typeface="Arial" pitchFamily="34" charset="0"/>
                  </a:endParaRPr>
                </a:p>
              </p:txBody>
            </p:sp>
            <p:cxnSp>
              <p:nvCxnSpPr>
                <p:cNvPr id="18" name="Straight Arrow Connector 17"/>
                <p:cNvCxnSpPr/>
                <p:nvPr/>
              </p:nvCxnSpPr>
              <p:spPr>
                <a:xfrm rot="5400000">
                  <a:off x="4284362" y="2003012"/>
                  <a:ext cx="228162" cy="1588"/>
                </a:xfrm>
                <a:prstGeom prst="straightConnector1">
                  <a:avLst/>
                </a:prstGeom>
                <a:grpFill/>
                <a:ln>
                  <a:solidFill>
                    <a:srgbClr val="FFC000"/>
                  </a:solidFill>
                  <a:tailEnd type="arrow"/>
                </a:ln>
              </p:spPr>
              <p:style>
                <a:lnRef idx="1">
                  <a:schemeClr val="accent1"/>
                </a:lnRef>
                <a:fillRef idx="0">
                  <a:schemeClr val="accent1"/>
                </a:fillRef>
                <a:effectRef idx="0">
                  <a:schemeClr val="accent1"/>
                </a:effectRef>
                <a:fontRef idx="minor">
                  <a:schemeClr val="tx1"/>
                </a:fontRef>
              </p:style>
            </p:cxnSp>
          </p:grpSp>
          <p:cxnSp>
            <p:nvCxnSpPr>
              <p:cNvPr id="89" name="Straight Arrow Connector 88"/>
              <p:cNvCxnSpPr/>
              <p:nvPr/>
            </p:nvCxnSpPr>
            <p:spPr bwMode="auto">
              <a:xfrm rot="5400000">
                <a:off x="4515799" y="1333108"/>
                <a:ext cx="228287" cy="1588"/>
              </a:xfrm>
              <a:prstGeom prst="straightConnector1">
                <a:avLst/>
              </a:prstGeom>
              <a:grpFill/>
              <a:ln>
                <a:solidFill>
                  <a:srgbClr val="FFC000"/>
                </a:solidFill>
                <a:tailEnd type="arrow"/>
              </a:ln>
            </p:spPr>
            <p:style>
              <a:lnRef idx="1">
                <a:schemeClr val="accent1"/>
              </a:lnRef>
              <a:fillRef idx="0">
                <a:schemeClr val="accent1"/>
              </a:fillRef>
              <a:effectRef idx="0">
                <a:schemeClr val="accent1"/>
              </a:effectRef>
              <a:fontRef idx="minor">
                <a:schemeClr val="tx1"/>
              </a:fontRef>
            </p:style>
          </p:cxnSp>
        </p:grpSp>
      </p:grpSp>
      <p:grpSp>
        <p:nvGrpSpPr>
          <p:cNvPr id="7" name="Group 52"/>
          <p:cNvGrpSpPr>
            <a:grpSpLocks/>
          </p:cNvGrpSpPr>
          <p:nvPr/>
        </p:nvGrpSpPr>
        <p:grpSpPr bwMode="auto">
          <a:xfrm>
            <a:off x="7067551" y="1998040"/>
            <a:ext cx="1835162" cy="492443"/>
            <a:chOff x="6471413" y="1863518"/>
            <a:chExt cx="1835412" cy="491827"/>
          </a:xfrm>
          <a:solidFill>
            <a:srgbClr val="FF8A3B"/>
          </a:solidFill>
        </p:grpSpPr>
        <p:sp>
          <p:nvSpPr>
            <p:cNvPr id="90" name="TextBox 35"/>
            <p:cNvSpPr txBox="1">
              <a:spLocks noChangeArrowheads="1"/>
            </p:cNvSpPr>
            <p:nvPr/>
          </p:nvSpPr>
          <p:spPr bwMode="auto">
            <a:xfrm>
              <a:off x="6679975" y="1863518"/>
              <a:ext cx="1626850" cy="491827"/>
            </a:xfrm>
            <a:prstGeom prst="rect">
              <a:avLst/>
            </a:prstGeom>
            <a:solidFill>
              <a:srgbClr val="FFC000"/>
            </a:solidFill>
            <a:ln w="9525">
              <a:noFill/>
              <a:miter lim="800000"/>
              <a:headEnd/>
              <a:tailEnd/>
            </a:ln>
          </p:spPr>
          <p:txBody>
            <a:bodyPr>
              <a:spAutoFit/>
            </a:bodyPr>
            <a:lstStyle/>
            <a:p>
              <a:pPr algn="ctr">
                <a:defRPr/>
              </a:pPr>
              <a:r>
                <a:rPr lang="en-US" sz="1300" b="1">
                  <a:solidFill>
                    <a:schemeClr val="bg1"/>
                  </a:solidFill>
                  <a:effectLst>
                    <a:outerShdw blurRad="38100" dist="38100" dir="2700000" algn="tl">
                      <a:srgbClr val="000000">
                        <a:alpha val="43137"/>
                      </a:srgbClr>
                    </a:outerShdw>
                  </a:effectLst>
                  <a:latin typeface="Arial" pitchFamily="34" charset="0"/>
                </a:rPr>
                <a:t>Deskripsi KKNI </a:t>
              </a:r>
              <a:r>
                <a:rPr lang="en-US" sz="1300" b="1" dirty="0">
                  <a:solidFill>
                    <a:schemeClr val="bg1"/>
                  </a:solidFill>
                  <a:effectLst>
                    <a:outerShdw blurRad="38100" dist="38100" dir="2700000" algn="tl">
                      <a:srgbClr val="000000">
                        <a:alpha val="43137"/>
                      </a:srgbClr>
                    </a:outerShdw>
                  </a:effectLst>
                  <a:latin typeface="Arial" pitchFamily="34" charset="0"/>
                </a:rPr>
                <a:t>&amp; </a:t>
              </a:r>
              <a:r>
                <a:rPr lang="en-US" sz="1300" b="1" dirty="0" err="1">
                  <a:solidFill>
                    <a:schemeClr val="bg1"/>
                  </a:solidFill>
                  <a:effectLst>
                    <a:outerShdw blurRad="38100" dist="38100" dir="2700000" algn="tl">
                      <a:srgbClr val="000000">
                        <a:alpha val="43137"/>
                      </a:srgbClr>
                    </a:outerShdw>
                  </a:effectLst>
                  <a:latin typeface="Arial" pitchFamily="34" charset="0"/>
                </a:rPr>
                <a:t>standar</a:t>
              </a:r>
              <a:r>
                <a:rPr lang="en-US" sz="1300" b="1" dirty="0">
                  <a:solidFill>
                    <a:schemeClr val="bg1"/>
                  </a:solidFill>
                  <a:effectLst>
                    <a:outerShdw blurRad="38100" dist="38100" dir="2700000" algn="tl">
                      <a:srgbClr val="000000">
                        <a:alpha val="43137"/>
                      </a:srgbClr>
                    </a:outerShdw>
                  </a:effectLst>
                  <a:latin typeface="Arial" pitchFamily="34" charset="0"/>
                </a:rPr>
                <a:t> BSNP</a:t>
              </a:r>
            </a:p>
          </p:txBody>
        </p:sp>
        <p:sp>
          <p:nvSpPr>
            <p:cNvPr id="93" name="Right Arrow 92"/>
            <p:cNvSpPr/>
            <p:nvPr/>
          </p:nvSpPr>
          <p:spPr>
            <a:xfrm flipH="1" flipV="1">
              <a:off x="6471413" y="1884753"/>
              <a:ext cx="152420" cy="464225"/>
            </a:xfrm>
            <a:prstGeom prst="rightArrow">
              <a:avLst>
                <a:gd name="adj1" fmla="val 50000"/>
                <a:gd name="adj2" fmla="val 71256"/>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98" name="Text Box 80"/>
          <p:cNvSpPr txBox="1">
            <a:spLocks noChangeArrowheads="1"/>
          </p:cNvSpPr>
          <p:nvPr/>
        </p:nvSpPr>
        <p:spPr bwMode="auto">
          <a:xfrm>
            <a:off x="6803408" y="6552461"/>
            <a:ext cx="2166938" cy="271053"/>
          </a:xfrm>
          <a:prstGeom prst="rect">
            <a:avLst/>
          </a:prstGeom>
          <a:noFill/>
          <a:ln w="9525">
            <a:noFill/>
            <a:miter lim="800000"/>
            <a:headEnd/>
            <a:tailEnd/>
          </a:ln>
        </p:spPr>
        <p:txBody>
          <a:bodyPr wrap="square" lIns="85554" tIns="42776" rIns="85554" bIns="42776">
            <a:spAutoFit/>
          </a:bodyPr>
          <a:lstStyle/>
          <a:p>
            <a:pPr algn="r" defTabSz="855663" eaLnBrk="0" hangingPunct="0">
              <a:spcBef>
                <a:spcPct val="50000"/>
              </a:spcBef>
            </a:pPr>
            <a:r>
              <a:rPr lang="en-US" sz="1200" b="1" dirty="0" smtClean="0"/>
              <a:t>endrotomoits@yahoo.com</a:t>
            </a:r>
            <a:endParaRPr lang="en-US" sz="1200" b="1" dirty="0"/>
          </a:p>
        </p:txBody>
      </p:sp>
      <p:grpSp>
        <p:nvGrpSpPr>
          <p:cNvPr id="8" name="Group 58"/>
          <p:cNvGrpSpPr/>
          <p:nvPr/>
        </p:nvGrpSpPr>
        <p:grpSpPr>
          <a:xfrm>
            <a:off x="2209800" y="2520280"/>
            <a:ext cx="4664075" cy="2737520"/>
            <a:chOff x="2209800" y="2520280"/>
            <a:chExt cx="4664075" cy="2737520"/>
          </a:xfrm>
        </p:grpSpPr>
        <p:sp>
          <p:nvSpPr>
            <p:cNvPr id="25" name="Rectangle 24"/>
            <p:cNvSpPr/>
            <p:nvPr/>
          </p:nvSpPr>
          <p:spPr>
            <a:xfrm>
              <a:off x="2209800" y="2724150"/>
              <a:ext cx="4664075" cy="2533650"/>
            </a:xfrm>
            <a:prstGeom prst="rect">
              <a:avLst/>
            </a:prstGeom>
            <a:solidFill>
              <a:srgbClr val="F5F3A5"/>
            </a:solid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85770" tIns="42885" rIns="85770" bIns="42885" anchor="ctr"/>
            <a:lstStyle/>
            <a:p>
              <a:pPr algn="ctr">
                <a:defRPr/>
              </a:pPr>
              <a:endParaRPr lang="en-US" dirty="0"/>
            </a:p>
          </p:txBody>
        </p:sp>
        <p:grpSp>
          <p:nvGrpSpPr>
            <p:cNvPr id="9" name="Group 72"/>
            <p:cNvGrpSpPr/>
            <p:nvPr/>
          </p:nvGrpSpPr>
          <p:grpSpPr>
            <a:xfrm>
              <a:off x="2286000" y="2520280"/>
              <a:ext cx="4495800" cy="2562052"/>
              <a:chOff x="2286000" y="2520280"/>
              <a:chExt cx="4495800" cy="2562052"/>
            </a:xfrm>
          </p:grpSpPr>
          <p:grpSp>
            <p:nvGrpSpPr>
              <p:cNvPr id="13" name="Group 77"/>
              <p:cNvGrpSpPr>
                <a:grpSpLocks/>
              </p:cNvGrpSpPr>
              <p:nvPr/>
            </p:nvGrpSpPr>
            <p:grpSpPr bwMode="auto">
              <a:xfrm>
                <a:off x="4193460" y="2520280"/>
                <a:ext cx="699542" cy="535807"/>
                <a:chOff x="4072434" y="2812237"/>
                <a:chExt cx="699463" cy="522982"/>
              </a:xfrm>
              <a:solidFill>
                <a:srgbClr val="FAEEBC"/>
              </a:solidFill>
            </p:grpSpPr>
            <p:cxnSp>
              <p:nvCxnSpPr>
                <p:cNvPr id="69" name="Straight Arrow Connector 68"/>
                <p:cNvCxnSpPr/>
                <p:nvPr/>
              </p:nvCxnSpPr>
              <p:spPr>
                <a:xfrm flipV="1">
                  <a:off x="4072434" y="3331317"/>
                  <a:ext cx="699463" cy="3229"/>
                </a:xfrm>
                <a:prstGeom prst="straightConnector1">
                  <a:avLst/>
                </a:prstGeom>
                <a:grpFill/>
                <a:ln>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a:off x="4147237" y="3073728"/>
                  <a:ext cx="522982" cy="0"/>
                </a:xfrm>
                <a:prstGeom prst="line">
                  <a:avLst/>
                </a:prstGeom>
                <a:grpFill/>
                <a:ln>
                  <a:solidFill>
                    <a:srgbClr val="FFC000"/>
                  </a:solidFill>
                </a:ln>
              </p:spPr>
              <p:style>
                <a:lnRef idx="1">
                  <a:schemeClr val="accent1"/>
                </a:lnRef>
                <a:fillRef idx="0">
                  <a:schemeClr val="accent1"/>
                </a:fillRef>
                <a:effectRef idx="0">
                  <a:schemeClr val="accent1"/>
                </a:effectRef>
                <a:fontRef idx="minor">
                  <a:schemeClr val="tx1"/>
                </a:fontRef>
              </p:style>
            </p:cxnSp>
          </p:grpSp>
          <p:grpSp>
            <p:nvGrpSpPr>
              <p:cNvPr id="14" name="Group 71"/>
              <p:cNvGrpSpPr/>
              <p:nvPr/>
            </p:nvGrpSpPr>
            <p:grpSpPr>
              <a:xfrm>
                <a:off x="2286000" y="2819400"/>
                <a:ext cx="4495800" cy="2262932"/>
                <a:chOff x="2286000" y="2819400"/>
                <a:chExt cx="4495800" cy="2262932"/>
              </a:xfrm>
            </p:grpSpPr>
            <p:grpSp>
              <p:nvGrpSpPr>
                <p:cNvPr id="15" name="Group 60"/>
                <p:cNvGrpSpPr>
                  <a:grpSpLocks/>
                </p:cNvGrpSpPr>
                <p:nvPr/>
              </p:nvGrpSpPr>
              <p:grpSpPr bwMode="auto">
                <a:xfrm>
                  <a:off x="2286000" y="2819400"/>
                  <a:ext cx="3276600" cy="2262932"/>
                  <a:chOff x="2164696" y="3069469"/>
                  <a:chExt cx="3276600" cy="2265341"/>
                </a:xfrm>
                <a:solidFill>
                  <a:srgbClr val="FAEEBC"/>
                </a:solidFill>
              </p:grpSpPr>
              <p:sp>
                <p:nvSpPr>
                  <p:cNvPr id="52263" name="TextBox 14"/>
                  <p:cNvSpPr txBox="1">
                    <a:spLocks noChangeArrowheads="1"/>
                  </p:cNvSpPr>
                  <p:nvPr/>
                </p:nvSpPr>
                <p:spPr bwMode="auto">
                  <a:xfrm>
                    <a:off x="2164696" y="3069469"/>
                    <a:ext cx="2031346" cy="1571331"/>
                  </a:xfrm>
                  <a:prstGeom prst="rect">
                    <a:avLst/>
                  </a:prstGeom>
                  <a:solidFill>
                    <a:srgbClr val="FFFFCC"/>
                  </a:solidFill>
                  <a:ln w="9525">
                    <a:solidFill>
                      <a:srgbClr val="FFC000"/>
                    </a:solidFill>
                    <a:miter lim="800000"/>
                    <a:headEnd/>
                    <a:tailEnd/>
                  </a:ln>
                </p:spPr>
                <p:txBody>
                  <a:bodyPr wrap="square">
                    <a:spAutoFit/>
                  </a:bodyPr>
                  <a:lstStyle/>
                  <a:p>
                    <a:pPr marL="114300">
                      <a:defRPr/>
                    </a:pPr>
                    <a:r>
                      <a:rPr lang="en-US" sz="1600" b="1" smtClean="0"/>
                      <a:t>Pemilihan</a:t>
                    </a:r>
                    <a:r>
                      <a:rPr lang="en-US" sz="1600" b="1" smtClean="0">
                        <a:latin typeface="+mn-lt"/>
                      </a:rPr>
                      <a:t> </a:t>
                    </a:r>
                    <a:r>
                      <a:rPr lang="en-US" sz="1600" b="1" dirty="0" err="1">
                        <a:latin typeface="+mn-lt"/>
                      </a:rPr>
                      <a:t>bahan</a:t>
                    </a:r>
                    <a:r>
                      <a:rPr lang="en-US" sz="1600" b="1" dirty="0">
                        <a:latin typeface="+mn-lt"/>
                      </a:rPr>
                      <a:t> </a:t>
                    </a:r>
                    <a:r>
                      <a:rPr lang="en-US" sz="1600" b="1" dirty="0" err="1">
                        <a:latin typeface="+mn-lt"/>
                      </a:rPr>
                      <a:t>kajian</a:t>
                    </a:r>
                    <a:r>
                      <a:rPr lang="en-US" sz="1600" b="1" dirty="0">
                        <a:latin typeface="+mn-lt"/>
                      </a:rPr>
                      <a:t> :</a:t>
                    </a:r>
                  </a:p>
                  <a:p>
                    <a:pPr marL="114300">
                      <a:defRPr/>
                    </a:pPr>
                    <a:r>
                      <a:rPr lang="en-US" sz="1600" dirty="0">
                        <a:latin typeface="+mn-lt"/>
                      </a:rPr>
                      <a:t>Tingkat </a:t>
                    </a:r>
                    <a:r>
                      <a:rPr lang="en-US" sz="1600" dirty="0" err="1">
                        <a:latin typeface="+mn-lt"/>
                      </a:rPr>
                      <a:t>keluasan</a:t>
                    </a:r>
                    <a:r>
                      <a:rPr lang="en-US" sz="1600" dirty="0">
                        <a:latin typeface="+mn-lt"/>
                      </a:rPr>
                      <a:t>,</a:t>
                    </a:r>
                  </a:p>
                  <a:p>
                    <a:pPr marL="114300">
                      <a:defRPr/>
                    </a:pPr>
                    <a:r>
                      <a:rPr lang="en-US" sz="1600" dirty="0">
                        <a:latin typeface="+mn-lt"/>
                      </a:rPr>
                      <a:t>Tingkat </a:t>
                    </a:r>
                    <a:r>
                      <a:rPr lang="en-US" sz="1600" dirty="0" err="1">
                        <a:latin typeface="+mn-lt"/>
                      </a:rPr>
                      <a:t>kedalaman</a:t>
                    </a:r>
                    <a:r>
                      <a:rPr lang="en-US" sz="1600" dirty="0">
                        <a:latin typeface="+mn-lt"/>
                      </a:rPr>
                      <a:t>,</a:t>
                    </a:r>
                  </a:p>
                  <a:p>
                    <a:pPr marL="114300">
                      <a:defRPr/>
                    </a:pPr>
                    <a:r>
                      <a:rPr lang="en-US" sz="1600" dirty="0">
                        <a:latin typeface="+mn-lt"/>
                      </a:rPr>
                      <a:t>Tingkat </a:t>
                    </a:r>
                    <a:r>
                      <a:rPr lang="en-US" sz="1600" dirty="0" err="1">
                        <a:latin typeface="+mn-lt"/>
                      </a:rPr>
                      <a:t>kemampuan</a:t>
                    </a:r>
                    <a:r>
                      <a:rPr lang="en-US" sz="1600" dirty="0">
                        <a:latin typeface="+mn-lt"/>
                      </a:rPr>
                      <a:t>  yang </a:t>
                    </a:r>
                    <a:r>
                      <a:rPr lang="en-US" sz="1600" dirty="0" err="1">
                        <a:latin typeface="+mn-lt"/>
                      </a:rPr>
                      <a:t>ingin</a:t>
                    </a:r>
                    <a:r>
                      <a:rPr lang="en-US" sz="1600" dirty="0">
                        <a:latin typeface="+mn-lt"/>
                      </a:rPr>
                      <a:t> </a:t>
                    </a:r>
                    <a:r>
                      <a:rPr lang="en-US" sz="1600" dirty="0" err="1">
                        <a:latin typeface="+mn-lt"/>
                      </a:rPr>
                      <a:t>dicapai</a:t>
                    </a:r>
                    <a:endParaRPr lang="en-US" dirty="0">
                      <a:latin typeface="+mn-lt"/>
                    </a:endParaRPr>
                  </a:p>
                </p:txBody>
              </p:sp>
              <p:sp>
                <p:nvSpPr>
                  <p:cNvPr id="52264" name="TextBox 19"/>
                  <p:cNvSpPr txBox="1">
                    <a:spLocks noChangeArrowheads="1"/>
                  </p:cNvSpPr>
                  <p:nvPr/>
                </p:nvSpPr>
                <p:spPr bwMode="auto">
                  <a:xfrm>
                    <a:off x="3396596" y="4749412"/>
                    <a:ext cx="2044700" cy="585398"/>
                  </a:xfrm>
                  <a:prstGeom prst="rect">
                    <a:avLst/>
                  </a:prstGeom>
                  <a:solidFill>
                    <a:srgbClr val="FFFFCC"/>
                  </a:solidFill>
                  <a:ln w="9525">
                    <a:solidFill>
                      <a:srgbClr val="FFC000"/>
                    </a:solidFill>
                    <a:miter lim="800000"/>
                    <a:headEnd/>
                    <a:tailEnd/>
                  </a:ln>
                </p:spPr>
                <p:txBody>
                  <a:bodyPr wrap="square">
                    <a:spAutoFit/>
                  </a:bodyPr>
                  <a:lstStyle/>
                  <a:p>
                    <a:pPr algn="ctr">
                      <a:defRPr/>
                    </a:pPr>
                    <a:r>
                      <a:rPr lang="en-US" sz="1600" b="1" err="1">
                        <a:latin typeface="+mn-lt"/>
                      </a:rPr>
                      <a:t>Konsep</a:t>
                    </a:r>
                    <a:r>
                      <a:rPr lang="en-US" sz="1600" b="1">
                        <a:latin typeface="+mn-lt"/>
                      </a:rPr>
                      <a:t> </a:t>
                    </a:r>
                    <a:r>
                      <a:rPr lang="en-US" sz="1600" b="1" smtClean="0">
                        <a:latin typeface="+mn-lt"/>
                      </a:rPr>
                      <a:t>mata kuliah terintegrasi       </a:t>
                    </a:r>
                    <a:endParaRPr lang="en-US" sz="1600" b="1" dirty="0">
                      <a:latin typeface="+mn-lt"/>
                    </a:endParaRPr>
                  </a:p>
                </p:txBody>
              </p:sp>
            </p:grpSp>
            <p:grpSp>
              <p:nvGrpSpPr>
                <p:cNvPr id="16" name="Group 61"/>
                <p:cNvGrpSpPr>
                  <a:grpSpLocks/>
                </p:cNvGrpSpPr>
                <p:nvPr/>
              </p:nvGrpSpPr>
              <p:grpSpPr bwMode="auto">
                <a:xfrm>
                  <a:off x="4724400" y="2819411"/>
                  <a:ext cx="2057400" cy="1537266"/>
                  <a:chOff x="4571564" y="3160890"/>
                  <a:chExt cx="2057400" cy="1505422"/>
                </a:xfrm>
                <a:solidFill>
                  <a:srgbClr val="FAEEBC"/>
                </a:solidFill>
              </p:grpSpPr>
              <p:sp>
                <p:nvSpPr>
                  <p:cNvPr id="52257" name="TextBox 16"/>
                  <p:cNvSpPr txBox="1">
                    <a:spLocks noChangeArrowheads="1"/>
                  </p:cNvSpPr>
                  <p:nvPr/>
                </p:nvSpPr>
                <p:spPr bwMode="auto">
                  <a:xfrm>
                    <a:off x="4571564" y="3160890"/>
                    <a:ext cx="2057400" cy="572662"/>
                  </a:xfrm>
                  <a:prstGeom prst="rect">
                    <a:avLst/>
                  </a:prstGeom>
                  <a:solidFill>
                    <a:srgbClr val="FFFFCC"/>
                  </a:solidFill>
                  <a:ln w="9525">
                    <a:solidFill>
                      <a:srgbClr val="FFC000"/>
                    </a:solidFill>
                    <a:miter lim="800000"/>
                    <a:headEnd/>
                    <a:tailEnd/>
                  </a:ln>
                </p:spPr>
                <p:txBody>
                  <a:bodyPr wrap="square">
                    <a:spAutoFit/>
                  </a:bodyPr>
                  <a:lstStyle/>
                  <a:p>
                    <a:pPr algn="ctr">
                      <a:defRPr/>
                    </a:pPr>
                    <a:r>
                      <a:rPr lang="en-US" sz="1600" b="1" err="1">
                        <a:latin typeface="+mn-lt"/>
                      </a:rPr>
                      <a:t>Matriks</a:t>
                    </a:r>
                    <a:r>
                      <a:rPr lang="en-US" sz="1600" b="1">
                        <a:latin typeface="+mn-lt"/>
                      </a:rPr>
                      <a:t> </a:t>
                    </a:r>
                    <a:r>
                      <a:rPr lang="en-US" sz="1600" b="1" smtClean="0"/>
                      <a:t> bhn kajian</a:t>
                    </a:r>
                  </a:p>
                  <a:p>
                    <a:pPr algn="ctr">
                      <a:defRPr/>
                    </a:pPr>
                    <a:r>
                      <a:rPr lang="en-US" sz="1600" b="1" smtClean="0"/>
                      <a:t>dgn capaian pmbljrn </a:t>
                    </a:r>
                    <a:endParaRPr lang="en-US" sz="1600" b="1" dirty="0">
                      <a:latin typeface="+mn-lt"/>
                    </a:endParaRPr>
                  </a:p>
                </p:txBody>
              </p:sp>
              <p:sp>
                <p:nvSpPr>
                  <p:cNvPr id="52258" name="TextBox 18"/>
                  <p:cNvSpPr txBox="1">
                    <a:spLocks noChangeArrowheads="1"/>
                  </p:cNvSpPr>
                  <p:nvPr/>
                </p:nvSpPr>
                <p:spPr bwMode="auto">
                  <a:xfrm>
                    <a:off x="4571564" y="4093650"/>
                    <a:ext cx="2057400" cy="572662"/>
                  </a:xfrm>
                  <a:prstGeom prst="rect">
                    <a:avLst/>
                  </a:prstGeom>
                  <a:solidFill>
                    <a:srgbClr val="FFFFCC"/>
                  </a:solidFill>
                  <a:ln w="9525">
                    <a:solidFill>
                      <a:srgbClr val="FFC000"/>
                    </a:solidFill>
                    <a:miter lim="800000"/>
                    <a:headEnd/>
                    <a:tailEnd/>
                  </a:ln>
                </p:spPr>
                <p:txBody>
                  <a:bodyPr wrap="square">
                    <a:spAutoFit/>
                  </a:bodyPr>
                  <a:lstStyle/>
                  <a:p>
                    <a:pPr algn="ctr">
                      <a:defRPr/>
                    </a:pPr>
                    <a:r>
                      <a:rPr lang="en-US" sz="1600" b="1" dirty="0" err="1">
                        <a:latin typeface="+mn-lt"/>
                      </a:rPr>
                      <a:t>Konsep</a:t>
                    </a:r>
                    <a:r>
                      <a:rPr lang="en-US" sz="1600" b="1" dirty="0">
                        <a:latin typeface="+mn-lt"/>
                      </a:rPr>
                      <a:t> </a:t>
                    </a:r>
                    <a:r>
                      <a:rPr lang="en-US" sz="1600" b="1" dirty="0" err="1">
                        <a:latin typeface="+mn-lt"/>
                      </a:rPr>
                      <a:t>mata</a:t>
                    </a:r>
                    <a:r>
                      <a:rPr lang="en-US" sz="1600" b="1" dirty="0">
                        <a:latin typeface="+mn-lt"/>
                      </a:rPr>
                      <a:t> </a:t>
                    </a:r>
                    <a:r>
                      <a:rPr lang="en-US" sz="1600" b="1" err="1">
                        <a:latin typeface="+mn-lt"/>
                      </a:rPr>
                      <a:t>kuliah</a:t>
                    </a:r>
                    <a:r>
                      <a:rPr lang="en-US" sz="1600" b="1">
                        <a:latin typeface="+mn-lt"/>
                      </a:rPr>
                      <a:t> </a:t>
                    </a:r>
                    <a:r>
                      <a:rPr lang="en-US" sz="1600" b="1" smtClean="0">
                        <a:latin typeface="+mn-lt"/>
                      </a:rPr>
                      <a:t>dan </a:t>
                    </a:r>
                    <a:r>
                      <a:rPr lang="en-US" sz="1600" b="1" dirty="0" err="1">
                        <a:latin typeface="+mn-lt"/>
                      </a:rPr>
                      <a:t>besarnya</a:t>
                    </a:r>
                    <a:r>
                      <a:rPr lang="en-US" sz="1600" b="1" dirty="0">
                        <a:latin typeface="+mn-lt"/>
                      </a:rPr>
                      <a:t> </a:t>
                    </a:r>
                    <a:r>
                      <a:rPr lang="en-US" sz="1600" b="1" dirty="0" err="1">
                        <a:latin typeface="+mn-lt"/>
                      </a:rPr>
                      <a:t>sks</a:t>
                    </a:r>
                    <a:endParaRPr lang="en-US" sz="1600" b="1" dirty="0">
                      <a:latin typeface="+mn-lt"/>
                    </a:endParaRPr>
                  </a:p>
                </p:txBody>
              </p:sp>
              <p:cxnSp>
                <p:nvCxnSpPr>
                  <p:cNvPr id="46" name="Straight Arrow Connector 45"/>
                  <p:cNvCxnSpPr/>
                  <p:nvPr/>
                </p:nvCxnSpPr>
                <p:spPr>
                  <a:xfrm rot="5400000">
                    <a:off x="5752162" y="3913578"/>
                    <a:ext cx="360108" cy="1588"/>
                  </a:xfrm>
                  <a:prstGeom prst="straightConnector1">
                    <a:avLst/>
                  </a:prstGeom>
                  <a:grpFill/>
                  <a:ln>
                    <a:solidFill>
                      <a:srgbClr val="FFC000"/>
                    </a:solidFill>
                    <a:tailEnd type="arrow"/>
                  </a:ln>
                </p:spPr>
                <p:style>
                  <a:lnRef idx="1">
                    <a:schemeClr val="accent1"/>
                  </a:lnRef>
                  <a:fillRef idx="0">
                    <a:schemeClr val="accent1"/>
                  </a:fillRef>
                  <a:effectRef idx="0">
                    <a:schemeClr val="accent1"/>
                  </a:effectRef>
                  <a:fontRef idx="minor">
                    <a:schemeClr val="tx1"/>
                  </a:fontRef>
                </p:style>
              </p:cxnSp>
            </p:grpSp>
            <p:cxnSp>
              <p:nvCxnSpPr>
                <p:cNvPr id="113" name="Elbow Connector 112"/>
                <p:cNvCxnSpPr/>
                <p:nvPr/>
              </p:nvCxnSpPr>
              <p:spPr>
                <a:xfrm>
                  <a:off x="3048000" y="4400550"/>
                  <a:ext cx="476250" cy="381000"/>
                </a:xfrm>
                <a:prstGeom prst="bentConnector3">
                  <a:avLst>
                    <a:gd name="adj1" fmla="val -6000"/>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0" name="Elbow Connector 119"/>
                <p:cNvCxnSpPr/>
                <p:nvPr/>
              </p:nvCxnSpPr>
              <p:spPr>
                <a:xfrm rot="10800000" flipV="1">
                  <a:off x="5562600" y="4381500"/>
                  <a:ext cx="514350" cy="381000"/>
                </a:xfrm>
                <a:prstGeom prst="bentConnector3">
                  <a:avLst>
                    <a:gd name="adj1" fmla="val -185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grpSp>
        </p:grpSp>
      </p:grpSp>
      <p:grpSp>
        <p:nvGrpSpPr>
          <p:cNvPr id="17" name="Group 73"/>
          <p:cNvGrpSpPr/>
          <p:nvPr/>
        </p:nvGrpSpPr>
        <p:grpSpPr>
          <a:xfrm>
            <a:off x="2216150" y="5086373"/>
            <a:ext cx="4648200" cy="1600177"/>
            <a:chOff x="2216150" y="5086373"/>
            <a:chExt cx="4648200" cy="1600177"/>
          </a:xfrm>
        </p:grpSpPr>
        <p:sp>
          <p:nvSpPr>
            <p:cNvPr id="68" name="Rectangle 67"/>
            <p:cNvSpPr/>
            <p:nvPr/>
          </p:nvSpPr>
          <p:spPr bwMode="auto">
            <a:xfrm>
              <a:off x="2216150" y="5295900"/>
              <a:ext cx="4648200" cy="1390650"/>
            </a:xfrm>
            <a:prstGeom prst="rect">
              <a:avLst/>
            </a:prstGeom>
            <a:solidFill>
              <a:srgbClr val="F2F08E"/>
            </a:solidFill>
            <a:ln w="12700" cap="flat" cmpd="sng" algn="ctr">
              <a:noFill/>
              <a:prstDash val="sysDot"/>
              <a:round/>
              <a:headEnd type="none" w="med" len="med"/>
              <a:tailEnd type="none" w="med" len="med"/>
            </a:ln>
            <a:effectLst/>
          </p:spPr>
          <p:txBody>
            <a:bodyPr lIns="85770" tIns="42885" rIns="85770" bIns="42885"/>
            <a:lstStyle/>
            <a:p>
              <a:pPr algn="ctr">
                <a:defRPr/>
              </a:pPr>
              <a:endParaRPr lang="en-US" b="1" dirty="0">
                <a:solidFill>
                  <a:srgbClr val="FF6600"/>
                </a:solidFill>
                <a:effectLst>
                  <a:outerShdw blurRad="38100" dist="38100" dir="2700000" algn="tl">
                    <a:srgbClr val="000000">
                      <a:alpha val="43137"/>
                    </a:srgbClr>
                  </a:outerShdw>
                </a:effectLst>
                <a:latin typeface="Arial" pitchFamily="34" charset="0"/>
              </a:endParaRPr>
            </a:p>
          </p:txBody>
        </p:sp>
        <p:grpSp>
          <p:nvGrpSpPr>
            <p:cNvPr id="19" name="Group 64"/>
            <p:cNvGrpSpPr>
              <a:grpSpLocks/>
            </p:cNvGrpSpPr>
            <p:nvPr/>
          </p:nvGrpSpPr>
          <p:grpSpPr bwMode="auto">
            <a:xfrm>
              <a:off x="3257550" y="5086373"/>
              <a:ext cx="2590800" cy="1047726"/>
              <a:chOff x="1979013" y="5697250"/>
              <a:chExt cx="2590800" cy="1043937"/>
            </a:xfrm>
          </p:grpSpPr>
          <p:sp>
            <p:nvSpPr>
              <p:cNvPr id="43039" name="TextBox 31"/>
              <p:cNvSpPr txBox="1">
                <a:spLocks noChangeArrowheads="1"/>
              </p:cNvSpPr>
              <p:nvPr/>
            </p:nvSpPr>
            <p:spPr bwMode="auto">
              <a:xfrm>
                <a:off x="1979013" y="6097193"/>
                <a:ext cx="2590800" cy="643994"/>
              </a:xfrm>
              <a:prstGeom prst="rect">
                <a:avLst/>
              </a:prstGeom>
              <a:noFill/>
              <a:ln w="9525">
                <a:noFill/>
                <a:miter lim="800000"/>
                <a:headEnd/>
                <a:tailEnd/>
              </a:ln>
            </p:spPr>
            <p:txBody>
              <a:bodyPr wrap="square">
                <a:spAutoFit/>
              </a:bodyPr>
              <a:lstStyle/>
              <a:p>
                <a:pPr algn="ctr"/>
                <a:r>
                  <a:rPr lang="en-US" b="1" smtClean="0">
                    <a:latin typeface="Arial Narrow" pitchFamily="34" charset="0"/>
                    <a:cs typeface="Arial" charset="0"/>
                  </a:rPr>
                  <a:t>Struktur kurikulum  &amp;</a:t>
                </a:r>
              </a:p>
              <a:p>
                <a:pPr algn="ctr"/>
                <a:r>
                  <a:rPr lang="en-US" b="1" smtClean="0">
                    <a:latin typeface="Arial Narrow" pitchFamily="34" charset="0"/>
                    <a:cs typeface="Arial" charset="0"/>
                  </a:rPr>
                  <a:t>Rancangan pembelajaran</a:t>
                </a:r>
                <a:endParaRPr lang="en-US" sz="2000" b="1">
                  <a:latin typeface="Arial Narrow" pitchFamily="34" charset="0"/>
                  <a:cs typeface="Arial" charset="0"/>
                </a:endParaRPr>
              </a:p>
            </p:txBody>
          </p:sp>
          <p:cxnSp>
            <p:nvCxnSpPr>
              <p:cNvPr id="56" name="Straight Arrow Connector 55"/>
              <p:cNvCxnSpPr/>
              <p:nvPr/>
            </p:nvCxnSpPr>
            <p:spPr>
              <a:xfrm rot="5400000">
                <a:off x="3131296" y="5848306"/>
                <a:ext cx="303699" cy="1587"/>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grpSp>
      </p:grpSp>
      <p:sp>
        <p:nvSpPr>
          <p:cNvPr id="76" name="Rectangle 75"/>
          <p:cNvSpPr>
            <a:spLocks noChangeArrowheads="1"/>
          </p:cNvSpPr>
          <p:nvPr/>
        </p:nvSpPr>
        <p:spPr bwMode="auto">
          <a:xfrm>
            <a:off x="2762250" y="6210300"/>
            <a:ext cx="3581400" cy="332829"/>
          </a:xfrm>
          <a:prstGeom prst="rect">
            <a:avLst/>
          </a:prstGeom>
          <a:noFill/>
          <a:ln w="9525">
            <a:noFill/>
            <a:miter lim="800000"/>
            <a:headEnd/>
            <a:tailEnd/>
          </a:ln>
        </p:spPr>
        <p:txBody>
          <a:bodyPr lIns="85770" tIns="42885" rIns="85770" bIns="42885">
            <a:spAutoFit/>
          </a:bodyPr>
          <a:lstStyle/>
          <a:p>
            <a:pPr algn="ctr"/>
            <a:r>
              <a:rPr lang="en-US" sz="1600" b="1" i="1">
                <a:solidFill>
                  <a:srgbClr val="C00000"/>
                </a:solidFill>
                <a:cs typeface="Arial" charset="0"/>
              </a:rPr>
              <a:t>DOKUMEN KURIKULUM BARU</a:t>
            </a:r>
          </a:p>
        </p:txBody>
      </p:sp>
      <p:sp>
        <p:nvSpPr>
          <p:cNvPr id="74" name="Pentagon 73"/>
          <p:cNvSpPr/>
          <p:nvPr/>
        </p:nvSpPr>
        <p:spPr>
          <a:xfrm>
            <a:off x="228600" y="762000"/>
            <a:ext cx="1828800" cy="762000"/>
          </a:xfrm>
          <a:prstGeom prst="homePlate">
            <a:avLst>
              <a:gd name="adj" fmla="val 37500"/>
            </a:avLst>
          </a:prstGeom>
          <a:solidFill>
            <a:schemeClr val="accent3">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ln w="1905"/>
                <a:solidFill>
                  <a:srgbClr val="FFFF00"/>
                </a:solidFill>
                <a:effectLst>
                  <a:outerShdw blurRad="38100" dist="38100" dir="2700000" algn="tl">
                    <a:srgbClr val="000000">
                      <a:alpha val="43137"/>
                    </a:srgbClr>
                  </a:outerShdw>
                </a:effectLst>
                <a:latin typeface="Arial" pitchFamily="34" charset="0"/>
              </a:rPr>
              <a:t>Kebijakan </a:t>
            </a:r>
            <a:r>
              <a:rPr lang="en-US" sz="1400" b="1" smtClean="0">
                <a:ln w="1905"/>
                <a:solidFill>
                  <a:schemeClr val="bg1"/>
                </a:solidFill>
                <a:effectLst>
                  <a:outerShdw blurRad="38100" dist="38100" dir="2700000" algn="tl">
                    <a:srgbClr val="000000">
                      <a:alpha val="43137"/>
                    </a:srgbClr>
                  </a:outerShdw>
                </a:effectLst>
                <a:latin typeface="Arial" pitchFamily="34" charset="0"/>
              </a:rPr>
              <a:t>Universitas &amp; Program Studi </a:t>
            </a:r>
          </a:p>
        </p:txBody>
      </p:sp>
      <p:grpSp>
        <p:nvGrpSpPr>
          <p:cNvPr id="20" name="Group 59"/>
          <p:cNvGrpSpPr/>
          <p:nvPr/>
        </p:nvGrpSpPr>
        <p:grpSpPr>
          <a:xfrm>
            <a:off x="225430" y="2819400"/>
            <a:ext cx="1889120" cy="2286000"/>
            <a:chOff x="225430" y="2819400"/>
            <a:chExt cx="1889120" cy="2286000"/>
          </a:xfrm>
        </p:grpSpPr>
        <p:grpSp>
          <p:nvGrpSpPr>
            <p:cNvPr id="21" name="Group 59"/>
            <p:cNvGrpSpPr>
              <a:grpSpLocks/>
            </p:cNvGrpSpPr>
            <p:nvPr/>
          </p:nvGrpSpPr>
          <p:grpSpPr bwMode="auto">
            <a:xfrm>
              <a:off x="225430" y="3770189"/>
              <a:ext cx="1889120" cy="510225"/>
              <a:chOff x="323523" y="3076706"/>
              <a:chExt cx="1889118" cy="508962"/>
            </a:xfrm>
            <a:solidFill>
              <a:srgbClr val="666633"/>
            </a:solidFill>
          </p:grpSpPr>
          <p:sp>
            <p:nvSpPr>
              <p:cNvPr id="63" name="TextBox 62"/>
              <p:cNvSpPr txBox="1"/>
              <p:nvPr/>
            </p:nvSpPr>
            <p:spPr>
              <a:xfrm>
                <a:off x="323523" y="3076706"/>
                <a:ext cx="1628775" cy="491224"/>
              </a:xfrm>
              <a:prstGeom prst="rect">
                <a:avLst/>
              </a:prstGeom>
              <a:solidFill>
                <a:srgbClr val="9FB450"/>
              </a:solidFill>
              <a:ln>
                <a:noFill/>
              </a:ln>
            </p:spPr>
            <p:txBody>
              <a:bodyPr>
                <a:spAutoFit/>
              </a:bodyPr>
              <a:lstStyle/>
              <a:p>
                <a:pPr algn="ctr">
                  <a:defRPr/>
                </a:pPr>
                <a:r>
                  <a:rPr lang="en-US" sz="1300" b="1" smtClean="0">
                    <a:solidFill>
                      <a:schemeClr val="bg1"/>
                    </a:solidFill>
                    <a:effectLst>
                      <a:outerShdw blurRad="38100" dist="38100" dir="2700000" algn="tl">
                        <a:srgbClr val="000000">
                          <a:alpha val="43137"/>
                        </a:srgbClr>
                      </a:outerShdw>
                    </a:effectLst>
                    <a:latin typeface="Arial" pitchFamily="34" charset="0"/>
                  </a:rPr>
                  <a:t>Peta keilmuan </a:t>
                </a:r>
                <a:r>
                  <a:rPr lang="en-US" sz="1300" b="1" dirty="0">
                    <a:solidFill>
                      <a:schemeClr val="bg1"/>
                    </a:solidFill>
                    <a:effectLst>
                      <a:outerShdw blurRad="38100" dist="38100" dir="2700000" algn="tl">
                        <a:srgbClr val="000000">
                          <a:alpha val="43137"/>
                        </a:srgbClr>
                      </a:outerShdw>
                    </a:effectLst>
                    <a:latin typeface="Arial" pitchFamily="34" charset="0"/>
                  </a:rPr>
                  <a:t>Program Studi</a:t>
                </a:r>
              </a:p>
            </p:txBody>
          </p:sp>
          <p:sp>
            <p:nvSpPr>
              <p:cNvPr id="64" name="Right Arrow 63"/>
              <p:cNvSpPr/>
              <p:nvPr/>
            </p:nvSpPr>
            <p:spPr>
              <a:xfrm>
                <a:off x="1984046" y="3110576"/>
                <a:ext cx="228595" cy="475092"/>
              </a:xfrm>
              <a:prstGeom prst="rightArrow">
                <a:avLst>
                  <a:gd name="adj1" fmla="val 50000"/>
                  <a:gd name="adj2" fmla="val 71256"/>
                </a:avLst>
              </a:prstGeom>
              <a:solidFill>
                <a:srgbClr val="9FB4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8" name="Pentagon 77"/>
            <p:cNvSpPr/>
            <p:nvPr/>
          </p:nvSpPr>
          <p:spPr>
            <a:xfrm>
              <a:off x="228600" y="2819400"/>
              <a:ext cx="1828800" cy="762000"/>
            </a:xfrm>
            <a:prstGeom prst="homePlate">
              <a:avLst>
                <a:gd name="adj" fmla="val 37500"/>
              </a:avLst>
            </a:prstGeom>
            <a:solidFill>
              <a:schemeClr val="accent3">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solidFill>
                    <a:schemeClr val="bg1"/>
                  </a:solidFill>
                  <a:latin typeface="Arial" pitchFamily="34" charset="0"/>
                </a:rPr>
                <a:t>Kelompok Studi/       Bidang studi / Laboratorium</a:t>
              </a:r>
            </a:p>
          </p:txBody>
        </p:sp>
        <p:sp>
          <p:nvSpPr>
            <p:cNvPr id="80" name="Pentagon 79"/>
            <p:cNvSpPr/>
            <p:nvPr/>
          </p:nvSpPr>
          <p:spPr>
            <a:xfrm>
              <a:off x="228600" y="4495800"/>
              <a:ext cx="1828800" cy="609600"/>
            </a:xfrm>
            <a:prstGeom prst="homePlate">
              <a:avLst>
                <a:gd name="adj" fmla="val 37500"/>
              </a:avLst>
            </a:prstGeom>
            <a:solidFill>
              <a:schemeClr val="accent3">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solidFill>
                    <a:srgbClr val="FFFF00"/>
                  </a:solidFill>
                  <a:latin typeface="Arial" pitchFamily="34" charset="0"/>
                </a:rPr>
                <a:t>Keterlibatan </a:t>
              </a:r>
              <a:r>
                <a:rPr lang="en-US" sz="1400" b="1" smtClean="0">
                  <a:solidFill>
                    <a:schemeClr val="bg1"/>
                  </a:solidFill>
                  <a:latin typeface="Arial" pitchFamily="34" charset="0"/>
                </a:rPr>
                <a:t>semua dosen</a:t>
              </a:r>
            </a:p>
          </p:txBody>
        </p:sp>
      </p:grpSp>
      <p:sp>
        <p:nvSpPr>
          <p:cNvPr id="81" name="Pentagon 80"/>
          <p:cNvSpPr/>
          <p:nvPr/>
        </p:nvSpPr>
        <p:spPr>
          <a:xfrm>
            <a:off x="228600" y="1828800"/>
            <a:ext cx="1828800" cy="762000"/>
          </a:xfrm>
          <a:prstGeom prst="homePlate">
            <a:avLst>
              <a:gd name="adj" fmla="val 37500"/>
            </a:avLst>
          </a:prstGeom>
          <a:solidFill>
            <a:schemeClr val="accent3">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solidFill>
                  <a:srgbClr val="FFFF00"/>
                </a:solidFill>
                <a:effectLst>
                  <a:outerShdw blurRad="38100" dist="38100" dir="2700000" algn="tl">
                    <a:srgbClr val="000000">
                      <a:alpha val="43137"/>
                    </a:srgbClr>
                  </a:outerShdw>
                </a:effectLst>
                <a:latin typeface="Arial" pitchFamily="34" charset="0"/>
              </a:rPr>
              <a:t>Tugas</a:t>
            </a:r>
            <a:r>
              <a:rPr lang="en-US" sz="1400" b="1" smtClean="0">
                <a:solidFill>
                  <a:schemeClr val="bg1"/>
                </a:solidFill>
                <a:effectLst>
                  <a:outerShdw blurRad="38100" dist="38100" dir="2700000" algn="tl">
                    <a:srgbClr val="000000">
                      <a:alpha val="43137"/>
                    </a:srgbClr>
                  </a:outerShdw>
                </a:effectLst>
                <a:latin typeface="Arial" pitchFamily="34" charset="0"/>
              </a:rPr>
              <a:t> Tim </a:t>
            </a:r>
          </a:p>
          <a:p>
            <a:r>
              <a:rPr lang="en-US" sz="1400" b="1" smtClean="0">
                <a:solidFill>
                  <a:schemeClr val="bg1"/>
                </a:solidFill>
                <a:effectLst>
                  <a:outerShdw blurRad="38100" dist="38100" dir="2700000" algn="tl">
                    <a:srgbClr val="000000">
                      <a:alpha val="43137"/>
                    </a:srgbClr>
                  </a:outerShdw>
                </a:effectLst>
                <a:latin typeface="Arial" pitchFamily="34" charset="0"/>
              </a:rPr>
              <a:t>Pengembang Kurikulum Prodi</a:t>
            </a:r>
          </a:p>
        </p:txBody>
      </p:sp>
      <p:sp>
        <p:nvSpPr>
          <p:cNvPr id="82" name="Pentagon 81"/>
          <p:cNvSpPr/>
          <p:nvPr/>
        </p:nvSpPr>
        <p:spPr>
          <a:xfrm rot="10800000" flipV="1">
            <a:off x="7086600" y="762001"/>
            <a:ext cx="1828800" cy="762000"/>
          </a:xfrm>
          <a:prstGeom prst="homePlate">
            <a:avLst>
              <a:gd name="adj" fmla="val 37500"/>
            </a:avLst>
          </a:prstGeom>
          <a:solidFill>
            <a:schemeClr val="accent3">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b="1" smtClean="0">
                <a:solidFill>
                  <a:srgbClr val="FFFF00"/>
                </a:solidFill>
                <a:latin typeface="Arial" pitchFamily="34" charset="0"/>
              </a:rPr>
              <a:t>Masukan  </a:t>
            </a:r>
            <a:r>
              <a:rPr lang="en-US" sz="1400" b="1" smtClean="0">
                <a:solidFill>
                  <a:schemeClr val="bg1"/>
                </a:solidFill>
                <a:latin typeface="Arial" pitchFamily="34" charset="0"/>
              </a:rPr>
              <a:t>Asosiasi &amp;       Stake holders</a:t>
            </a:r>
          </a:p>
        </p:txBody>
      </p:sp>
      <p:sp>
        <p:nvSpPr>
          <p:cNvPr id="87" name="Pentagon 86"/>
          <p:cNvSpPr/>
          <p:nvPr/>
        </p:nvSpPr>
        <p:spPr>
          <a:xfrm>
            <a:off x="228600" y="5638800"/>
            <a:ext cx="1828800" cy="609600"/>
          </a:xfrm>
          <a:prstGeom prst="homePlate">
            <a:avLst>
              <a:gd name="adj" fmla="val 37500"/>
            </a:avLst>
          </a:prstGeom>
          <a:solidFill>
            <a:schemeClr val="accent3">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smtClean="0">
                <a:solidFill>
                  <a:srgbClr val="FFFF00"/>
                </a:solidFill>
                <a:latin typeface="Arial" pitchFamily="34" charset="0"/>
              </a:rPr>
              <a:t>Ketetapan </a:t>
            </a:r>
            <a:r>
              <a:rPr lang="en-US" sz="1400" b="1" smtClean="0">
                <a:solidFill>
                  <a:schemeClr val="bg1"/>
                </a:solidFill>
                <a:latin typeface="Arial" pitchFamily="34" charset="0"/>
              </a:rPr>
              <a:t>Program studi</a:t>
            </a:r>
          </a:p>
        </p:txBody>
      </p:sp>
      <p:grpSp>
        <p:nvGrpSpPr>
          <p:cNvPr id="23" name="Group 60"/>
          <p:cNvGrpSpPr/>
          <p:nvPr/>
        </p:nvGrpSpPr>
        <p:grpSpPr>
          <a:xfrm>
            <a:off x="7062541" y="2848186"/>
            <a:ext cx="1836711" cy="2247030"/>
            <a:chOff x="7062541" y="2848186"/>
            <a:chExt cx="1836711" cy="2247030"/>
          </a:xfrm>
        </p:grpSpPr>
        <p:grpSp>
          <p:nvGrpSpPr>
            <p:cNvPr id="24" name="Group 63"/>
            <p:cNvGrpSpPr>
              <a:grpSpLocks/>
            </p:cNvGrpSpPr>
            <p:nvPr/>
          </p:nvGrpSpPr>
          <p:grpSpPr bwMode="auto">
            <a:xfrm>
              <a:off x="7062541" y="4571996"/>
              <a:ext cx="1833808" cy="523220"/>
              <a:chOff x="6769708" y="5039381"/>
              <a:chExt cx="1568068" cy="522231"/>
            </a:xfrm>
            <a:solidFill>
              <a:srgbClr val="669900"/>
            </a:solidFill>
          </p:grpSpPr>
          <p:sp>
            <p:nvSpPr>
              <p:cNvPr id="37925" name="TextBox 29"/>
              <p:cNvSpPr txBox="1">
                <a:spLocks noChangeArrowheads="1"/>
              </p:cNvSpPr>
              <p:nvPr/>
            </p:nvSpPr>
            <p:spPr bwMode="auto">
              <a:xfrm>
                <a:off x="6955982" y="5039381"/>
                <a:ext cx="1381794" cy="522231"/>
              </a:xfrm>
              <a:prstGeom prst="rect">
                <a:avLst/>
              </a:prstGeom>
              <a:solidFill>
                <a:srgbClr val="9FB450"/>
              </a:solidFill>
              <a:ln w="9525">
                <a:noFill/>
                <a:miter lim="800000"/>
                <a:headEnd/>
                <a:tailEnd/>
              </a:ln>
            </p:spPr>
            <p:txBody>
              <a:bodyPr>
                <a:spAutoFit/>
              </a:bodyPr>
              <a:lstStyle/>
              <a:p>
                <a:pPr algn="ctr">
                  <a:defRPr/>
                </a:pPr>
                <a:r>
                  <a:rPr lang="en-US" sz="1400" b="1" err="1">
                    <a:solidFill>
                      <a:schemeClr val="bg1"/>
                    </a:solidFill>
                    <a:effectLst>
                      <a:outerShdw blurRad="38100" dist="38100" dir="2700000" algn="tl">
                        <a:srgbClr val="000000">
                          <a:alpha val="43137"/>
                        </a:srgbClr>
                      </a:outerShdw>
                    </a:effectLst>
                    <a:latin typeface="Arial" pitchFamily="34" charset="0"/>
                  </a:rPr>
                  <a:t>Konsep</a:t>
                </a:r>
                <a:r>
                  <a:rPr lang="en-US" sz="1400" b="1">
                    <a:solidFill>
                      <a:schemeClr val="bg1"/>
                    </a:solidFill>
                    <a:effectLst>
                      <a:outerShdw blurRad="38100" dist="38100" dir="2700000" algn="tl">
                        <a:srgbClr val="000000">
                          <a:alpha val="43137"/>
                        </a:srgbClr>
                      </a:outerShdw>
                    </a:effectLst>
                    <a:latin typeface="Arial" pitchFamily="34" charset="0"/>
                  </a:rPr>
                  <a:t> </a:t>
                </a:r>
                <a:r>
                  <a:rPr lang="en-US" sz="1400" b="1" smtClean="0">
                    <a:solidFill>
                      <a:schemeClr val="bg1"/>
                    </a:solidFill>
                    <a:effectLst>
                      <a:outerShdw blurRad="38100" dist="38100" dir="2700000" algn="tl">
                        <a:srgbClr val="000000">
                          <a:alpha val="43137"/>
                        </a:srgbClr>
                      </a:outerShdw>
                    </a:effectLst>
                    <a:latin typeface="Arial" pitchFamily="34" charset="0"/>
                  </a:rPr>
                  <a:t>         kurikulum</a:t>
                </a:r>
                <a:endParaRPr lang="en-US" sz="1200" b="1" dirty="0">
                  <a:solidFill>
                    <a:schemeClr val="bg1"/>
                  </a:solidFill>
                  <a:effectLst>
                    <a:outerShdw blurRad="38100" dist="38100" dir="2700000" algn="tl">
                      <a:srgbClr val="000000">
                        <a:alpha val="43137"/>
                      </a:srgbClr>
                    </a:outerShdw>
                  </a:effectLst>
                  <a:latin typeface="Arial" pitchFamily="34" charset="0"/>
                </a:endParaRPr>
              </a:p>
            </p:txBody>
          </p:sp>
          <p:sp>
            <p:nvSpPr>
              <p:cNvPr id="86" name="Right Arrow 85"/>
              <p:cNvSpPr/>
              <p:nvPr/>
            </p:nvSpPr>
            <p:spPr>
              <a:xfrm flipH="1" flipV="1">
                <a:off x="6769708" y="5041383"/>
                <a:ext cx="150886" cy="444821"/>
              </a:xfrm>
              <a:prstGeom prst="rightArrow">
                <a:avLst>
                  <a:gd name="adj1" fmla="val 50000"/>
                  <a:gd name="adj2" fmla="val 71256"/>
                </a:avLst>
              </a:prstGeom>
              <a:solidFill>
                <a:srgbClr val="9FB4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6" name="Group 93"/>
            <p:cNvGrpSpPr>
              <a:grpSpLocks/>
            </p:cNvGrpSpPr>
            <p:nvPr/>
          </p:nvGrpSpPr>
          <p:grpSpPr bwMode="auto">
            <a:xfrm>
              <a:off x="7067550" y="2848186"/>
              <a:ext cx="1831702" cy="504614"/>
              <a:chOff x="6539270" y="2114036"/>
              <a:chExt cx="1831958" cy="503983"/>
            </a:xfrm>
            <a:solidFill>
              <a:srgbClr val="669900"/>
            </a:solidFill>
          </p:grpSpPr>
          <p:sp>
            <p:nvSpPr>
              <p:cNvPr id="95" name="TextBox 35"/>
              <p:cNvSpPr txBox="1">
                <a:spLocks noChangeArrowheads="1"/>
              </p:cNvSpPr>
              <p:nvPr/>
            </p:nvSpPr>
            <p:spPr bwMode="auto">
              <a:xfrm>
                <a:off x="6748856" y="2114036"/>
                <a:ext cx="1622372" cy="491827"/>
              </a:xfrm>
              <a:prstGeom prst="rect">
                <a:avLst/>
              </a:prstGeom>
              <a:solidFill>
                <a:srgbClr val="9FB450"/>
              </a:solidFill>
              <a:ln w="9525">
                <a:noFill/>
                <a:miter lim="800000"/>
                <a:headEnd/>
                <a:tailEnd/>
              </a:ln>
            </p:spPr>
            <p:txBody>
              <a:bodyPr>
                <a:spAutoFit/>
              </a:bodyPr>
              <a:lstStyle/>
              <a:p>
                <a:pPr algn="ctr">
                  <a:defRPr/>
                </a:pPr>
                <a:r>
                  <a:rPr lang="en-US" sz="1300" b="1">
                    <a:solidFill>
                      <a:schemeClr val="bg1"/>
                    </a:solidFill>
                    <a:effectLst>
                      <a:outerShdw blurRad="38100" dist="38100" dir="2700000" algn="tl">
                        <a:srgbClr val="000000">
                          <a:alpha val="43137"/>
                        </a:srgbClr>
                      </a:outerShdw>
                    </a:effectLst>
                    <a:latin typeface="Arial" pitchFamily="34" charset="0"/>
                  </a:rPr>
                  <a:t>4 pilar pendidikan UNESCO</a:t>
                </a:r>
                <a:endParaRPr lang="en-US" sz="1300" b="1" dirty="0">
                  <a:solidFill>
                    <a:schemeClr val="bg1"/>
                  </a:solidFill>
                  <a:effectLst>
                    <a:outerShdw blurRad="38100" dist="38100" dir="2700000" algn="tl">
                      <a:srgbClr val="000000">
                        <a:alpha val="43137"/>
                      </a:srgbClr>
                    </a:outerShdw>
                  </a:effectLst>
                  <a:latin typeface="Arial" pitchFamily="34" charset="0"/>
                </a:endParaRPr>
              </a:p>
            </p:txBody>
          </p:sp>
          <p:sp>
            <p:nvSpPr>
              <p:cNvPr id="96" name="Right Arrow 95"/>
              <p:cNvSpPr/>
              <p:nvPr/>
            </p:nvSpPr>
            <p:spPr>
              <a:xfrm flipH="1" flipV="1">
                <a:off x="6539270" y="2135689"/>
                <a:ext cx="152421" cy="482330"/>
              </a:xfrm>
              <a:prstGeom prst="rightArrow">
                <a:avLst>
                  <a:gd name="adj1" fmla="val 50000"/>
                  <a:gd name="adj2" fmla="val 71256"/>
                </a:avLst>
              </a:prstGeom>
              <a:solidFill>
                <a:srgbClr val="9FB4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88" name="Pentagon 87"/>
            <p:cNvSpPr/>
            <p:nvPr/>
          </p:nvSpPr>
          <p:spPr>
            <a:xfrm rot="10800000" flipV="1">
              <a:off x="7067550" y="3581400"/>
              <a:ext cx="1828800" cy="762000"/>
            </a:xfrm>
            <a:prstGeom prst="homePlate">
              <a:avLst>
                <a:gd name="adj" fmla="val 30000"/>
              </a:avLst>
            </a:prstGeom>
            <a:solidFill>
              <a:schemeClr val="accent3">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400" b="1" smtClean="0">
                  <a:solidFill>
                    <a:srgbClr val="FFFF00"/>
                  </a:solidFill>
                  <a:effectLst>
                    <a:outerShdw blurRad="38100" dist="38100" dir="2700000" algn="tl">
                      <a:srgbClr val="000000">
                        <a:alpha val="43137"/>
                      </a:srgbClr>
                    </a:outerShdw>
                  </a:effectLst>
                  <a:latin typeface="Arial" pitchFamily="34" charset="0"/>
                </a:rPr>
                <a:t>Tugas </a:t>
              </a:r>
              <a:r>
                <a:rPr lang="en-US" sz="1400" b="1" smtClean="0">
                  <a:solidFill>
                    <a:schemeClr val="bg1"/>
                  </a:solidFill>
                  <a:effectLst>
                    <a:outerShdw blurRad="38100" dist="38100" dir="2700000" algn="tl">
                      <a:srgbClr val="000000">
                        <a:alpha val="43137"/>
                      </a:srgbClr>
                    </a:outerShdw>
                  </a:effectLst>
                  <a:latin typeface="Arial" pitchFamily="34" charset="0"/>
                </a:rPr>
                <a:t>Tim   Pengembang Kurikulum Prodi </a:t>
              </a:r>
              <a:endParaRPr lang="en-US" sz="1400" b="1" smtClean="0">
                <a:solidFill>
                  <a:schemeClr val="bg1"/>
                </a:solidFill>
                <a:latin typeface="Arial" pitchFamily="34"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4"/>
                                        </p:tgtEl>
                                        <p:attrNameLst>
                                          <p:attrName>style.visibility</p:attrName>
                                        </p:attrNameLst>
                                      </p:cBhvr>
                                      <p:to>
                                        <p:strVal val="visible"/>
                                      </p:to>
                                    </p:set>
                                    <p:animEffect transition="in" filter="strips(downRight)">
                                      <p:cBhvr>
                                        <p:cTn id="12" dur="500"/>
                                        <p:tgtEl>
                                          <p:spTgt spid="74"/>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81"/>
                                        </p:tgtEl>
                                        <p:attrNameLst>
                                          <p:attrName>style.visibility</p:attrName>
                                        </p:attrNameLst>
                                      </p:cBhvr>
                                      <p:to>
                                        <p:strVal val="visible"/>
                                      </p:to>
                                    </p:set>
                                    <p:animEffect transition="in" filter="strips(downRight)">
                                      <p:cBhvr>
                                        <p:cTn id="15" dur="500"/>
                                        <p:tgtEl>
                                          <p:spTgt spid="81"/>
                                        </p:tgtEl>
                                      </p:cBhvr>
                                    </p:animEffect>
                                  </p:childTnLst>
                                </p:cTn>
                              </p:par>
                            </p:childTnLst>
                          </p:cTn>
                        </p:par>
                        <p:par>
                          <p:cTn id="16" fill="hold">
                            <p:stCondLst>
                              <p:cond delay="500"/>
                            </p:stCondLst>
                            <p:childTnLst>
                              <p:par>
                                <p:cTn id="17" presetID="18" presetClass="entr" presetSubtype="12" fill="hold" grpId="0" nodeType="afterEffect">
                                  <p:stCondLst>
                                    <p:cond delay="0"/>
                                  </p:stCondLst>
                                  <p:childTnLst>
                                    <p:set>
                                      <p:cBhvr>
                                        <p:cTn id="18" dur="1" fill="hold">
                                          <p:stCondLst>
                                            <p:cond delay="0"/>
                                          </p:stCondLst>
                                        </p:cTn>
                                        <p:tgtEl>
                                          <p:spTgt spid="82"/>
                                        </p:tgtEl>
                                        <p:attrNameLst>
                                          <p:attrName>style.visibility</p:attrName>
                                        </p:attrNameLst>
                                      </p:cBhvr>
                                      <p:to>
                                        <p:strVal val="visible"/>
                                      </p:to>
                                    </p:set>
                                    <p:animEffect transition="in" filter="strips(downLeft)">
                                      <p:cBhvr>
                                        <p:cTn id="19" dur="500"/>
                                        <p:tgtEl>
                                          <p:spTgt spid="82"/>
                                        </p:tgtEl>
                                      </p:cBhvr>
                                    </p:animEffect>
                                  </p:childTnLst>
                                </p:cTn>
                              </p:par>
                            </p:childTnLst>
                          </p:cTn>
                        </p:par>
                        <p:par>
                          <p:cTn id="20" fill="hold">
                            <p:stCondLst>
                              <p:cond delay="1000"/>
                            </p:stCondLst>
                            <p:childTnLst>
                              <p:par>
                                <p:cTn id="21" presetID="18" presetClass="entr" presetSubtype="12"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strips(downLeft)">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mph" presetSubtype="0" fill="hold" nodeType="clickEffect">
                                  <p:stCondLst>
                                    <p:cond delay="0"/>
                                  </p:stCondLst>
                                  <p:childTnLst>
                                    <p:animRot by="21600000">
                                      <p:cBhvr>
                                        <p:cTn id="27" dur="2000" fill="hold"/>
                                        <p:tgtEl>
                                          <p:spTgt spid="7"/>
                                        </p:tgtEl>
                                        <p:attrNameLst>
                                          <p:attrName>r</p:attrName>
                                        </p:attrNameLst>
                                      </p:cBhvr>
                                    </p:animRo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up)">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right)">
                                      <p:cBhvr>
                                        <p:cTn id="37" dur="500"/>
                                        <p:tgtEl>
                                          <p:spTgt spid="23"/>
                                        </p:tgtEl>
                                      </p:cBhvr>
                                    </p:animEffect>
                                  </p:childTnLst>
                                </p:cTn>
                              </p:par>
                            </p:childTnLst>
                          </p:cTn>
                        </p:par>
                        <p:par>
                          <p:cTn id="38" fill="hold">
                            <p:stCondLst>
                              <p:cond delay="500"/>
                            </p:stCondLst>
                            <p:childTnLst>
                              <p:par>
                                <p:cTn id="39" presetID="18" presetClass="entr" presetSubtype="6" fill="hold" nodeType="after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strips(downRight)">
                                      <p:cBhvr>
                                        <p:cTn id="41" dur="5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wipe(up)">
                                      <p:cBhvr>
                                        <p:cTn id="46" dur="500"/>
                                        <p:tgtEl>
                                          <p:spTgt spid="17"/>
                                        </p:tgtEl>
                                      </p:cBhvr>
                                    </p:animEffect>
                                  </p:childTnLst>
                                </p:cTn>
                              </p:par>
                            </p:childTnLst>
                          </p:cTn>
                        </p:par>
                        <p:par>
                          <p:cTn id="47" fill="hold">
                            <p:stCondLst>
                              <p:cond delay="500"/>
                            </p:stCondLst>
                            <p:childTnLst>
                              <p:par>
                                <p:cTn id="48" presetID="18" presetClass="entr" presetSubtype="12" fill="hold" nodeType="afterEffect">
                                  <p:stCondLst>
                                    <p:cond delay="0"/>
                                  </p:stCondLst>
                                  <p:childTnLst>
                                    <p:set>
                                      <p:cBhvr>
                                        <p:cTn id="49" dur="1" fill="hold">
                                          <p:stCondLst>
                                            <p:cond delay="0"/>
                                          </p:stCondLst>
                                        </p:cTn>
                                        <p:tgtEl>
                                          <p:spTgt spid="2"/>
                                        </p:tgtEl>
                                        <p:attrNameLst>
                                          <p:attrName>style.visibility</p:attrName>
                                        </p:attrNameLst>
                                      </p:cBhvr>
                                      <p:to>
                                        <p:strVal val="visible"/>
                                      </p:to>
                                    </p:set>
                                    <p:animEffect transition="in" filter="strips(downLeft)">
                                      <p:cBhvr>
                                        <p:cTn id="50" dur="500"/>
                                        <p:tgtEl>
                                          <p:spTgt spid="2"/>
                                        </p:tgtEl>
                                      </p:cBhvr>
                                    </p:animEffect>
                                  </p:childTnLst>
                                </p:cTn>
                              </p:par>
                            </p:childTnLst>
                          </p:cTn>
                        </p:par>
                        <p:par>
                          <p:cTn id="51" fill="hold">
                            <p:stCondLst>
                              <p:cond delay="1000"/>
                            </p:stCondLst>
                            <p:childTnLst>
                              <p:par>
                                <p:cTn id="52" presetID="22" presetClass="entr" presetSubtype="8" fill="hold" grpId="0" nodeType="afterEffect">
                                  <p:stCondLst>
                                    <p:cond delay="0"/>
                                  </p:stCondLst>
                                  <p:childTnLst>
                                    <p:set>
                                      <p:cBhvr>
                                        <p:cTn id="53" dur="1" fill="hold">
                                          <p:stCondLst>
                                            <p:cond delay="0"/>
                                          </p:stCondLst>
                                        </p:cTn>
                                        <p:tgtEl>
                                          <p:spTgt spid="87"/>
                                        </p:tgtEl>
                                        <p:attrNameLst>
                                          <p:attrName>style.visibility</p:attrName>
                                        </p:attrNameLst>
                                      </p:cBhvr>
                                      <p:to>
                                        <p:strVal val="visible"/>
                                      </p:to>
                                    </p:set>
                                    <p:animEffect transition="in" filter="wipe(left)">
                                      <p:cBhvr>
                                        <p:cTn id="54" dur="500"/>
                                        <p:tgtEl>
                                          <p:spTgt spid="87"/>
                                        </p:tgtEl>
                                      </p:cBhvr>
                                    </p:animEffect>
                                  </p:childTnLst>
                                </p:cTn>
                              </p:par>
                            </p:childTnLst>
                          </p:cTn>
                        </p:par>
                        <p:par>
                          <p:cTn id="55" fill="hold">
                            <p:stCondLst>
                              <p:cond delay="1500"/>
                            </p:stCondLst>
                            <p:childTnLst>
                              <p:par>
                                <p:cTn id="56" presetID="22" presetClass="entr" presetSubtype="4" fill="hold" grpId="0" nodeType="afterEffect">
                                  <p:stCondLst>
                                    <p:cond delay="0"/>
                                  </p:stCondLst>
                                  <p:childTnLst>
                                    <p:set>
                                      <p:cBhvr>
                                        <p:cTn id="57" dur="1" fill="hold">
                                          <p:stCondLst>
                                            <p:cond delay="0"/>
                                          </p:stCondLst>
                                        </p:cTn>
                                        <p:tgtEl>
                                          <p:spTgt spid="76"/>
                                        </p:tgtEl>
                                        <p:attrNameLst>
                                          <p:attrName>style.visibility</p:attrName>
                                        </p:attrNameLst>
                                      </p:cBhvr>
                                      <p:to>
                                        <p:strVal val="visible"/>
                                      </p:to>
                                    </p:set>
                                    <p:animEffect transition="in" filter="wipe(down)">
                                      <p:cBhvr>
                                        <p:cTn id="58" dur="5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p:bldP spid="74" grpId="0" animBg="1"/>
      <p:bldP spid="81" grpId="0" animBg="1"/>
      <p:bldP spid="82" grpId="0" animBg="1"/>
      <p:bldP spid="8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WordArt 8"/>
          <p:cNvSpPr>
            <a:spLocks noChangeArrowheads="1" noChangeShapeType="1" noTextEdit="1"/>
          </p:cNvSpPr>
          <p:nvPr/>
        </p:nvSpPr>
        <p:spPr bwMode="auto">
          <a:xfrm>
            <a:off x="933450" y="914400"/>
            <a:ext cx="2209800" cy="1200150"/>
          </a:xfrm>
          <a:prstGeom prst="rect">
            <a:avLst/>
          </a:prstGeom>
        </p:spPr>
        <p:txBody>
          <a:bodyPr wrap="none" fromWordArt="1">
            <a:prstTxWarp prst="textPlain">
              <a:avLst>
                <a:gd name="adj" fmla="val 50000"/>
              </a:avLst>
            </a:prstTxWarp>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600" b="1" kern="10" spc="300" smtClean="0">
                <a:ln w="11430"/>
                <a:solidFill>
                  <a:schemeClr val="accent3">
                    <a:lumMod val="50000"/>
                  </a:schemeClr>
                </a:solidFill>
                <a:latin typeface="Arial" pitchFamily="34" charset="0"/>
                <a:cs typeface="Arial" pitchFamily="34" charset="0"/>
              </a:rPr>
              <a:t>RUMUSAN </a:t>
            </a:r>
          </a:p>
          <a:p>
            <a:pPr algn="ctr"/>
            <a:r>
              <a:rPr lang="en-US" sz="3600" b="1" kern="10" spc="300" smtClean="0">
                <a:ln w="11430"/>
                <a:solidFill>
                  <a:schemeClr val="accent3">
                    <a:lumMod val="50000"/>
                  </a:schemeClr>
                </a:solidFill>
                <a:latin typeface="Arial" pitchFamily="34" charset="0"/>
                <a:cs typeface="Arial" pitchFamily="34" charset="0"/>
              </a:rPr>
              <a:t>CAPAIAN </a:t>
            </a:r>
          </a:p>
          <a:p>
            <a:pPr algn="ctr"/>
            <a:r>
              <a:rPr lang="en-US" sz="3600" b="1" kern="10" spc="300" smtClean="0">
                <a:ln w="11430"/>
                <a:solidFill>
                  <a:schemeClr val="accent3">
                    <a:lumMod val="50000"/>
                  </a:schemeClr>
                </a:solidFill>
                <a:latin typeface="Arial" pitchFamily="34" charset="0"/>
                <a:cs typeface="Arial" pitchFamily="34" charset="0"/>
              </a:rPr>
              <a:t>PEMBELAJARAN</a:t>
            </a:r>
          </a:p>
          <a:p>
            <a:pPr algn="ctr"/>
            <a:r>
              <a:rPr lang="en-US" sz="3600" b="1" i="1" kern="10" spc="300" smtClean="0">
                <a:ln w="11430"/>
                <a:solidFill>
                  <a:schemeClr val="accent3">
                    <a:lumMod val="50000"/>
                  </a:schemeClr>
                </a:solidFill>
                <a:latin typeface="Arial" pitchFamily="34" charset="0"/>
                <a:cs typeface="Arial" pitchFamily="34" charset="0"/>
              </a:rPr>
              <a:t>(learning outcomes)</a:t>
            </a:r>
          </a:p>
        </p:txBody>
      </p:sp>
      <p:sp>
        <p:nvSpPr>
          <p:cNvPr id="47" name="Rectangle 46"/>
          <p:cNvSpPr/>
          <p:nvPr/>
        </p:nvSpPr>
        <p:spPr>
          <a:xfrm>
            <a:off x="889929" y="5143440"/>
            <a:ext cx="2234271" cy="1181160"/>
          </a:xfrm>
          <a:prstGeom prst="rect">
            <a:avLst/>
          </a:prstGeom>
          <a:noFill/>
        </p:spPr>
        <p:txBody>
          <a:bodyPr wrap="none" lIns="91440" tIns="45720" rIns="91440" bIns="45720">
            <a:prstTxWarp prst="textArchDown">
              <a:avLst/>
            </a:prstTxWarp>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400" b="1" smtClean="0">
                <a:ln/>
                <a:solidFill>
                  <a:schemeClr val="accent3"/>
                </a:solidFill>
              </a:rPr>
              <a:t>PROGRAM STUDI</a:t>
            </a:r>
            <a:endParaRPr lang="en-US" sz="2400" b="1">
              <a:ln/>
              <a:solidFill>
                <a:schemeClr val="accent3"/>
              </a:solidFill>
            </a:endParaRPr>
          </a:p>
        </p:txBody>
      </p:sp>
      <p:grpSp>
        <p:nvGrpSpPr>
          <p:cNvPr id="2" name="Group 47"/>
          <p:cNvGrpSpPr/>
          <p:nvPr/>
        </p:nvGrpSpPr>
        <p:grpSpPr>
          <a:xfrm>
            <a:off x="609600" y="2286000"/>
            <a:ext cx="2781300" cy="3657600"/>
            <a:chOff x="704850" y="2057400"/>
            <a:chExt cx="2781300" cy="3657600"/>
          </a:xfrm>
          <a:scene3d>
            <a:camera prst="orthographicFront">
              <a:rot lat="0" lon="0" rev="0"/>
            </a:camera>
            <a:lightRig rig="contrasting" dir="t">
              <a:rot lat="0" lon="0" rev="1500000"/>
            </a:lightRig>
          </a:scene3d>
        </p:grpSpPr>
        <p:grpSp>
          <p:nvGrpSpPr>
            <p:cNvPr id="3" name="Group 45"/>
            <p:cNvGrpSpPr/>
            <p:nvPr/>
          </p:nvGrpSpPr>
          <p:grpSpPr>
            <a:xfrm>
              <a:off x="704850" y="2400300"/>
              <a:ext cx="2781300" cy="3314700"/>
              <a:chOff x="723900" y="800100"/>
              <a:chExt cx="3657600" cy="3790950"/>
            </a:xfrm>
          </p:grpSpPr>
          <p:sp>
            <p:nvSpPr>
              <p:cNvPr id="25" name="Oval 24"/>
              <p:cNvSpPr/>
              <p:nvPr/>
            </p:nvSpPr>
            <p:spPr>
              <a:xfrm>
                <a:off x="723900" y="800100"/>
                <a:ext cx="3657600" cy="3790950"/>
              </a:xfrm>
              <a:prstGeom prst="ellipse">
                <a:avLst/>
              </a:prstGeom>
              <a:noFill/>
              <a:ln>
                <a:solidFill>
                  <a:srgbClr val="9FB450"/>
                </a:solidFill>
              </a:ln>
              <a:effectLst>
                <a:outerShdw blurRad="149987" dist="250190" dir="8460000" algn="ctr">
                  <a:srgbClr val="000000">
                    <a:alpha val="28000"/>
                  </a:srgbClr>
                </a:outerShdw>
              </a:effectLst>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BF7C5"/>
                    </a:solidFill>
                  </a:ln>
                </a:endParaRPr>
              </a:p>
            </p:txBody>
          </p:sp>
          <p:grpSp>
            <p:nvGrpSpPr>
              <p:cNvPr id="4" name="Group 14"/>
              <p:cNvGrpSpPr>
                <a:grpSpLocks/>
              </p:cNvGrpSpPr>
              <p:nvPr/>
            </p:nvGrpSpPr>
            <p:grpSpPr bwMode="auto">
              <a:xfrm>
                <a:off x="2370065" y="1740557"/>
                <a:ext cx="1903506" cy="1447728"/>
                <a:chOff x="3184" y="834"/>
                <a:chExt cx="1317" cy="1046"/>
              </a:xfrm>
            </p:grpSpPr>
            <p:sp>
              <p:nvSpPr>
                <p:cNvPr id="9231" name="Oval 15"/>
                <p:cNvSpPr>
                  <a:spLocks noChangeArrowheads="1"/>
                </p:cNvSpPr>
                <p:nvPr/>
              </p:nvSpPr>
              <p:spPr bwMode="auto">
                <a:xfrm>
                  <a:off x="3184" y="834"/>
                  <a:ext cx="1317" cy="1046"/>
                </a:xfrm>
                <a:prstGeom prst="ellipse">
                  <a:avLst/>
                </a:prstGeom>
                <a:solidFill>
                  <a:srgbClr val="FEFEBA">
                    <a:alpha val="80000"/>
                  </a:srgbClr>
                </a:solidFill>
                <a:ln w="38100">
                  <a:noFill/>
                  <a:round/>
                  <a:headEnd/>
                  <a:tailEnd/>
                </a:ln>
                <a:effectLst>
                  <a:outerShdw blurRad="149987" dist="250190" dir="8460000" algn="ctr">
                    <a:srgbClr val="000000">
                      <a:alpha val="28000"/>
                    </a:srgbClr>
                  </a:outerShdw>
                </a:effectLst>
                <a:sp3d prstMaterial="metal">
                  <a:bevelT w="88900" h="88900"/>
                </a:sp3d>
              </p:spPr>
              <p:txBody>
                <a:bodyPr wrap="none" anchor="ctr"/>
                <a:lstStyle/>
                <a:p>
                  <a:endParaRPr lang="en-US"/>
                </a:p>
              </p:txBody>
            </p:sp>
            <p:sp>
              <p:nvSpPr>
                <p:cNvPr id="9232" name="WordArt 16"/>
                <p:cNvSpPr>
                  <a:spLocks noChangeArrowheads="1" noChangeShapeType="1" noTextEdit="1"/>
                </p:cNvSpPr>
                <p:nvPr/>
              </p:nvSpPr>
              <p:spPr bwMode="auto">
                <a:xfrm>
                  <a:off x="3464" y="1227"/>
                  <a:ext cx="799" cy="275"/>
                </a:xfrm>
                <a:prstGeom prst="rect">
                  <a:avLst/>
                </a:prstGeom>
                <a:ln>
                  <a:noFill/>
                </a:ln>
                <a:effectLst>
                  <a:outerShdw blurRad="149987" dist="250190" dir="8460000" algn="ctr">
                    <a:srgbClr val="000000">
                      <a:alpha val="28000"/>
                    </a:srgbClr>
                  </a:outerShdw>
                </a:effectLst>
                <a:sp3d prstMaterial="metal">
                  <a:bevelT w="88900" h="88900"/>
                </a:sp3d>
              </p:spPr>
              <p:txBody>
                <a:bodyPr wrap="none" fromWordArt="1">
                  <a:prstTxWarp prst="textPlain">
                    <a:avLst>
                      <a:gd name="adj" fmla="val 50000"/>
                    </a:avLst>
                  </a:prstTxWarp>
                </a:bodyPr>
                <a:lstStyle/>
                <a:p>
                  <a:pPr algn="ctr"/>
                  <a:r>
                    <a:rPr lang="en-US" sz="3600" b="1" kern="10" normalizeH="1">
                      <a:ln w="1905"/>
                      <a:solidFill>
                        <a:srgbClr val="FFFF00"/>
                      </a:solidFill>
                      <a:effectLst>
                        <a:innerShdw blurRad="69850" dist="43180" dir="5400000">
                          <a:srgbClr val="000000">
                            <a:alpha val="65000"/>
                          </a:srgbClr>
                        </a:innerShdw>
                      </a:effectLst>
                      <a:latin typeface="Arial Black"/>
                    </a:rPr>
                    <a:t>MARKET</a:t>
                  </a:r>
                </a:p>
                <a:p>
                  <a:pPr algn="ctr"/>
                  <a:r>
                    <a:rPr lang="en-US" sz="3600" b="1" kern="10" normalizeH="1">
                      <a:ln w="1905"/>
                      <a:solidFill>
                        <a:srgbClr val="FFFF00"/>
                      </a:solidFill>
                      <a:effectLst>
                        <a:innerShdw blurRad="69850" dist="43180" dir="5400000">
                          <a:srgbClr val="000000">
                            <a:alpha val="65000"/>
                          </a:srgbClr>
                        </a:innerShdw>
                      </a:effectLst>
                      <a:latin typeface="Arial Black"/>
                    </a:rPr>
                    <a:t>SIGNAL</a:t>
                  </a:r>
                </a:p>
              </p:txBody>
            </p:sp>
          </p:grpSp>
          <p:grpSp>
            <p:nvGrpSpPr>
              <p:cNvPr id="5" name="Group 10"/>
              <p:cNvGrpSpPr>
                <a:grpSpLocks/>
              </p:cNvGrpSpPr>
              <p:nvPr/>
            </p:nvGrpSpPr>
            <p:grpSpPr bwMode="auto">
              <a:xfrm>
                <a:off x="867033" y="1715733"/>
                <a:ext cx="1878936" cy="1465720"/>
                <a:chOff x="1133" y="705"/>
                <a:chExt cx="1300" cy="1059"/>
              </a:xfrm>
            </p:grpSpPr>
            <p:sp>
              <p:nvSpPr>
                <p:cNvPr id="9234" name="Oval 11"/>
                <p:cNvSpPr>
                  <a:spLocks noChangeArrowheads="1"/>
                </p:cNvSpPr>
                <p:nvPr/>
              </p:nvSpPr>
              <p:spPr bwMode="auto">
                <a:xfrm>
                  <a:off x="1133" y="705"/>
                  <a:ext cx="1300" cy="1059"/>
                </a:xfrm>
                <a:prstGeom prst="ellipse">
                  <a:avLst/>
                </a:prstGeom>
                <a:solidFill>
                  <a:srgbClr val="FEFEBA">
                    <a:alpha val="69804"/>
                  </a:srgbClr>
                </a:solidFill>
                <a:ln w="38100">
                  <a:noFill/>
                  <a:round/>
                  <a:headEnd/>
                  <a:tailEnd/>
                </a:ln>
                <a:effectLst>
                  <a:outerShdw blurRad="149987" dist="250190" dir="8460000" algn="ctr">
                    <a:srgbClr val="000000">
                      <a:alpha val="28000"/>
                    </a:srgbClr>
                  </a:outerShdw>
                </a:effectLst>
                <a:sp3d prstMaterial="metal">
                  <a:bevelT w="88900" h="88900"/>
                </a:sp3d>
              </p:spPr>
              <p:txBody>
                <a:bodyPr wrap="none" anchor="ctr"/>
                <a:lstStyle/>
                <a:p>
                  <a:endParaRPr lang="en-US"/>
                </a:p>
              </p:txBody>
            </p:sp>
            <p:sp>
              <p:nvSpPr>
                <p:cNvPr id="9235" name="WordArt 12"/>
                <p:cNvSpPr>
                  <a:spLocks noChangeArrowheads="1" noChangeShapeType="1" noTextEdit="1"/>
                </p:cNvSpPr>
                <p:nvPr/>
              </p:nvSpPr>
              <p:spPr bwMode="auto">
                <a:xfrm>
                  <a:off x="1285" y="1115"/>
                  <a:ext cx="947" cy="303"/>
                </a:xfrm>
                <a:prstGeom prst="rect">
                  <a:avLst/>
                </a:prstGeom>
                <a:ln>
                  <a:noFill/>
                </a:ln>
                <a:effectLst>
                  <a:outerShdw blurRad="149987" dist="250190" dir="8460000" algn="ctr">
                    <a:srgbClr val="000000">
                      <a:alpha val="28000"/>
                    </a:srgbClr>
                  </a:outerShdw>
                </a:effectLst>
                <a:sp3d prstMaterial="metal">
                  <a:bevelT w="88900" h="88900"/>
                </a:sp3d>
              </p:spPr>
              <p:txBody>
                <a:bodyPr wrap="none" fromWordArt="1">
                  <a:prstTxWarp prst="textPlain">
                    <a:avLst>
                      <a:gd name="adj" fmla="val 50000"/>
                    </a:avLst>
                  </a:prstTxWarp>
                </a:bodyPr>
                <a:lstStyle/>
                <a:p>
                  <a:pPr algn="ctr"/>
                  <a:r>
                    <a:rPr lang="en-US" sz="3600" b="1" kern="10" normalizeH="1">
                      <a:ln w="1905"/>
                      <a:solidFill>
                        <a:srgbClr val="FFFF00"/>
                      </a:solidFill>
                      <a:effectLst>
                        <a:innerShdw blurRad="69850" dist="43180" dir="5400000">
                          <a:srgbClr val="000000">
                            <a:alpha val="65000"/>
                          </a:srgbClr>
                        </a:innerShdw>
                      </a:effectLst>
                      <a:latin typeface="Arial Black"/>
                    </a:rPr>
                    <a:t>SCIENTIFIC</a:t>
                  </a:r>
                </a:p>
                <a:p>
                  <a:pPr algn="ctr"/>
                  <a:r>
                    <a:rPr lang="en-US" sz="3600" b="1" kern="10" normalizeH="1">
                      <a:ln w="1905"/>
                      <a:solidFill>
                        <a:srgbClr val="FFFF00"/>
                      </a:solidFill>
                      <a:effectLst>
                        <a:innerShdw blurRad="69850" dist="43180" dir="5400000">
                          <a:srgbClr val="000000">
                            <a:alpha val="65000"/>
                          </a:srgbClr>
                        </a:innerShdw>
                      </a:effectLst>
                      <a:latin typeface="Arial Black"/>
                    </a:rPr>
                    <a:t>VISION</a:t>
                  </a:r>
                </a:p>
              </p:txBody>
            </p:sp>
          </p:grpSp>
          <p:grpSp>
            <p:nvGrpSpPr>
              <p:cNvPr id="6" name="Group 27"/>
              <p:cNvGrpSpPr>
                <a:grpSpLocks/>
              </p:cNvGrpSpPr>
              <p:nvPr/>
            </p:nvGrpSpPr>
            <p:grpSpPr bwMode="auto">
              <a:xfrm>
                <a:off x="1596670" y="2785390"/>
                <a:ext cx="1936750" cy="1474873"/>
                <a:chOff x="2176" y="1820"/>
                <a:chExt cx="1340" cy="1066"/>
              </a:xfrm>
            </p:grpSpPr>
            <p:sp>
              <p:nvSpPr>
                <p:cNvPr id="9228" name="Oval 19"/>
                <p:cNvSpPr>
                  <a:spLocks noChangeArrowheads="1"/>
                </p:cNvSpPr>
                <p:nvPr/>
              </p:nvSpPr>
              <p:spPr bwMode="auto">
                <a:xfrm>
                  <a:off x="2176" y="1820"/>
                  <a:ext cx="1340" cy="1066"/>
                </a:xfrm>
                <a:prstGeom prst="ellipse">
                  <a:avLst/>
                </a:prstGeom>
                <a:solidFill>
                  <a:srgbClr val="F9F299">
                    <a:alpha val="60000"/>
                  </a:srgbClr>
                </a:solidFill>
                <a:ln w="38100">
                  <a:noFill/>
                  <a:round/>
                  <a:headEnd/>
                  <a:tailEnd/>
                </a:ln>
                <a:effectLst>
                  <a:outerShdw blurRad="149987" dist="250190" dir="8460000" algn="ctr">
                    <a:srgbClr val="000000">
                      <a:alpha val="28000"/>
                    </a:srgbClr>
                  </a:outerShdw>
                </a:effectLst>
                <a:sp3d prstMaterial="metal">
                  <a:bevelT w="88900" h="88900"/>
                </a:sp3d>
              </p:spPr>
              <p:txBody>
                <a:bodyPr wrap="none" anchor="ctr"/>
                <a:lstStyle/>
                <a:p>
                  <a:endParaRPr lang="en-US" sz="1600"/>
                </a:p>
              </p:txBody>
            </p:sp>
            <p:sp>
              <p:nvSpPr>
                <p:cNvPr id="9229" name="WordArt 20"/>
                <p:cNvSpPr>
                  <a:spLocks noChangeArrowheads="1" noChangeShapeType="1" noTextEdit="1"/>
                </p:cNvSpPr>
                <p:nvPr/>
              </p:nvSpPr>
              <p:spPr bwMode="auto">
                <a:xfrm>
                  <a:off x="2362" y="2239"/>
                  <a:ext cx="957" cy="289"/>
                </a:xfrm>
                <a:prstGeom prst="rect">
                  <a:avLst/>
                </a:prstGeom>
                <a:ln>
                  <a:noFill/>
                </a:ln>
                <a:effectLst>
                  <a:outerShdw blurRad="149987" dist="250190" dir="8460000" algn="ctr">
                    <a:srgbClr val="000000">
                      <a:alpha val="28000"/>
                    </a:srgbClr>
                  </a:outerShdw>
                </a:effectLst>
                <a:sp3d prstMaterial="metal">
                  <a:bevelT w="88900" h="88900"/>
                </a:sp3d>
              </p:spPr>
              <p:txBody>
                <a:bodyPr wrap="none" fromWordArt="1">
                  <a:prstTxWarp prst="textPlain">
                    <a:avLst>
                      <a:gd name="adj" fmla="val 50000"/>
                    </a:avLst>
                  </a:prstTxWarp>
                </a:bodyPr>
                <a:lstStyle/>
                <a:p>
                  <a:pPr algn="ctr"/>
                  <a:r>
                    <a:rPr lang="en-US" sz="3600" b="1" kern="10" normalizeH="1" smtClean="0">
                      <a:ln w="1905"/>
                      <a:solidFill>
                        <a:srgbClr val="FFFF00"/>
                      </a:solidFill>
                      <a:effectLst>
                        <a:innerShdw blurRad="69850" dist="43180" dir="5400000">
                          <a:srgbClr val="000000">
                            <a:alpha val="65000"/>
                          </a:srgbClr>
                        </a:innerShdw>
                      </a:effectLst>
                      <a:latin typeface="Arial Black"/>
                    </a:rPr>
                    <a:t>UNIVERSITY</a:t>
                  </a:r>
                </a:p>
                <a:p>
                  <a:pPr algn="ctr"/>
                  <a:r>
                    <a:rPr lang="en-US" sz="3600" b="1" kern="10" normalizeH="1" smtClean="0">
                      <a:ln w="1905"/>
                      <a:solidFill>
                        <a:srgbClr val="FFFF00"/>
                      </a:solidFill>
                      <a:effectLst>
                        <a:innerShdw blurRad="69850" dist="43180" dir="5400000">
                          <a:srgbClr val="000000">
                            <a:alpha val="65000"/>
                          </a:srgbClr>
                        </a:innerShdw>
                      </a:effectLst>
                      <a:latin typeface="Arial Black"/>
                    </a:rPr>
                    <a:t>VALUES</a:t>
                  </a:r>
                  <a:endParaRPr lang="en-US" sz="3600" b="1" kern="10" normalizeH="1" dirty="0">
                    <a:ln w="1905"/>
                    <a:solidFill>
                      <a:srgbClr val="FFFF00"/>
                    </a:solidFill>
                    <a:effectLst>
                      <a:innerShdw blurRad="69850" dist="43180" dir="5400000">
                        <a:srgbClr val="000000">
                          <a:alpha val="65000"/>
                        </a:srgbClr>
                      </a:innerShdw>
                    </a:effectLst>
                    <a:latin typeface="Arial Black"/>
                  </a:endParaRPr>
                </a:p>
              </p:txBody>
            </p:sp>
          </p:grpSp>
          <p:sp>
            <p:nvSpPr>
              <p:cNvPr id="9240" name="WordArt 4"/>
              <p:cNvSpPr>
                <a:spLocks noChangeArrowheads="1" noChangeShapeType="1" noTextEdit="1"/>
              </p:cNvSpPr>
              <p:nvPr/>
            </p:nvSpPr>
            <p:spPr bwMode="auto">
              <a:xfrm>
                <a:off x="1482566" y="1154871"/>
                <a:ext cx="2179529" cy="1671426"/>
              </a:xfrm>
              <a:prstGeom prst="rect">
                <a:avLst/>
              </a:prstGeom>
              <a:ln>
                <a:noFill/>
              </a:ln>
              <a:effectLst>
                <a:outerShdw blurRad="149987" dist="250190" dir="8460000" algn="ctr">
                  <a:srgbClr val="000000">
                    <a:alpha val="28000"/>
                  </a:srgbClr>
                </a:outerShdw>
              </a:effectLst>
              <a:sp3d prstMaterial="metal">
                <a:bevelT w="88900" h="88900"/>
              </a:sp3d>
            </p:spPr>
            <p:txBody>
              <a:bodyPr wrap="none" fromWordArt="1">
                <a:prstTxWarp prst="textArchUp">
                  <a:avLst>
                    <a:gd name="adj" fmla="val 12187859"/>
                  </a:avLst>
                </a:prstTxWarp>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r"/>
                <a:r>
                  <a:rPr lang="en-US" sz="1400" b="1" kern="10" dirty="0" err="1">
                    <a:ln/>
                    <a:solidFill>
                      <a:srgbClr val="9FB450"/>
                    </a:solidFill>
                    <a:latin typeface="Arial Black"/>
                  </a:rPr>
                  <a:t>Profil</a:t>
                </a:r>
                <a:r>
                  <a:rPr lang="en-US" sz="1400" b="1" kern="10" dirty="0">
                    <a:ln/>
                    <a:solidFill>
                      <a:srgbClr val="9FB450"/>
                    </a:solidFill>
                    <a:latin typeface="Arial Black"/>
                  </a:rPr>
                  <a:t> </a:t>
                </a:r>
                <a:r>
                  <a:rPr lang="en-US" sz="1400" b="1" kern="10" dirty="0" err="1">
                    <a:ln/>
                    <a:solidFill>
                      <a:srgbClr val="9FB450"/>
                    </a:solidFill>
                    <a:latin typeface="Arial Black"/>
                  </a:rPr>
                  <a:t>lulusan</a:t>
                </a:r>
                <a:endParaRPr lang="en-US" sz="1400" b="1" kern="10" dirty="0">
                  <a:ln/>
                  <a:solidFill>
                    <a:srgbClr val="9FB450"/>
                  </a:solidFill>
                  <a:latin typeface="Arial Black"/>
                </a:endParaRPr>
              </a:p>
            </p:txBody>
          </p:sp>
        </p:grpSp>
        <p:sp>
          <p:nvSpPr>
            <p:cNvPr id="27" name="Isosceles Triangle 26"/>
            <p:cNvSpPr/>
            <p:nvPr/>
          </p:nvSpPr>
          <p:spPr>
            <a:xfrm>
              <a:off x="1504950" y="2057400"/>
              <a:ext cx="1181100" cy="266700"/>
            </a:xfrm>
            <a:prstGeom prst="triangle">
              <a:avLst/>
            </a:prstGeom>
            <a:noFill/>
            <a:ln>
              <a:solidFill>
                <a:srgbClr val="9FB450"/>
              </a:solidFill>
            </a:ln>
            <a:effectLst>
              <a:outerShdw blurRad="149987" dist="250190" dir="8460000" algn="ctr">
                <a:srgbClr val="000000">
                  <a:alpha val="28000"/>
                </a:srgbClr>
              </a:outerShdw>
            </a:effectLst>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300">
                <a:ln>
                  <a:solidFill>
                    <a:srgbClr val="FBF7C5"/>
                  </a:solidFill>
                </a:ln>
                <a:solidFill>
                  <a:schemeClr val="accent3">
                    <a:lumMod val="50000"/>
                  </a:schemeClr>
                </a:solidFill>
              </a:endParaRPr>
            </a:p>
          </p:txBody>
        </p:sp>
      </p:grpSp>
      <p:graphicFrame>
        <p:nvGraphicFramePr>
          <p:cNvPr id="45" name="Table 44"/>
          <p:cNvGraphicFramePr>
            <a:graphicFrameLocks noGrp="1"/>
          </p:cNvGraphicFramePr>
          <p:nvPr/>
        </p:nvGraphicFramePr>
        <p:xfrm>
          <a:off x="4210050" y="838200"/>
          <a:ext cx="2038350" cy="5257800"/>
        </p:xfrm>
        <a:graphic>
          <a:graphicData uri="http://schemas.openxmlformats.org/drawingml/2006/table">
            <a:tbl>
              <a:tblPr firstRow="1" bandRow="1">
                <a:effectLst/>
                <a:tableStyleId>{5C22544A-7EE6-4342-B048-85BDC9FD1C3A}</a:tableStyleId>
              </a:tblPr>
              <a:tblGrid>
                <a:gridCol w="2038350"/>
              </a:tblGrid>
              <a:tr h="1569492">
                <a:tc>
                  <a:txBody>
                    <a:bodyPr/>
                    <a:lstStyle/>
                    <a:p>
                      <a:pPr algn="ctr">
                        <a:lnSpc>
                          <a:spcPct val="100000"/>
                        </a:lnSpc>
                        <a:spcAft>
                          <a:spcPts val="0"/>
                        </a:spcAft>
                        <a:tabLst>
                          <a:tab pos="2371725" algn="l"/>
                        </a:tabLst>
                      </a:pPr>
                      <a:r>
                        <a:rPr lang="en-US" sz="2000" b="1" smtClean="0">
                          <a:solidFill>
                            <a:srgbClr val="FFFF00"/>
                          </a:solidFill>
                          <a:effectLst>
                            <a:outerShdw blurRad="38100" dist="38100" dir="2700000" algn="tl">
                              <a:srgbClr val="000000">
                                <a:alpha val="43137"/>
                              </a:srgbClr>
                            </a:outerShdw>
                          </a:effectLst>
                          <a:latin typeface="Arial" pitchFamily="34" charset="0"/>
                          <a:ea typeface="Calibri"/>
                          <a:cs typeface="Arial" pitchFamily="34" charset="0"/>
                        </a:rPr>
                        <a:t>PARAMETER </a:t>
                      </a:r>
                      <a:r>
                        <a:rPr lang="en-US" sz="2000" b="1" dirty="0" err="1" smtClean="0">
                          <a:solidFill>
                            <a:srgbClr val="FFFF00"/>
                          </a:solidFill>
                          <a:effectLst>
                            <a:outerShdw blurRad="38100" dist="38100" dir="2700000" algn="tl">
                              <a:srgbClr val="000000">
                                <a:alpha val="43137"/>
                              </a:srgbClr>
                            </a:outerShdw>
                          </a:effectLst>
                          <a:latin typeface="Arial" pitchFamily="34" charset="0"/>
                          <a:ea typeface="Calibri"/>
                          <a:cs typeface="Arial" pitchFamily="34" charset="0"/>
                        </a:rPr>
                        <a:t>DESKRIPSI</a:t>
                      </a:r>
                      <a:endParaRPr lang="en-US" sz="2000" b="1" dirty="0">
                        <a:solidFill>
                          <a:srgbClr val="FFFF00"/>
                        </a:solidFill>
                        <a:effectLst>
                          <a:outerShdw blurRad="38100" dist="38100" dir="2700000" algn="tl">
                            <a:srgbClr val="000000">
                              <a:alpha val="43137"/>
                            </a:srgbClr>
                          </a:outerShdw>
                        </a:effectLst>
                        <a:latin typeface="Arial" pitchFamily="34" charset="0"/>
                        <a:ea typeface="Calibri"/>
                        <a:cs typeface="Arial" pitchFamily="34" charset="0"/>
                      </a:endParaRP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cell3D prstMaterial="dkEdge">
                      <a:bevel prst="cross"/>
                      <a:lightRig rig="flood" dir="t"/>
                    </a:cell3D>
                    <a:solidFill>
                      <a:srgbClr val="98A353"/>
                    </a:solidFill>
                  </a:tcPr>
                </a:tc>
              </a:tr>
              <a:tr h="1229436">
                <a:tc>
                  <a:txBody>
                    <a:bodyPr/>
                    <a:lstStyle/>
                    <a:p>
                      <a:pPr algn="ctr">
                        <a:lnSpc>
                          <a:spcPct val="100000"/>
                        </a:lnSpc>
                        <a:spcAft>
                          <a:spcPts val="0"/>
                        </a:spcAft>
                        <a:tabLst>
                          <a:tab pos="742950" algn="l"/>
                          <a:tab pos="2371725" algn="l"/>
                        </a:tabLst>
                      </a:pPr>
                      <a:r>
                        <a:rPr lang="en-US" sz="1800" b="1" cap="none" spc="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Kemampuan</a:t>
                      </a:r>
                      <a:endParaRPr lang="en-US" sz="1800" b="1" cap="none" spc="0" baseline="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endParaRPr>
                    </a:p>
                    <a:p>
                      <a:pPr algn="ctr">
                        <a:lnSpc>
                          <a:spcPct val="100000"/>
                        </a:lnSpc>
                        <a:spcAft>
                          <a:spcPts val="0"/>
                        </a:spcAft>
                        <a:tabLst>
                          <a:tab pos="742950" algn="l"/>
                          <a:tab pos="2371725" algn="l"/>
                        </a:tabLst>
                      </a:pPr>
                      <a:r>
                        <a:rPr lang="en-US" sz="1800" b="1" cap="none" spc="0" baseline="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di bidang</a:t>
                      </a:r>
                    </a:p>
                    <a:p>
                      <a:pPr algn="ctr">
                        <a:lnSpc>
                          <a:spcPct val="100000"/>
                        </a:lnSpc>
                        <a:spcAft>
                          <a:spcPts val="0"/>
                        </a:spcAft>
                        <a:tabLst>
                          <a:tab pos="742950" algn="l"/>
                          <a:tab pos="2371725" algn="l"/>
                        </a:tabLst>
                      </a:pPr>
                      <a:r>
                        <a:rPr lang="en-US" sz="1800" b="1" cap="none" spc="0" baseline="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kerja</a:t>
                      </a:r>
                      <a:endParaRPr lang="en-US" sz="18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endParaRP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cell3D prstMaterial="dkEdge">
                      <a:bevel prst="cross"/>
                      <a:lightRig rig="flood" dir="t"/>
                    </a:cell3D>
                    <a:solidFill>
                      <a:srgbClr val="FFFF99"/>
                    </a:solidFill>
                  </a:tcPr>
                </a:tc>
              </a:tr>
              <a:tr h="1229436">
                <a:tc>
                  <a:txBody>
                    <a:bodyPr/>
                    <a:lstStyle/>
                    <a:p>
                      <a:pPr algn="ctr">
                        <a:lnSpc>
                          <a:spcPct val="100000"/>
                        </a:lnSpc>
                        <a:spcAft>
                          <a:spcPts val="0"/>
                        </a:spcAft>
                        <a:tabLst>
                          <a:tab pos="2371725" algn="l"/>
                        </a:tabLst>
                      </a:pPr>
                      <a:r>
                        <a:rPr lang="en-US" sz="1800" b="1" cap="none" spc="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Pengetahuan</a:t>
                      </a:r>
                      <a:r>
                        <a:rPr lang="en-US" sz="1800" b="1" cap="none" spc="0" baseline="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        yang</a:t>
                      </a:r>
                    </a:p>
                    <a:p>
                      <a:pPr algn="ctr">
                        <a:lnSpc>
                          <a:spcPct val="100000"/>
                        </a:lnSpc>
                        <a:spcAft>
                          <a:spcPts val="0"/>
                        </a:spcAft>
                        <a:tabLst>
                          <a:tab pos="2371725" algn="l"/>
                        </a:tabLst>
                      </a:pPr>
                      <a:r>
                        <a:rPr lang="en-US" sz="1800" b="1" cap="none" spc="0" baseline="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dikuasai  </a:t>
                      </a:r>
                      <a:endParaRPr lang="en-US" sz="18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endParaRP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cell3D prstMaterial="dkEdge">
                      <a:bevel prst="cross"/>
                      <a:lightRig rig="flood" dir="t"/>
                    </a:cell3D>
                    <a:solidFill>
                      <a:srgbClr val="FFFF99"/>
                    </a:solidFill>
                  </a:tcPr>
                </a:tc>
              </a:tr>
              <a:tr h="1229436">
                <a:tc>
                  <a:txBody>
                    <a:bodyPr/>
                    <a:lstStyle/>
                    <a:p>
                      <a:pPr algn="ctr">
                        <a:lnSpc>
                          <a:spcPct val="100000"/>
                        </a:lnSpc>
                        <a:spcAft>
                          <a:spcPts val="0"/>
                        </a:spcAft>
                        <a:tabLst>
                          <a:tab pos="2371725" algn="l"/>
                        </a:tabLst>
                      </a:pPr>
                      <a:r>
                        <a:rPr lang="en-US" sz="1800" b="1" cap="none" spc="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Kemampuan</a:t>
                      </a:r>
                      <a:r>
                        <a:rPr lang="en-US" sz="1800" b="1" cap="none" spc="0" baseline="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rPr>
                        <a:t> manajerial</a:t>
                      </a:r>
                      <a:endParaRPr lang="en-US" sz="18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ea typeface="Calibri"/>
                        <a:cs typeface="Arial" pitchFamily="34" charset="0"/>
                      </a:endParaRP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B w="28575" cap="flat" cmpd="sng" algn="ctr">
                      <a:noFill/>
                      <a:prstDash val="solid"/>
                      <a:round/>
                      <a:headEnd type="none" w="med" len="med"/>
                      <a:tailEnd type="none" w="med" len="med"/>
                    </a:lnB>
                    <a:cell3D prstMaterial="dkEdge">
                      <a:bevel prst="cross"/>
                      <a:lightRig rig="flood" dir="t"/>
                    </a:cell3D>
                    <a:solidFill>
                      <a:srgbClr val="FFFF99"/>
                    </a:solidFill>
                  </a:tcPr>
                </a:tc>
              </a:tr>
            </a:tbl>
          </a:graphicData>
        </a:graphic>
      </p:graphicFrame>
      <p:sp>
        <p:nvSpPr>
          <p:cNvPr id="52" name="Isosceles Triangle 51"/>
          <p:cNvSpPr/>
          <p:nvPr/>
        </p:nvSpPr>
        <p:spPr>
          <a:xfrm rot="5400000">
            <a:off x="3133725" y="1438275"/>
            <a:ext cx="1352550" cy="304800"/>
          </a:xfrm>
          <a:prstGeom prst="triangle">
            <a:avLst/>
          </a:prstGeom>
          <a:solidFill>
            <a:srgbClr val="DBD081"/>
          </a:solidFill>
          <a:ln>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rgbClr val="FBF7C5"/>
                </a:solidFill>
              </a:ln>
              <a:solidFill>
                <a:srgbClr val="92D050"/>
              </a:solidFill>
            </a:endParaRPr>
          </a:p>
        </p:txBody>
      </p:sp>
      <p:grpSp>
        <p:nvGrpSpPr>
          <p:cNvPr id="7" name="Group 56"/>
          <p:cNvGrpSpPr/>
          <p:nvPr/>
        </p:nvGrpSpPr>
        <p:grpSpPr>
          <a:xfrm>
            <a:off x="7772400" y="876300"/>
            <a:ext cx="933450" cy="5200650"/>
            <a:chOff x="7791450" y="738421"/>
            <a:chExt cx="933450" cy="5509979"/>
          </a:xfrm>
        </p:grpSpPr>
        <p:grpSp>
          <p:nvGrpSpPr>
            <p:cNvPr id="8" name="Group 50"/>
            <p:cNvGrpSpPr/>
            <p:nvPr/>
          </p:nvGrpSpPr>
          <p:grpSpPr>
            <a:xfrm>
              <a:off x="7885696" y="738421"/>
              <a:ext cx="782054" cy="5509979"/>
              <a:chOff x="7752346" y="1151399"/>
              <a:chExt cx="782054" cy="4811251"/>
            </a:xfrm>
          </p:grpSpPr>
          <p:grpSp>
            <p:nvGrpSpPr>
              <p:cNvPr id="9" name="Group 49"/>
              <p:cNvGrpSpPr/>
              <p:nvPr/>
            </p:nvGrpSpPr>
            <p:grpSpPr>
              <a:xfrm>
                <a:off x="7752346" y="1151399"/>
                <a:ext cx="782054" cy="4811251"/>
                <a:chOff x="7752346" y="1151399"/>
                <a:chExt cx="782054" cy="4811251"/>
              </a:xfrm>
            </p:grpSpPr>
            <p:sp>
              <p:nvSpPr>
                <p:cNvPr id="35" name="Can 34"/>
                <p:cNvSpPr/>
                <p:nvPr/>
              </p:nvSpPr>
              <p:spPr>
                <a:xfrm>
                  <a:off x="7752346" y="5092122"/>
                  <a:ext cx="782054" cy="870528"/>
                </a:xfrm>
                <a:prstGeom prst="can">
                  <a:avLst>
                    <a:gd name="adj" fmla="val 50000"/>
                  </a:avLst>
                </a:prstGeom>
                <a:solidFill>
                  <a:srgbClr val="211B05"/>
                </a:solidFill>
                <a:ln>
                  <a:noFill/>
                </a:ln>
                <a:effectLst/>
              </p:spPr>
              <p:style>
                <a:lnRef idx="0">
                  <a:schemeClr val="dk1"/>
                </a:lnRef>
                <a:fillRef idx="3">
                  <a:schemeClr val="dk1"/>
                </a:fillRef>
                <a:effectRef idx="3">
                  <a:schemeClr val="dk1"/>
                </a:effectRef>
                <a:fontRef idx="minor">
                  <a:schemeClr val="lt1"/>
                </a:fontRef>
              </p:style>
              <p:txBody>
                <a:bodyPr anchor="ctr"/>
                <a:lstStyle/>
                <a:p>
                  <a:pPr algn="ctr">
                    <a:defRPr/>
                  </a:pPr>
                  <a:endParaRPr lang="en-US"/>
                </a:p>
              </p:txBody>
            </p:sp>
            <p:sp>
              <p:nvSpPr>
                <p:cNvPr id="36" name="Can 2"/>
                <p:cNvSpPr/>
                <p:nvPr/>
              </p:nvSpPr>
              <p:spPr>
                <a:xfrm>
                  <a:off x="7752346" y="4586048"/>
                  <a:ext cx="782053" cy="872391"/>
                </a:xfrm>
                <a:prstGeom prst="can">
                  <a:avLst>
                    <a:gd name="adj" fmla="val 50000"/>
                  </a:avLst>
                </a:prstGeom>
                <a:solidFill>
                  <a:srgbClr val="2F2607"/>
                </a:solidFill>
                <a:ln>
                  <a:noFill/>
                </a:ln>
                <a:effectLst/>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p>
              </p:txBody>
            </p:sp>
            <p:sp>
              <p:nvSpPr>
                <p:cNvPr id="37" name="Can 3"/>
                <p:cNvSpPr/>
                <p:nvPr/>
              </p:nvSpPr>
              <p:spPr>
                <a:xfrm>
                  <a:off x="7752346" y="4118147"/>
                  <a:ext cx="782054" cy="857437"/>
                </a:xfrm>
                <a:prstGeom prst="can">
                  <a:avLst>
                    <a:gd name="adj" fmla="val 50000"/>
                  </a:avLst>
                </a:prstGeom>
                <a:solidFill>
                  <a:srgbClr val="493C0B"/>
                </a:solidFill>
                <a:ln>
                  <a:no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38" name="Can 4"/>
                <p:cNvSpPr/>
                <p:nvPr/>
              </p:nvSpPr>
              <p:spPr>
                <a:xfrm>
                  <a:off x="7752346" y="3633427"/>
                  <a:ext cx="782054" cy="871275"/>
                </a:xfrm>
                <a:prstGeom prst="can">
                  <a:avLst>
                    <a:gd name="adj" fmla="val 50000"/>
                  </a:avLst>
                </a:prstGeom>
                <a:solidFill>
                  <a:srgbClr val="5E4D0E"/>
                </a:solidFill>
                <a:ln>
                  <a:no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39" name="Can 5"/>
                <p:cNvSpPr/>
                <p:nvPr/>
              </p:nvSpPr>
              <p:spPr>
                <a:xfrm>
                  <a:off x="7752346" y="3128886"/>
                  <a:ext cx="782054" cy="886559"/>
                </a:xfrm>
                <a:prstGeom prst="can">
                  <a:avLst>
                    <a:gd name="adj" fmla="val 50000"/>
                  </a:avLst>
                </a:prstGeom>
                <a:solidFill>
                  <a:srgbClr val="786212"/>
                </a:solidFill>
                <a:ln>
                  <a:noFill/>
                </a:ln>
                <a:effectLst/>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p>
              </p:txBody>
            </p:sp>
            <p:sp>
              <p:nvSpPr>
                <p:cNvPr id="40" name="Can 6"/>
                <p:cNvSpPr/>
                <p:nvPr/>
              </p:nvSpPr>
              <p:spPr>
                <a:xfrm>
                  <a:off x="7752346" y="2604524"/>
                  <a:ext cx="782054" cy="907522"/>
                </a:xfrm>
                <a:prstGeom prst="can">
                  <a:avLst>
                    <a:gd name="adj" fmla="val 50000"/>
                  </a:avLst>
                </a:prstGeom>
                <a:solidFill>
                  <a:srgbClr val="997D17"/>
                </a:solidFill>
                <a:ln>
                  <a:noFill/>
                </a:ln>
                <a:effectLst/>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en-US"/>
                </a:p>
              </p:txBody>
            </p:sp>
            <p:sp>
              <p:nvSpPr>
                <p:cNvPr id="41" name="Can 7"/>
                <p:cNvSpPr/>
                <p:nvPr/>
              </p:nvSpPr>
              <p:spPr>
                <a:xfrm>
                  <a:off x="7752346" y="2046526"/>
                  <a:ext cx="782053" cy="943128"/>
                </a:xfrm>
                <a:prstGeom prst="can">
                  <a:avLst>
                    <a:gd name="adj" fmla="val 50000"/>
                  </a:avLst>
                </a:prstGeom>
                <a:solidFill>
                  <a:srgbClr val="B5941B"/>
                </a:solidFill>
                <a:ln>
                  <a:noFill/>
                </a:ln>
                <a:effectLst/>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US"/>
                </a:p>
              </p:txBody>
            </p:sp>
            <p:sp>
              <p:nvSpPr>
                <p:cNvPr id="42" name="Can 8"/>
                <p:cNvSpPr/>
                <p:nvPr/>
              </p:nvSpPr>
              <p:spPr>
                <a:xfrm>
                  <a:off x="7752346" y="1575621"/>
                  <a:ext cx="782053" cy="930002"/>
                </a:xfrm>
                <a:prstGeom prst="can">
                  <a:avLst>
                    <a:gd name="adj" fmla="val 50000"/>
                  </a:avLst>
                </a:prstGeom>
                <a:solidFill>
                  <a:srgbClr val="C7AE1B"/>
                </a:solidFill>
                <a:ln>
                  <a:no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43" name="Can 9"/>
                <p:cNvSpPr/>
                <p:nvPr/>
              </p:nvSpPr>
              <p:spPr>
                <a:xfrm>
                  <a:off x="7752346" y="1151399"/>
                  <a:ext cx="782053" cy="839028"/>
                </a:xfrm>
                <a:prstGeom prst="can">
                  <a:avLst>
                    <a:gd name="adj" fmla="val 50000"/>
                  </a:avLst>
                </a:prstGeom>
                <a:solidFill>
                  <a:srgbClr val="E2BF3E"/>
                </a:solidFill>
                <a:ln>
                  <a:no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grpSp>
          <p:grpSp>
            <p:nvGrpSpPr>
              <p:cNvPr id="10" name="Group 48"/>
              <p:cNvGrpSpPr/>
              <p:nvPr/>
            </p:nvGrpSpPr>
            <p:grpSpPr>
              <a:xfrm>
                <a:off x="7954253" y="1547086"/>
                <a:ext cx="334593" cy="4385437"/>
                <a:chOff x="8001661" y="1547086"/>
                <a:chExt cx="334593" cy="4385437"/>
              </a:xfrm>
            </p:grpSpPr>
            <p:sp>
              <p:nvSpPr>
                <p:cNvPr id="22" name="TextBox 10"/>
                <p:cNvSpPr txBox="1">
                  <a:spLocks noChangeArrowheads="1"/>
                </p:cNvSpPr>
                <p:nvPr/>
              </p:nvSpPr>
              <p:spPr bwMode="auto">
                <a:xfrm>
                  <a:off x="8023433" y="5452162"/>
                  <a:ext cx="312821" cy="48036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1</a:t>
                  </a:r>
                  <a:endParaRPr lang="en-US" sz="1600" b="1" dirty="0">
                    <a:solidFill>
                      <a:schemeClr val="bg1"/>
                    </a:solidFill>
                    <a:effectLst>
                      <a:outerShdw blurRad="38100" dist="38100" dir="2700000" algn="tl">
                        <a:srgbClr val="000000">
                          <a:alpha val="43137"/>
                        </a:srgbClr>
                      </a:outerShdw>
                    </a:effectLst>
                  </a:endParaRPr>
                </a:p>
              </p:txBody>
            </p:sp>
            <p:sp>
              <p:nvSpPr>
                <p:cNvPr id="23" name="TextBox 11"/>
                <p:cNvSpPr txBox="1">
                  <a:spLocks noChangeArrowheads="1"/>
                </p:cNvSpPr>
                <p:nvPr/>
              </p:nvSpPr>
              <p:spPr bwMode="auto">
                <a:xfrm>
                  <a:off x="8013029" y="4979298"/>
                  <a:ext cx="312821" cy="48036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2</a:t>
                  </a:r>
                  <a:endParaRPr lang="en-US" sz="1600" b="1" dirty="0">
                    <a:solidFill>
                      <a:schemeClr val="bg1"/>
                    </a:solidFill>
                    <a:effectLst>
                      <a:outerShdw blurRad="38100" dist="38100" dir="2700000" algn="tl">
                        <a:srgbClr val="000000">
                          <a:alpha val="43137"/>
                        </a:srgbClr>
                      </a:outerShdw>
                    </a:effectLst>
                  </a:endParaRPr>
                </a:p>
              </p:txBody>
            </p:sp>
            <p:sp>
              <p:nvSpPr>
                <p:cNvPr id="24" name="TextBox 12"/>
                <p:cNvSpPr txBox="1">
                  <a:spLocks noChangeArrowheads="1"/>
                </p:cNvSpPr>
                <p:nvPr/>
              </p:nvSpPr>
              <p:spPr bwMode="auto">
                <a:xfrm>
                  <a:off x="8013029" y="4523841"/>
                  <a:ext cx="312821" cy="48036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3</a:t>
                  </a:r>
                  <a:endParaRPr lang="en-US" sz="1600" b="1" dirty="0">
                    <a:solidFill>
                      <a:schemeClr val="bg1"/>
                    </a:solidFill>
                    <a:effectLst>
                      <a:outerShdw blurRad="38100" dist="38100" dir="2700000" algn="tl">
                        <a:srgbClr val="000000">
                          <a:alpha val="43137"/>
                        </a:srgbClr>
                      </a:outerShdw>
                    </a:effectLst>
                  </a:endParaRPr>
                </a:p>
              </p:txBody>
            </p:sp>
            <p:sp>
              <p:nvSpPr>
                <p:cNvPr id="26" name="TextBox 13"/>
                <p:cNvSpPr txBox="1">
                  <a:spLocks noChangeArrowheads="1"/>
                </p:cNvSpPr>
                <p:nvPr/>
              </p:nvSpPr>
              <p:spPr bwMode="auto">
                <a:xfrm>
                  <a:off x="8001661" y="4036871"/>
                  <a:ext cx="312821" cy="48036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4</a:t>
                  </a:r>
                  <a:endParaRPr lang="en-US" sz="1600" b="1" dirty="0">
                    <a:solidFill>
                      <a:schemeClr val="bg1"/>
                    </a:solidFill>
                    <a:effectLst>
                      <a:outerShdw blurRad="38100" dist="38100" dir="2700000" algn="tl">
                        <a:srgbClr val="000000">
                          <a:alpha val="43137"/>
                        </a:srgbClr>
                      </a:outerShdw>
                    </a:effectLst>
                  </a:endParaRPr>
                </a:p>
              </p:txBody>
            </p:sp>
            <p:sp>
              <p:nvSpPr>
                <p:cNvPr id="28" name="TextBox 14"/>
                <p:cNvSpPr txBox="1">
                  <a:spLocks noChangeArrowheads="1"/>
                </p:cNvSpPr>
                <p:nvPr/>
              </p:nvSpPr>
              <p:spPr bwMode="auto">
                <a:xfrm>
                  <a:off x="8013029" y="3517681"/>
                  <a:ext cx="312821" cy="48036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5</a:t>
                  </a:r>
                  <a:endParaRPr lang="en-US" sz="1600" b="1" dirty="0">
                    <a:solidFill>
                      <a:schemeClr val="bg1"/>
                    </a:solidFill>
                    <a:effectLst>
                      <a:outerShdw blurRad="38100" dist="38100" dir="2700000" algn="tl">
                        <a:srgbClr val="000000">
                          <a:alpha val="43137"/>
                        </a:srgbClr>
                      </a:outerShdw>
                    </a:effectLst>
                  </a:endParaRPr>
                </a:p>
              </p:txBody>
            </p:sp>
            <p:sp>
              <p:nvSpPr>
                <p:cNvPr id="30" name="TextBox 29"/>
                <p:cNvSpPr txBox="1"/>
                <p:nvPr/>
              </p:nvSpPr>
              <p:spPr>
                <a:xfrm>
                  <a:off x="8018932" y="2498352"/>
                  <a:ext cx="312821" cy="480361"/>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7</a:t>
                  </a:r>
                  <a:endParaRPr lang="en-US" sz="1600" b="1" dirty="0">
                    <a:solidFill>
                      <a:schemeClr val="bg1"/>
                    </a:solidFill>
                    <a:effectLst>
                      <a:outerShdw blurRad="38100" dist="38100" dir="2700000" algn="tl">
                        <a:srgbClr val="000000">
                          <a:alpha val="43137"/>
                        </a:srgbClr>
                      </a:outerShdw>
                    </a:effectLst>
                  </a:endParaRPr>
                </a:p>
              </p:txBody>
            </p:sp>
            <p:sp>
              <p:nvSpPr>
                <p:cNvPr id="32" name="TextBox 31"/>
                <p:cNvSpPr txBox="1"/>
                <p:nvPr/>
              </p:nvSpPr>
              <p:spPr>
                <a:xfrm>
                  <a:off x="8022114" y="2004488"/>
                  <a:ext cx="312821" cy="480361"/>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8</a:t>
                  </a:r>
                  <a:endParaRPr lang="en-US" sz="1600" b="1" dirty="0">
                    <a:solidFill>
                      <a:schemeClr val="bg1"/>
                    </a:solidFill>
                    <a:effectLst>
                      <a:outerShdw blurRad="38100" dist="38100" dir="2700000" algn="tl">
                        <a:srgbClr val="000000">
                          <a:alpha val="43137"/>
                        </a:srgbClr>
                      </a:outerShdw>
                    </a:effectLst>
                  </a:endParaRPr>
                </a:p>
              </p:txBody>
            </p:sp>
            <p:sp>
              <p:nvSpPr>
                <p:cNvPr id="33" name="TextBox 32"/>
                <p:cNvSpPr txBox="1"/>
                <p:nvPr/>
              </p:nvSpPr>
              <p:spPr>
                <a:xfrm>
                  <a:off x="8010308" y="1547086"/>
                  <a:ext cx="312821" cy="480361"/>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9</a:t>
                  </a:r>
                  <a:endParaRPr lang="en-US" sz="1600" b="1" dirty="0">
                    <a:solidFill>
                      <a:schemeClr val="bg1"/>
                    </a:solidFill>
                    <a:effectLst>
                      <a:outerShdw blurRad="38100" dist="38100" dir="2700000" algn="tl">
                        <a:srgbClr val="000000">
                          <a:alpha val="43137"/>
                        </a:srgbClr>
                      </a:outerShdw>
                    </a:effectLst>
                  </a:endParaRPr>
                </a:p>
              </p:txBody>
            </p:sp>
            <p:sp>
              <p:nvSpPr>
                <p:cNvPr id="34" name="TextBox 18"/>
                <p:cNvSpPr txBox="1">
                  <a:spLocks noChangeArrowheads="1"/>
                </p:cNvSpPr>
                <p:nvPr/>
              </p:nvSpPr>
              <p:spPr bwMode="auto">
                <a:xfrm>
                  <a:off x="8013029" y="3010457"/>
                  <a:ext cx="312821" cy="48036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6</a:t>
                  </a:r>
                  <a:endParaRPr lang="en-US" sz="1600" b="1" dirty="0">
                    <a:solidFill>
                      <a:schemeClr val="bg1"/>
                    </a:solidFill>
                    <a:effectLst>
                      <a:outerShdw blurRad="38100" dist="38100" dir="2700000" algn="tl">
                        <a:srgbClr val="000000">
                          <a:alpha val="43137"/>
                        </a:srgbClr>
                      </a:outerShdw>
                    </a:effectLst>
                  </a:endParaRPr>
                </a:p>
              </p:txBody>
            </p:sp>
          </p:grpSp>
        </p:grpSp>
        <p:sp>
          <p:nvSpPr>
            <p:cNvPr id="55" name="Rectangle 54"/>
            <p:cNvSpPr/>
            <p:nvPr/>
          </p:nvSpPr>
          <p:spPr>
            <a:xfrm>
              <a:off x="7791450" y="758541"/>
              <a:ext cx="933450" cy="423908"/>
            </a:xfrm>
            <a:prstGeom prst="rect">
              <a:avLst/>
            </a:prstGeom>
            <a:noFill/>
            <a:ln>
              <a:noFill/>
            </a:ln>
            <a:effectLst>
              <a:outerShdw blurRad="76200" dir="13500000" sy="23000" kx="1200000" algn="br" rotWithShape="0">
                <a:prstClr val="black">
                  <a:alpha val="20000"/>
                </a:prstClr>
              </a:outerShdw>
            </a:effectLst>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000" b="1" smtClean="0">
                  <a:ln w="11430"/>
                  <a:solidFill>
                    <a:srgbClr val="FF6600"/>
                  </a:solidFill>
                  <a:effectLst>
                    <a:outerShdw blurRad="50800" dist="39000" dir="5460000" algn="tl">
                      <a:srgbClr val="000000">
                        <a:alpha val="38000"/>
                      </a:srgbClr>
                    </a:outerShdw>
                  </a:effectLst>
                </a:rPr>
                <a:t> KKNI</a:t>
              </a:r>
              <a:endParaRPr lang="en-US" sz="2000" b="1" dirty="0">
                <a:ln w="11430"/>
                <a:solidFill>
                  <a:srgbClr val="FF6600"/>
                </a:solidFill>
                <a:effectLst>
                  <a:outerShdw blurRad="50800" dist="39000" dir="5460000" algn="tl">
                    <a:srgbClr val="000000">
                      <a:alpha val="38000"/>
                    </a:srgbClr>
                  </a:outerShdw>
                </a:effectLst>
              </a:endParaRPr>
            </a:p>
          </p:txBody>
        </p:sp>
      </p:grpSp>
      <p:grpSp>
        <p:nvGrpSpPr>
          <p:cNvPr id="11" name="Group 57"/>
          <p:cNvGrpSpPr/>
          <p:nvPr/>
        </p:nvGrpSpPr>
        <p:grpSpPr>
          <a:xfrm>
            <a:off x="6419850" y="2857500"/>
            <a:ext cx="1219200" cy="1562100"/>
            <a:chOff x="6553200" y="2857500"/>
            <a:chExt cx="1219200" cy="1627632"/>
          </a:xfrm>
        </p:grpSpPr>
        <p:sp>
          <p:nvSpPr>
            <p:cNvPr id="56" name="Right Arrow 55"/>
            <p:cNvSpPr/>
            <p:nvPr/>
          </p:nvSpPr>
          <p:spPr>
            <a:xfrm>
              <a:off x="6553200" y="2857500"/>
              <a:ext cx="1219200" cy="1627632"/>
            </a:xfrm>
            <a:prstGeom prst="rightArrow">
              <a:avLst>
                <a:gd name="adj1" fmla="val 64045"/>
                <a:gd name="adj2" fmla="val 44531"/>
              </a:avLst>
            </a:prstGeom>
            <a:solidFill>
              <a:srgbClr val="F7F5B7"/>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6591300" y="3330714"/>
              <a:ext cx="933450" cy="737583"/>
            </a:xfrm>
            <a:prstGeom prst="rect">
              <a:avLst/>
            </a:prstGeom>
            <a:noFill/>
            <a:effectLst>
              <a:outerShdw blurRad="76200" dir="13500000" sy="23000" kx="1200000" algn="br" rotWithShape="0">
                <a:prstClr val="black">
                  <a:alpha val="20000"/>
                </a:prstClr>
              </a:outerShdw>
            </a:effectLst>
          </p:spPr>
          <p:txBody>
            <a:bodyPr wrap="square">
              <a:spAutoFit/>
            </a:bodyPr>
            <a:lstStyle/>
            <a:p>
              <a:pPr>
                <a:defRPr/>
              </a:pPr>
              <a:r>
                <a:rPr lang="en-US" sz="2000" b="1" smtClean="0">
                  <a:ln w="1905"/>
                  <a:solidFill>
                    <a:schemeClr val="accent3">
                      <a:lumMod val="50000"/>
                    </a:schemeClr>
                  </a:solidFill>
                  <a:effectLst>
                    <a:innerShdw blurRad="69850" dist="43180" dir="5400000">
                      <a:srgbClr val="000000">
                        <a:alpha val="65000"/>
                      </a:srgbClr>
                    </a:innerShdw>
                  </a:effectLst>
                </a:rPr>
                <a:t>SESUAI LEVEL</a:t>
              </a:r>
              <a:endParaRPr lang="en-US" sz="2000" b="1" dirty="0">
                <a:ln w="1905"/>
                <a:solidFill>
                  <a:schemeClr val="accent3">
                    <a:lumMod val="50000"/>
                  </a:schemeClr>
                </a:solidFill>
                <a:effectLst>
                  <a:innerShdw blurRad="69850" dist="43180" dir="5400000">
                    <a:srgbClr val="000000">
                      <a:alpha val="65000"/>
                    </a:srgbClr>
                  </a:innerShdw>
                </a:effectLst>
              </a:endParaRPr>
            </a:p>
          </p:txBody>
        </p:sp>
      </p:grpSp>
      <p:grpSp>
        <p:nvGrpSpPr>
          <p:cNvPr id="12" name="Group 49"/>
          <p:cNvGrpSpPr/>
          <p:nvPr/>
        </p:nvGrpSpPr>
        <p:grpSpPr>
          <a:xfrm>
            <a:off x="3733800" y="2691825"/>
            <a:ext cx="377026" cy="3023175"/>
            <a:chOff x="3733800" y="2691825"/>
            <a:chExt cx="377026" cy="3023175"/>
          </a:xfrm>
        </p:grpSpPr>
        <p:sp>
          <p:nvSpPr>
            <p:cNvPr id="46" name="Rectangle 45"/>
            <p:cNvSpPr/>
            <p:nvPr/>
          </p:nvSpPr>
          <p:spPr>
            <a:xfrm>
              <a:off x="3733800" y="2691825"/>
              <a:ext cx="362600" cy="52322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800" b="1" cap="none" spc="0" smtClean="0">
                  <a:ln/>
                  <a:solidFill>
                    <a:schemeClr val="accent3"/>
                  </a:solidFill>
                  <a:effectLst/>
                </a:rPr>
                <a:t>a</a:t>
              </a:r>
              <a:endParaRPr lang="en-US" sz="2800" b="1" cap="none" spc="0">
                <a:ln/>
                <a:solidFill>
                  <a:schemeClr val="accent3"/>
                </a:solidFill>
                <a:effectLst/>
              </a:endParaRPr>
            </a:p>
          </p:txBody>
        </p:sp>
        <p:sp>
          <p:nvSpPr>
            <p:cNvPr id="48" name="Rectangle 47"/>
            <p:cNvSpPr/>
            <p:nvPr/>
          </p:nvSpPr>
          <p:spPr>
            <a:xfrm>
              <a:off x="3733800" y="3962400"/>
              <a:ext cx="377026" cy="52322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800" b="1" cap="none" spc="0" smtClean="0">
                  <a:ln/>
                  <a:solidFill>
                    <a:schemeClr val="accent3"/>
                  </a:solidFill>
                  <a:effectLst/>
                </a:rPr>
                <a:t>b</a:t>
              </a:r>
              <a:endParaRPr lang="en-US" sz="2800" b="1" cap="none" spc="0">
                <a:ln/>
                <a:solidFill>
                  <a:schemeClr val="accent3"/>
                </a:solidFill>
                <a:effectLst/>
              </a:endParaRPr>
            </a:p>
          </p:txBody>
        </p:sp>
        <p:sp>
          <p:nvSpPr>
            <p:cNvPr id="49" name="Rectangle 48"/>
            <p:cNvSpPr/>
            <p:nvPr/>
          </p:nvSpPr>
          <p:spPr>
            <a:xfrm>
              <a:off x="3733800" y="5191780"/>
              <a:ext cx="335348" cy="52322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800" b="1" cap="none" spc="0" smtClean="0">
                  <a:ln/>
                  <a:solidFill>
                    <a:schemeClr val="accent3"/>
                  </a:solidFill>
                  <a:effectLst/>
                </a:rPr>
                <a:t>c</a:t>
              </a:r>
              <a:endParaRPr lang="en-US" sz="2800" b="1" cap="none" spc="0">
                <a:ln/>
                <a:solidFill>
                  <a:schemeClr val="accent3"/>
                </a:solidFill>
                <a:effectLst/>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47"/>
                                        </p:tgtEl>
                                        <p:attrNameLst>
                                          <p:attrName>style.visibility</p:attrName>
                                        </p:attrNameLst>
                                      </p:cBhvr>
                                      <p:to>
                                        <p:strVal val="visible"/>
                                      </p:to>
                                    </p:set>
                                    <p:animEffect transition="in" filter="strips(downLeft)">
                                      <p:cBhvr>
                                        <p:cTn id="11" dur="500"/>
                                        <p:tgtEl>
                                          <p:spTgt spid="47"/>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6" fill="hold" grpId="0" nodeType="clickEffect">
                                  <p:stCondLst>
                                    <p:cond delay="0"/>
                                  </p:stCondLst>
                                  <p:childTnLst>
                                    <p:set>
                                      <p:cBhvr>
                                        <p:cTn id="15" dur="1" fill="hold">
                                          <p:stCondLst>
                                            <p:cond delay="0"/>
                                          </p:stCondLst>
                                        </p:cTn>
                                        <p:tgtEl>
                                          <p:spTgt spid="52"/>
                                        </p:tgtEl>
                                        <p:attrNameLst>
                                          <p:attrName>style.visibility</p:attrName>
                                        </p:attrNameLst>
                                      </p:cBhvr>
                                      <p:to>
                                        <p:strVal val="visible"/>
                                      </p:to>
                                    </p:set>
                                    <p:animEffect transition="in" filter="strips(downRight)">
                                      <p:cBhvr>
                                        <p:cTn id="16" dur="500"/>
                                        <p:tgtEl>
                                          <p:spTgt spid="52"/>
                                        </p:tgtEl>
                                      </p:cBhvr>
                                    </p:animEffect>
                                  </p:childTnLst>
                                </p:cTn>
                              </p:par>
                            </p:childTnLst>
                          </p:cTn>
                        </p:par>
                        <p:par>
                          <p:cTn id="17" fill="hold">
                            <p:stCondLst>
                              <p:cond delay="500"/>
                            </p:stCondLst>
                            <p:childTnLst>
                              <p:par>
                                <p:cTn id="18" presetID="22" presetClass="entr" presetSubtype="1" fill="hold" nodeType="afterEffect">
                                  <p:stCondLst>
                                    <p:cond delay="0"/>
                                  </p:stCondLst>
                                  <p:childTnLst>
                                    <p:set>
                                      <p:cBhvr>
                                        <p:cTn id="19" dur="1" fill="hold">
                                          <p:stCondLst>
                                            <p:cond delay="0"/>
                                          </p:stCondLst>
                                        </p:cTn>
                                        <p:tgtEl>
                                          <p:spTgt spid="45"/>
                                        </p:tgtEl>
                                        <p:attrNameLst>
                                          <p:attrName>style.visibility</p:attrName>
                                        </p:attrNameLst>
                                      </p:cBhvr>
                                      <p:to>
                                        <p:strVal val="visible"/>
                                      </p:to>
                                    </p:set>
                                    <p:animEffect transition="in" filter="wipe(up)">
                                      <p:cBhvr>
                                        <p:cTn id="20" dur="500"/>
                                        <p:tgtEl>
                                          <p:spTgt spid="45"/>
                                        </p:tgtEl>
                                      </p:cBhvr>
                                    </p:animEffect>
                                  </p:childTnLst>
                                </p:cTn>
                              </p:par>
                            </p:childTnLst>
                          </p:cTn>
                        </p:par>
                        <p:par>
                          <p:cTn id="21" fill="hold">
                            <p:stCondLst>
                              <p:cond delay="1000"/>
                            </p:stCondLst>
                            <p:childTnLst>
                              <p:par>
                                <p:cTn id="22" presetID="22" presetClass="entr" presetSubtype="1"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up)">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left)">
                                      <p:cBhvr>
                                        <p:cTn id="29" dur="500"/>
                                        <p:tgtEl>
                                          <p:spTgt spid="11"/>
                                        </p:tgtEl>
                                      </p:cBhvr>
                                    </p:animEffect>
                                  </p:childTnLst>
                                </p:cTn>
                              </p:par>
                            </p:childTnLst>
                          </p:cTn>
                        </p:par>
                        <p:par>
                          <p:cTn id="30" fill="hold">
                            <p:stCondLst>
                              <p:cond delay="500"/>
                            </p:stCondLst>
                            <p:childTnLst>
                              <p:par>
                                <p:cTn id="31" presetID="22" presetClass="entr" presetSubtype="1" fill="hold"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up)">
                                      <p:cBhvr>
                                        <p:cTn id="3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5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9"/>
          <p:cNvSpPr txBox="1">
            <a:spLocks noChangeArrowheads="1"/>
          </p:cNvSpPr>
          <p:nvPr/>
        </p:nvSpPr>
        <p:spPr bwMode="auto">
          <a:xfrm>
            <a:off x="7391400" y="6583363"/>
            <a:ext cx="1676400" cy="274637"/>
          </a:xfrm>
          <a:prstGeom prst="rect">
            <a:avLst/>
          </a:prstGeom>
          <a:noFill/>
          <a:ln w="9525">
            <a:noFill/>
            <a:miter lim="800000"/>
            <a:headEnd/>
            <a:tailEnd/>
          </a:ln>
        </p:spPr>
        <p:txBody>
          <a:bodyPr>
            <a:spAutoFit/>
          </a:bodyPr>
          <a:lstStyle/>
          <a:p>
            <a:pPr algn="r" eaLnBrk="0" hangingPunct="0">
              <a:spcBef>
                <a:spcPct val="50000"/>
              </a:spcBef>
            </a:pPr>
            <a:r>
              <a:rPr lang="en-US" sz="1200">
                <a:solidFill>
                  <a:schemeClr val="bg1"/>
                </a:solidFill>
              </a:rPr>
              <a:t>endrop3ai@ its.ac.id</a:t>
            </a:r>
          </a:p>
        </p:txBody>
      </p:sp>
      <p:sp>
        <p:nvSpPr>
          <p:cNvPr id="416778" name="Text Box 10"/>
          <p:cNvSpPr txBox="1">
            <a:spLocks noChangeArrowheads="1"/>
          </p:cNvSpPr>
          <p:nvPr/>
        </p:nvSpPr>
        <p:spPr bwMode="auto">
          <a:xfrm>
            <a:off x="4639896" y="1915026"/>
            <a:ext cx="3276600" cy="762000"/>
          </a:xfrm>
          <a:prstGeom prst="rect">
            <a:avLst/>
          </a:prstGeom>
          <a:noFill/>
          <a:ln w="9525">
            <a:noFill/>
            <a:miter lim="800000"/>
            <a:headEnd/>
            <a:tailEnd/>
          </a:ln>
          <a:effectLst/>
        </p:spPr>
        <p:txBody>
          <a:bodyPr wrap="square">
            <a:spAutoFit/>
          </a:bodyPr>
          <a:lstStyle/>
          <a:p>
            <a:pPr>
              <a:spcBef>
                <a:spcPct val="50000"/>
              </a:spcBef>
              <a:defRPr/>
            </a:pPr>
            <a:r>
              <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KEGIATAN NYATA</a:t>
            </a: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b="1" dirty="0" smtClean="0">
                <a:ln w="1905"/>
                <a:solidFill>
                  <a:schemeClr val="accent2">
                    <a:lumMod val="75000"/>
                  </a:schemeClr>
                </a:solidFill>
                <a:effectLst>
                  <a:innerShdw blurRad="69850" dist="43180" dir="5400000">
                    <a:srgbClr val="000000">
                      <a:alpha val="65000"/>
                    </a:srgbClr>
                  </a:innerShdw>
                </a:effectLst>
              </a:rPr>
              <a:t>( </a:t>
            </a:r>
            <a:r>
              <a:rPr lang="en-US" b="1" dirty="0">
                <a:ln w="1905"/>
                <a:solidFill>
                  <a:schemeClr val="accent2">
                    <a:lumMod val="75000"/>
                  </a:schemeClr>
                </a:solidFill>
                <a:effectLst>
                  <a:innerShdw blurRad="69850" dist="43180" dir="5400000">
                    <a:srgbClr val="000000">
                      <a:alpha val="65000"/>
                    </a:srgbClr>
                  </a:innerShdw>
                </a:effectLst>
              </a:rPr>
              <a:t>ACTUAL CURRICULUM )</a:t>
            </a:r>
          </a:p>
        </p:txBody>
      </p:sp>
      <p:sp>
        <p:nvSpPr>
          <p:cNvPr id="416779" name="Text Box 11"/>
          <p:cNvSpPr txBox="1">
            <a:spLocks noChangeArrowheads="1"/>
          </p:cNvSpPr>
          <p:nvPr/>
        </p:nvSpPr>
        <p:spPr bwMode="auto">
          <a:xfrm>
            <a:off x="516233" y="1913439"/>
            <a:ext cx="3128962" cy="760412"/>
          </a:xfrm>
          <a:prstGeom prst="rect">
            <a:avLst/>
          </a:prstGeom>
          <a:noFill/>
          <a:ln w="9525">
            <a:noFill/>
            <a:miter lim="800000"/>
            <a:headEnd/>
            <a:tailEnd/>
          </a:ln>
          <a:effectLst/>
        </p:spPr>
        <p:txBody>
          <a:bodyPr>
            <a:spAutoFit/>
          </a:bodyPr>
          <a:lstStyle/>
          <a:p>
            <a:pPr algn="r">
              <a:spcBef>
                <a:spcPct val="50000"/>
              </a:spcBef>
              <a:defRPr/>
            </a:pPr>
            <a:r>
              <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DOKUMEN              </a:t>
            </a:r>
            <a:r>
              <a:rPr lang="en-US" b="1" dirty="0">
                <a:ln w="1905"/>
                <a:solidFill>
                  <a:schemeClr val="accent2">
                    <a:lumMod val="75000"/>
                  </a:schemeClr>
                </a:solidFill>
                <a:effectLst>
                  <a:innerShdw blurRad="69850" dist="43180" dir="5400000">
                    <a:srgbClr val="000000">
                      <a:alpha val="65000"/>
                    </a:srgbClr>
                  </a:innerShdw>
                </a:effectLst>
              </a:rPr>
              <a:t>( CURRICULUM PLAN )</a:t>
            </a:r>
          </a:p>
        </p:txBody>
      </p:sp>
      <p:sp>
        <p:nvSpPr>
          <p:cNvPr id="3079" name="Text Box 12"/>
          <p:cNvSpPr txBox="1">
            <a:spLocks noChangeArrowheads="1"/>
          </p:cNvSpPr>
          <p:nvPr/>
        </p:nvSpPr>
        <p:spPr bwMode="auto">
          <a:xfrm>
            <a:off x="7086600" y="6553200"/>
            <a:ext cx="1905000" cy="244475"/>
          </a:xfrm>
          <a:prstGeom prst="rect">
            <a:avLst/>
          </a:prstGeom>
          <a:noFill/>
          <a:ln w="9525">
            <a:noFill/>
            <a:miter lim="800000"/>
            <a:headEnd/>
            <a:tailEnd/>
          </a:ln>
        </p:spPr>
        <p:txBody>
          <a:bodyPr>
            <a:spAutoFit/>
          </a:bodyPr>
          <a:lstStyle/>
          <a:p>
            <a:pPr algn="r"/>
            <a:r>
              <a:rPr lang="en-US" sz="1000" b="1"/>
              <a:t>endrop3ai@ its.ac.id</a:t>
            </a:r>
          </a:p>
        </p:txBody>
      </p:sp>
      <p:sp>
        <p:nvSpPr>
          <p:cNvPr id="416782" name="WordArt 14"/>
          <p:cNvSpPr>
            <a:spLocks noChangeArrowheads="1" noChangeShapeType="1" noTextEdit="1"/>
          </p:cNvSpPr>
          <p:nvPr/>
        </p:nvSpPr>
        <p:spPr bwMode="auto">
          <a:xfrm>
            <a:off x="3048000" y="681790"/>
            <a:ext cx="2362200" cy="689810"/>
          </a:xfrm>
          <a:prstGeom prst="rect">
            <a:avLst/>
          </a:prstGeom>
        </p:spPr>
        <p:txBody>
          <a:bodyPr spcFirstLastPara="1" wrap="none" fromWordArt="1">
            <a:prstTxWarp prst="textPlain">
              <a:avLst/>
            </a:prstTxWarp>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2400" b="1" kern="10" smtClean="0">
                <a:ln w="11430"/>
                <a:solidFill>
                  <a:schemeClr val="accent2">
                    <a:lumMod val="50000"/>
                  </a:schemeClr>
                </a:solidFill>
                <a:latin typeface="Arial Black"/>
              </a:rPr>
              <a:t>Pengertian</a:t>
            </a:r>
          </a:p>
          <a:p>
            <a:pPr algn="ctr"/>
            <a:r>
              <a:rPr lang="en-US" sz="3200" b="1" kern="10" smtClean="0">
                <a:ln w="11430"/>
                <a:solidFill>
                  <a:schemeClr val="accent6">
                    <a:lumMod val="75000"/>
                  </a:schemeClr>
                </a:solidFill>
                <a:latin typeface="Arial Black"/>
              </a:rPr>
              <a:t>KURIKULUM</a:t>
            </a:r>
            <a:endParaRPr lang="en-US" sz="3200" b="1" kern="10">
              <a:ln w="11430"/>
              <a:solidFill>
                <a:schemeClr val="accent6">
                  <a:lumMod val="75000"/>
                </a:schemeClr>
              </a:solidFill>
              <a:latin typeface="Arial Black"/>
            </a:endParaRPr>
          </a:p>
        </p:txBody>
      </p:sp>
      <p:grpSp>
        <p:nvGrpSpPr>
          <p:cNvPr id="2" name="Group 40"/>
          <p:cNvGrpSpPr>
            <a:grpSpLocks/>
          </p:cNvGrpSpPr>
          <p:nvPr/>
        </p:nvGrpSpPr>
        <p:grpSpPr bwMode="auto">
          <a:xfrm>
            <a:off x="963908" y="3028171"/>
            <a:ext cx="2552700" cy="932965"/>
            <a:chOff x="816" y="2331"/>
            <a:chExt cx="1368" cy="595"/>
          </a:xfrm>
        </p:grpSpPr>
        <p:sp>
          <p:nvSpPr>
            <p:cNvPr id="3100" name="Freeform 24"/>
            <p:cNvSpPr>
              <a:spLocks/>
            </p:cNvSpPr>
            <p:nvPr/>
          </p:nvSpPr>
          <p:spPr bwMode="auto">
            <a:xfrm>
              <a:off x="816" y="2331"/>
              <a:ext cx="1368" cy="595"/>
            </a:xfrm>
            <a:custGeom>
              <a:avLst/>
              <a:gdLst>
                <a:gd name="T0" fmla="*/ 2147483647 w 846"/>
                <a:gd name="T1" fmla="*/ 38 h 733"/>
                <a:gd name="T2" fmla="*/ 2147483647 w 846"/>
                <a:gd name="T3" fmla="*/ 29 h 733"/>
                <a:gd name="T4" fmla="*/ 2147483647 w 846"/>
                <a:gd name="T5" fmla="*/ 38 h 733"/>
                <a:gd name="T6" fmla="*/ 2147483647 w 846"/>
                <a:gd name="T7" fmla="*/ 212 h 733"/>
                <a:gd name="T8" fmla="*/ 2147483647 w 846"/>
                <a:gd name="T9" fmla="*/ 367 h 733"/>
                <a:gd name="T10" fmla="*/ 2147483647 w 846"/>
                <a:gd name="T11" fmla="*/ 385 h 733"/>
                <a:gd name="T12" fmla="*/ 2147483647 w 846"/>
                <a:gd name="T13" fmla="*/ 404 h 733"/>
                <a:gd name="T14" fmla="*/ 2147483647 w 846"/>
                <a:gd name="T15" fmla="*/ 669 h 733"/>
                <a:gd name="T16" fmla="*/ 2147483647 w 846"/>
                <a:gd name="T17" fmla="*/ 678 h 733"/>
                <a:gd name="T18" fmla="*/ 2147483647 w 846"/>
                <a:gd name="T19" fmla="*/ 724 h 733"/>
                <a:gd name="T20" fmla="*/ 2147483647 w 846"/>
                <a:gd name="T21" fmla="*/ 696 h 733"/>
                <a:gd name="T22" fmla="*/ 2147483647 w 846"/>
                <a:gd name="T23" fmla="*/ 733 h 733"/>
                <a:gd name="T24" fmla="*/ 2147483647 w 846"/>
                <a:gd name="T25" fmla="*/ 257 h 733"/>
                <a:gd name="T26" fmla="*/ 2147483647 w 846"/>
                <a:gd name="T27" fmla="*/ 203 h 733"/>
                <a:gd name="T28" fmla="*/ 2147483647 w 846"/>
                <a:gd name="T29" fmla="*/ 84 h 733"/>
                <a:gd name="T30" fmla="*/ 2147483647 w 846"/>
                <a:gd name="T31" fmla="*/ 65 h 733"/>
                <a:gd name="T32" fmla="*/ 2147483647 w 846"/>
                <a:gd name="T33" fmla="*/ 38 h 7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6"/>
                <a:gd name="T52" fmla="*/ 0 h 733"/>
                <a:gd name="T53" fmla="*/ 846 w 846"/>
                <a:gd name="T54" fmla="*/ 733 h 7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6" h="733">
                  <a:moveTo>
                    <a:pt x="15" y="38"/>
                  </a:moveTo>
                  <a:cubicBezTo>
                    <a:pt x="234" y="35"/>
                    <a:pt x="454" y="29"/>
                    <a:pt x="673" y="29"/>
                  </a:cubicBezTo>
                  <a:cubicBezTo>
                    <a:pt x="719" y="29"/>
                    <a:pt x="784" y="0"/>
                    <a:pt x="810" y="38"/>
                  </a:cubicBezTo>
                  <a:cubicBezTo>
                    <a:pt x="843" y="86"/>
                    <a:pt x="804" y="154"/>
                    <a:pt x="801" y="212"/>
                  </a:cubicBezTo>
                  <a:cubicBezTo>
                    <a:pt x="804" y="264"/>
                    <a:pt x="802" y="316"/>
                    <a:pt x="810" y="367"/>
                  </a:cubicBezTo>
                  <a:cubicBezTo>
                    <a:pt x="811" y="376"/>
                    <a:pt x="829" y="376"/>
                    <a:pt x="829" y="385"/>
                  </a:cubicBezTo>
                  <a:cubicBezTo>
                    <a:pt x="829" y="394"/>
                    <a:pt x="816" y="398"/>
                    <a:pt x="810" y="404"/>
                  </a:cubicBezTo>
                  <a:cubicBezTo>
                    <a:pt x="807" y="492"/>
                    <a:pt x="846" y="593"/>
                    <a:pt x="801" y="669"/>
                  </a:cubicBezTo>
                  <a:cubicBezTo>
                    <a:pt x="774" y="713"/>
                    <a:pt x="697" y="670"/>
                    <a:pt x="646" y="678"/>
                  </a:cubicBezTo>
                  <a:cubicBezTo>
                    <a:pt x="621" y="682"/>
                    <a:pt x="599" y="715"/>
                    <a:pt x="573" y="724"/>
                  </a:cubicBezTo>
                  <a:cubicBezTo>
                    <a:pt x="478" y="721"/>
                    <a:pt x="300" y="733"/>
                    <a:pt x="189" y="696"/>
                  </a:cubicBezTo>
                  <a:cubicBezTo>
                    <a:pt x="147" y="656"/>
                    <a:pt x="129" y="707"/>
                    <a:pt x="88" y="733"/>
                  </a:cubicBezTo>
                  <a:cubicBezTo>
                    <a:pt x="0" y="596"/>
                    <a:pt x="185" y="307"/>
                    <a:pt x="6" y="257"/>
                  </a:cubicBezTo>
                  <a:cubicBezTo>
                    <a:pt x="49" y="192"/>
                    <a:pt x="11" y="268"/>
                    <a:pt x="6" y="203"/>
                  </a:cubicBezTo>
                  <a:cubicBezTo>
                    <a:pt x="2" y="145"/>
                    <a:pt x="10" y="127"/>
                    <a:pt x="24" y="84"/>
                  </a:cubicBezTo>
                  <a:cubicBezTo>
                    <a:pt x="18" y="78"/>
                    <a:pt x="8" y="74"/>
                    <a:pt x="6" y="65"/>
                  </a:cubicBezTo>
                  <a:cubicBezTo>
                    <a:pt x="4" y="56"/>
                    <a:pt x="15" y="38"/>
                    <a:pt x="15" y="38"/>
                  </a:cubicBezTo>
                  <a:close/>
                </a:path>
              </a:pathLst>
            </a:custGeom>
            <a:solidFill>
              <a:srgbClr val="DCFF7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DCFF79"/>
              </a:extrusionClr>
            </a:sp3d>
          </p:spPr>
          <p:txBody>
            <a:bodyPr>
              <a:flatTx/>
            </a:bodyPr>
            <a:lstStyle/>
            <a:p>
              <a:pPr algn="ctr" eaLnBrk="0" hangingPunct="0"/>
              <a:endParaRPr lang="en-US"/>
            </a:p>
          </p:txBody>
        </p:sp>
        <p:sp>
          <p:nvSpPr>
            <p:cNvPr id="416793" name="Rectangle 25"/>
            <p:cNvSpPr>
              <a:spLocks noChangeArrowheads="1"/>
            </p:cNvSpPr>
            <p:nvPr/>
          </p:nvSpPr>
          <p:spPr bwMode="auto">
            <a:xfrm>
              <a:off x="1081" y="2414"/>
              <a:ext cx="852" cy="326"/>
            </a:xfrm>
            <a:prstGeom prst="rect">
              <a:avLst/>
            </a:prstGeom>
            <a:noFill/>
            <a:ln w="9525">
              <a:noFill/>
              <a:miter lim="800000"/>
              <a:headEnd/>
              <a:tailEnd/>
            </a:ln>
            <a:effectLst/>
          </p:spPr>
          <p:txBody>
            <a:bodyPr wrap="none">
              <a:spAutoFit/>
            </a:bodyPr>
            <a:lstStyle/>
            <a:p>
              <a:pPr algn="ctr">
                <a:buClr>
                  <a:srgbClr val="FFCC00"/>
                </a:buClr>
                <a:buFont typeface="Wingdings" pitchFamily="2" charset="2"/>
                <a:buNone/>
                <a:defRPr/>
              </a:pPr>
              <a:r>
                <a:rPr lang="en-US" sz="1400">
                  <a:solidFill>
                    <a:schemeClr val="bg1"/>
                  </a:solidFill>
                  <a:effectLst>
                    <a:outerShdw blurRad="38100" dist="38100" dir="2700000" algn="tl">
                      <a:srgbClr val="000000"/>
                    </a:outerShdw>
                  </a:effectLst>
                  <a:latin typeface="Arial Black" pitchFamily="34" charset="0"/>
                </a:rPr>
                <a:t>DAFTAR </a:t>
              </a:r>
            </a:p>
            <a:p>
              <a:pPr algn="ctr">
                <a:buClr>
                  <a:srgbClr val="FFCC00"/>
                </a:buClr>
                <a:buFont typeface="Wingdings" pitchFamily="2" charset="2"/>
                <a:buNone/>
                <a:defRPr/>
              </a:pPr>
              <a:r>
                <a:rPr lang="en-US" sz="1400">
                  <a:solidFill>
                    <a:schemeClr val="bg1"/>
                  </a:solidFill>
                  <a:effectLst>
                    <a:outerShdw blurRad="38100" dist="38100" dir="2700000" algn="tl">
                      <a:srgbClr val="000000"/>
                    </a:outerShdw>
                  </a:effectLst>
                  <a:latin typeface="Arial Black" pitchFamily="34" charset="0"/>
                </a:rPr>
                <a:t>MATA KULIAH</a:t>
              </a:r>
            </a:p>
          </p:txBody>
        </p:sp>
      </p:grpSp>
      <p:grpSp>
        <p:nvGrpSpPr>
          <p:cNvPr id="3" name="Group 39"/>
          <p:cNvGrpSpPr>
            <a:grpSpLocks/>
          </p:cNvGrpSpPr>
          <p:nvPr/>
        </p:nvGrpSpPr>
        <p:grpSpPr bwMode="auto">
          <a:xfrm>
            <a:off x="914185" y="3941762"/>
            <a:ext cx="2564324" cy="782638"/>
            <a:chOff x="701" y="2819"/>
            <a:chExt cx="1459" cy="493"/>
          </a:xfrm>
        </p:grpSpPr>
        <p:sp>
          <p:nvSpPr>
            <p:cNvPr id="3098" name="Freeform 28"/>
            <p:cNvSpPr>
              <a:spLocks/>
            </p:cNvSpPr>
            <p:nvPr/>
          </p:nvSpPr>
          <p:spPr bwMode="auto">
            <a:xfrm>
              <a:off x="701" y="2819"/>
              <a:ext cx="1459" cy="493"/>
            </a:xfrm>
            <a:custGeom>
              <a:avLst/>
              <a:gdLst>
                <a:gd name="T0" fmla="*/ 2147483647 w 846"/>
                <a:gd name="T1" fmla="*/ 1 h 733"/>
                <a:gd name="T2" fmla="*/ 2147483647 w 846"/>
                <a:gd name="T3" fmla="*/ 1 h 733"/>
                <a:gd name="T4" fmla="*/ 2147483647 w 846"/>
                <a:gd name="T5" fmla="*/ 1 h 733"/>
                <a:gd name="T6" fmla="*/ 2147483647 w 846"/>
                <a:gd name="T7" fmla="*/ 1 h 733"/>
                <a:gd name="T8" fmla="*/ 2147483647 w 846"/>
                <a:gd name="T9" fmla="*/ 1 h 733"/>
                <a:gd name="T10" fmla="*/ 2147483647 w 846"/>
                <a:gd name="T11" fmla="*/ 1 h 733"/>
                <a:gd name="T12" fmla="*/ 2147483647 w 846"/>
                <a:gd name="T13" fmla="*/ 1 h 733"/>
                <a:gd name="T14" fmla="*/ 2147483647 w 846"/>
                <a:gd name="T15" fmla="*/ 1 h 733"/>
                <a:gd name="T16" fmla="*/ 2147483647 w 846"/>
                <a:gd name="T17" fmla="*/ 1 h 733"/>
                <a:gd name="T18" fmla="*/ 2147483647 w 846"/>
                <a:gd name="T19" fmla="*/ 1 h 733"/>
                <a:gd name="T20" fmla="*/ 2147483647 w 846"/>
                <a:gd name="T21" fmla="*/ 1 h 733"/>
                <a:gd name="T22" fmla="*/ 2147483647 w 846"/>
                <a:gd name="T23" fmla="*/ 1 h 733"/>
                <a:gd name="T24" fmla="*/ 2147483647 w 846"/>
                <a:gd name="T25" fmla="*/ 1 h 733"/>
                <a:gd name="T26" fmla="*/ 2147483647 w 846"/>
                <a:gd name="T27" fmla="*/ 1 h 733"/>
                <a:gd name="T28" fmla="*/ 2147483647 w 846"/>
                <a:gd name="T29" fmla="*/ 1 h 733"/>
                <a:gd name="T30" fmla="*/ 2147483647 w 846"/>
                <a:gd name="T31" fmla="*/ 1 h 733"/>
                <a:gd name="T32" fmla="*/ 2147483647 w 846"/>
                <a:gd name="T33" fmla="*/ 1 h 7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6"/>
                <a:gd name="T52" fmla="*/ 0 h 733"/>
                <a:gd name="T53" fmla="*/ 846 w 846"/>
                <a:gd name="T54" fmla="*/ 733 h 7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6" h="733">
                  <a:moveTo>
                    <a:pt x="15" y="38"/>
                  </a:moveTo>
                  <a:cubicBezTo>
                    <a:pt x="234" y="35"/>
                    <a:pt x="454" y="29"/>
                    <a:pt x="673" y="29"/>
                  </a:cubicBezTo>
                  <a:cubicBezTo>
                    <a:pt x="719" y="29"/>
                    <a:pt x="784" y="0"/>
                    <a:pt x="810" y="38"/>
                  </a:cubicBezTo>
                  <a:cubicBezTo>
                    <a:pt x="843" y="86"/>
                    <a:pt x="804" y="154"/>
                    <a:pt x="801" y="212"/>
                  </a:cubicBezTo>
                  <a:cubicBezTo>
                    <a:pt x="804" y="264"/>
                    <a:pt x="802" y="316"/>
                    <a:pt x="810" y="367"/>
                  </a:cubicBezTo>
                  <a:cubicBezTo>
                    <a:pt x="811" y="376"/>
                    <a:pt x="829" y="376"/>
                    <a:pt x="829" y="385"/>
                  </a:cubicBezTo>
                  <a:cubicBezTo>
                    <a:pt x="829" y="394"/>
                    <a:pt x="816" y="398"/>
                    <a:pt x="810" y="404"/>
                  </a:cubicBezTo>
                  <a:cubicBezTo>
                    <a:pt x="807" y="492"/>
                    <a:pt x="846" y="593"/>
                    <a:pt x="801" y="669"/>
                  </a:cubicBezTo>
                  <a:cubicBezTo>
                    <a:pt x="774" y="713"/>
                    <a:pt x="697" y="670"/>
                    <a:pt x="646" y="678"/>
                  </a:cubicBezTo>
                  <a:cubicBezTo>
                    <a:pt x="621" y="682"/>
                    <a:pt x="599" y="715"/>
                    <a:pt x="573" y="724"/>
                  </a:cubicBezTo>
                  <a:cubicBezTo>
                    <a:pt x="478" y="721"/>
                    <a:pt x="300" y="733"/>
                    <a:pt x="189" y="696"/>
                  </a:cubicBezTo>
                  <a:cubicBezTo>
                    <a:pt x="147" y="656"/>
                    <a:pt x="129" y="707"/>
                    <a:pt x="88" y="733"/>
                  </a:cubicBezTo>
                  <a:cubicBezTo>
                    <a:pt x="0" y="596"/>
                    <a:pt x="185" y="307"/>
                    <a:pt x="6" y="257"/>
                  </a:cubicBezTo>
                  <a:cubicBezTo>
                    <a:pt x="49" y="192"/>
                    <a:pt x="11" y="268"/>
                    <a:pt x="6" y="203"/>
                  </a:cubicBezTo>
                  <a:cubicBezTo>
                    <a:pt x="2" y="145"/>
                    <a:pt x="10" y="127"/>
                    <a:pt x="24" y="84"/>
                  </a:cubicBezTo>
                  <a:cubicBezTo>
                    <a:pt x="18" y="78"/>
                    <a:pt x="8" y="74"/>
                    <a:pt x="6" y="65"/>
                  </a:cubicBezTo>
                  <a:cubicBezTo>
                    <a:pt x="4" y="56"/>
                    <a:pt x="15" y="38"/>
                    <a:pt x="15" y="38"/>
                  </a:cubicBezTo>
                  <a:close/>
                </a:path>
              </a:pathLst>
            </a:custGeom>
            <a:solidFill>
              <a:srgbClr val="D2FF53"/>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D2FF53"/>
              </a:extrusionClr>
            </a:sp3d>
          </p:spPr>
          <p:txBody>
            <a:bodyPr>
              <a:flatTx/>
            </a:bodyPr>
            <a:lstStyle/>
            <a:p>
              <a:pPr algn="ctr" eaLnBrk="0" hangingPunct="0"/>
              <a:endParaRPr lang="en-US"/>
            </a:p>
          </p:txBody>
        </p:sp>
        <p:sp>
          <p:nvSpPr>
            <p:cNvPr id="416797" name="Rectangle 29"/>
            <p:cNvSpPr>
              <a:spLocks noChangeArrowheads="1"/>
            </p:cNvSpPr>
            <p:nvPr/>
          </p:nvSpPr>
          <p:spPr bwMode="auto">
            <a:xfrm>
              <a:off x="853" y="2876"/>
              <a:ext cx="1232" cy="233"/>
            </a:xfrm>
            <a:prstGeom prst="rect">
              <a:avLst/>
            </a:prstGeom>
            <a:noFill/>
            <a:ln w="9525">
              <a:noFill/>
              <a:miter lim="800000"/>
              <a:headEnd/>
              <a:tailEnd/>
            </a:ln>
            <a:effectLst/>
          </p:spPr>
          <p:txBody>
            <a:bodyPr wrap="none">
              <a:spAutoFit/>
            </a:bodyPr>
            <a:lstStyle/>
            <a:p>
              <a:pPr>
                <a:spcBef>
                  <a:spcPct val="10000"/>
                </a:spcBef>
                <a:buClr>
                  <a:srgbClr val="FFCC00"/>
                </a:buClr>
                <a:buFont typeface="Wingdings" pitchFamily="2" charset="2"/>
                <a:buNone/>
                <a:defRPr/>
              </a:pPr>
              <a:r>
                <a:rPr lang="en-US" b="1" smtClean="0">
                  <a:solidFill>
                    <a:schemeClr val="bg1"/>
                  </a:solidFill>
                  <a:effectLst>
                    <a:outerShdw blurRad="38100" dist="38100" dir="2700000" algn="tl">
                      <a:srgbClr val="000000"/>
                    </a:outerShdw>
                  </a:effectLst>
                </a:rPr>
                <a:t>Uraian  bahan Kajian</a:t>
              </a:r>
              <a:endParaRPr lang="en-US" sz="1800" b="1" dirty="0">
                <a:solidFill>
                  <a:schemeClr val="bg1"/>
                </a:solidFill>
                <a:effectLst>
                  <a:outerShdw blurRad="38100" dist="38100" dir="2700000" algn="tl">
                    <a:srgbClr val="000000"/>
                  </a:outerShdw>
                </a:effectLst>
                <a:latin typeface="+mn-lt"/>
              </a:endParaRPr>
            </a:p>
          </p:txBody>
        </p:sp>
      </p:grpSp>
      <p:grpSp>
        <p:nvGrpSpPr>
          <p:cNvPr id="4" name="Group 66"/>
          <p:cNvGrpSpPr>
            <a:grpSpLocks/>
          </p:cNvGrpSpPr>
          <p:nvPr/>
        </p:nvGrpSpPr>
        <p:grpSpPr bwMode="auto">
          <a:xfrm>
            <a:off x="914696" y="4703763"/>
            <a:ext cx="2562223" cy="858837"/>
            <a:chOff x="545" y="3134"/>
            <a:chExt cx="1614" cy="541"/>
          </a:xfrm>
        </p:grpSpPr>
        <p:sp>
          <p:nvSpPr>
            <p:cNvPr id="3096" name="Freeform 31"/>
            <p:cNvSpPr>
              <a:spLocks/>
            </p:cNvSpPr>
            <p:nvPr/>
          </p:nvSpPr>
          <p:spPr bwMode="auto">
            <a:xfrm>
              <a:off x="545" y="3134"/>
              <a:ext cx="1614" cy="541"/>
            </a:xfrm>
            <a:custGeom>
              <a:avLst/>
              <a:gdLst>
                <a:gd name="T0" fmla="*/ 2147483647 w 846"/>
                <a:gd name="T1" fmla="*/ 2 h 733"/>
                <a:gd name="T2" fmla="*/ 2147483647 w 846"/>
                <a:gd name="T3" fmla="*/ 2 h 733"/>
                <a:gd name="T4" fmla="*/ 2147483647 w 846"/>
                <a:gd name="T5" fmla="*/ 2 h 733"/>
                <a:gd name="T6" fmla="*/ 2147483647 w 846"/>
                <a:gd name="T7" fmla="*/ 2 h 733"/>
                <a:gd name="T8" fmla="*/ 2147483647 w 846"/>
                <a:gd name="T9" fmla="*/ 2 h 733"/>
                <a:gd name="T10" fmla="*/ 2147483647 w 846"/>
                <a:gd name="T11" fmla="*/ 2 h 733"/>
                <a:gd name="T12" fmla="*/ 2147483647 w 846"/>
                <a:gd name="T13" fmla="*/ 2 h 733"/>
                <a:gd name="T14" fmla="*/ 2147483647 w 846"/>
                <a:gd name="T15" fmla="*/ 2 h 733"/>
                <a:gd name="T16" fmla="*/ 2147483647 w 846"/>
                <a:gd name="T17" fmla="*/ 2 h 733"/>
                <a:gd name="T18" fmla="*/ 2147483647 w 846"/>
                <a:gd name="T19" fmla="*/ 2 h 733"/>
                <a:gd name="T20" fmla="*/ 2147483647 w 846"/>
                <a:gd name="T21" fmla="*/ 2 h 733"/>
                <a:gd name="T22" fmla="*/ 2147483647 w 846"/>
                <a:gd name="T23" fmla="*/ 2 h 733"/>
                <a:gd name="T24" fmla="*/ 2147483647 w 846"/>
                <a:gd name="T25" fmla="*/ 2 h 733"/>
                <a:gd name="T26" fmla="*/ 2147483647 w 846"/>
                <a:gd name="T27" fmla="*/ 2 h 733"/>
                <a:gd name="T28" fmla="*/ 2147483647 w 846"/>
                <a:gd name="T29" fmla="*/ 2 h 733"/>
                <a:gd name="T30" fmla="*/ 2147483647 w 846"/>
                <a:gd name="T31" fmla="*/ 2 h 733"/>
                <a:gd name="T32" fmla="*/ 2147483647 w 846"/>
                <a:gd name="T33" fmla="*/ 2 h 7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6"/>
                <a:gd name="T52" fmla="*/ 0 h 733"/>
                <a:gd name="T53" fmla="*/ 846 w 846"/>
                <a:gd name="T54" fmla="*/ 733 h 7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6" h="733">
                  <a:moveTo>
                    <a:pt x="15" y="38"/>
                  </a:moveTo>
                  <a:cubicBezTo>
                    <a:pt x="234" y="35"/>
                    <a:pt x="454" y="29"/>
                    <a:pt x="673" y="29"/>
                  </a:cubicBezTo>
                  <a:cubicBezTo>
                    <a:pt x="719" y="29"/>
                    <a:pt x="784" y="0"/>
                    <a:pt x="810" y="38"/>
                  </a:cubicBezTo>
                  <a:cubicBezTo>
                    <a:pt x="843" y="86"/>
                    <a:pt x="804" y="154"/>
                    <a:pt x="801" y="212"/>
                  </a:cubicBezTo>
                  <a:cubicBezTo>
                    <a:pt x="804" y="264"/>
                    <a:pt x="802" y="316"/>
                    <a:pt x="810" y="367"/>
                  </a:cubicBezTo>
                  <a:cubicBezTo>
                    <a:pt x="811" y="376"/>
                    <a:pt x="829" y="376"/>
                    <a:pt x="829" y="385"/>
                  </a:cubicBezTo>
                  <a:cubicBezTo>
                    <a:pt x="829" y="394"/>
                    <a:pt x="816" y="398"/>
                    <a:pt x="810" y="404"/>
                  </a:cubicBezTo>
                  <a:cubicBezTo>
                    <a:pt x="807" y="492"/>
                    <a:pt x="846" y="593"/>
                    <a:pt x="801" y="669"/>
                  </a:cubicBezTo>
                  <a:cubicBezTo>
                    <a:pt x="774" y="713"/>
                    <a:pt x="697" y="670"/>
                    <a:pt x="646" y="678"/>
                  </a:cubicBezTo>
                  <a:cubicBezTo>
                    <a:pt x="621" y="682"/>
                    <a:pt x="599" y="715"/>
                    <a:pt x="573" y="724"/>
                  </a:cubicBezTo>
                  <a:cubicBezTo>
                    <a:pt x="478" y="721"/>
                    <a:pt x="300" y="733"/>
                    <a:pt x="189" y="696"/>
                  </a:cubicBezTo>
                  <a:cubicBezTo>
                    <a:pt x="147" y="656"/>
                    <a:pt x="129" y="707"/>
                    <a:pt x="88" y="733"/>
                  </a:cubicBezTo>
                  <a:cubicBezTo>
                    <a:pt x="0" y="596"/>
                    <a:pt x="185" y="307"/>
                    <a:pt x="6" y="257"/>
                  </a:cubicBezTo>
                  <a:cubicBezTo>
                    <a:pt x="49" y="192"/>
                    <a:pt x="11" y="268"/>
                    <a:pt x="6" y="203"/>
                  </a:cubicBezTo>
                  <a:cubicBezTo>
                    <a:pt x="2" y="145"/>
                    <a:pt x="10" y="127"/>
                    <a:pt x="24" y="84"/>
                  </a:cubicBezTo>
                  <a:cubicBezTo>
                    <a:pt x="18" y="78"/>
                    <a:pt x="8" y="74"/>
                    <a:pt x="6" y="65"/>
                  </a:cubicBezTo>
                  <a:cubicBezTo>
                    <a:pt x="4" y="56"/>
                    <a:pt x="15" y="38"/>
                    <a:pt x="15" y="38"/>
                  </a:cubicBezTo>
                  <a:close/>
                </a:path>
              </a:pathLst>
            </a:custGeom>
            <a:solidFill>
              <a:srgbClr val="DAFB37"/>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DAFB37"/>
              </a:extrusionClr>
            </a:sp3d>
          </p:spPr>
          <p:txBody>
            <a:bodyPr>
              <a:flatTx/>
            </a:bodyPr>
            <a:lstStyle/>
            <a:p>
              <a:pPr algn="ctr" eaLnBrk="0" hangingPunct="0"/>
              <a:endParaRPr lang="en-US"/>
            </a:p>
          </p:txBody>
        </p:sp>
        <p:sp>
          <p:nvSpPr>
            <p:cNvPr id="416800" name="Rectangle 32"/>
            <p:cNvSpPr>
              <a:spLocks noChangeArrowheads="1"/>
            </p:cNvSpPr>
            <p:nvPr/>
          </p:nvSpPr>
          <p:spPr bwMode="auto">
            <a:xfrm>
              <a:off x="833" y="3195"/>
              <a:ext cx="1170" cy="233"/>
            </a:xfrm>
            <a:prstGeom prst="rect">
              <a:avLst/>
            </a:prstGeom>
            <a:noFill/>
            <a:ln w="9525">
              <a:noFill/>
              <a:miter lim="800000"/>
              <a:headEnd/>
              <a:tailEnd/>
            </a:ln>
            <a:effectLst/>
          </p:spPr>
          <p:txBody>
            <a:bodyPr wrap="none">
              <a:spAutoFit/>
            </a:bodyPr>
            <a:lstStyle/>
            <a:p>
              <a:pPr>
                <a:spcBef>
                  <a:spcPct val="40000"/>
                </a:spcBef>
                <a:buClr>
                  <a:srgbClr val="FFCC00"/>
                </a:buClr>
                <a:buFont typeface="Wingdings" pitchFamily="2" charset="2"/>
                <a:buNone/>
                <a:defRPr/>
              </a:pPr>
              <a:r>
                <a:rPr lang="en-US" b="1" smtClean="0">
                  <a:solidFill>
                    <a:schemeClr val="bg1"/>
                  </a:solidFill>
                  <a:effectLst>
                    <a:outerShdw blurRad="38100" dist="38100" dir="2700000" algn="tl">
                      <a:srgbClr val="000000"/>
                    </a:outerShdw>
                  </a:effectLst>
                </a:rPr>
                <a:t>Rencana  Pmbljrn</a:t>
              </a:r>
              <a:endParaRPr lang="en-US" b="1" dirty="0">
                <a:solidFill>
                  <a:schemeClr val="bg1"/>
                </a:solidFill>
                <a:effectLst>
                  <a:outerShdw blurRad="38100" dist="38100" dir="2700000" algn="tl">
                    <a:srgbClr val="000000"/>
                  </a:outerShdw>
                </a:effectLst>
                <a:latin typeface="+mn-lt"/>
              </a:endParaRPr>
            </a:p>
          </p:txBody>
        </p:sp>
      </p:grpSp>
      <p:grpSp>
        <p:nvGrpSpPr>
          <p:cNvPr id="5" name="Group 67"/>
          <p:cNvGrpSpPr>
            <a:grpSpLocks/>
          </p:cNvGrpSpPr>
          <p:nvPr/>
        </p:nvGrpSpPr>
        <p:grpSpPr bwMode="auto">
          <a:xfrm>
            <a:off x="990894" y="5499100"/>
            <a:ext cx="2454276" cy="692150"/>
            <a:chOff x="593" y="3545"/>
            <a:chExt cx="1546" cy="493"/>
          </a:xfrm>
        </p:grpSpPr>
        <p:sp>
          <p:nvSpPr>
            <p:cNvPr id="3094" name="Freeform 35"/>
            <p:cNvSpPr>
              <a:spLocks/>
            </p:cNvSpPr>
            <p:nvPr/>
          </p:nvSpPr>
          <p:spPr bwMode="auto">
            <a:xfrm>
              <a:off x="593" y="3545"/>
              <a:ext cx="1546" cy="493"/>
            </a:xfrm>
            <a:custGeom>
              <a:avLst/>
              <a:gdLst>
                <a:gd name="T0" fmla="*/ 2147483647 w 846"/>
                <a:gd name="T1" fmla="*/ 1 h 733"/>
                <a:gd name="T2" fmla="*/ 2147483647 w 846"/>
                <a:gd name="T3" fmla="*/ 1 h 733"/>
                <a:gd name="T4" fmla="*/ 2147483647 w 846"/>
                <a:gd name="T5" fmla="*/ 1 h 733"/>
                <a:gd name="T6" fmla="*/ 2147483647 w 846"/>
                <a:gd name="T7" fmla="*/ 1 h 733"/>
                <a:gd name="T8" fmla="*/ 2147483647 w 846"/>
                <a:gd name="T9" fmla="*/ 1 h 733"/>
                <a:gd name="T10" fmla="*/ 2147483647 w 846"/>
                <a:gd name="T11" fmla="*/ 1 h 733"/>
                <a:gd name="T12" fmla="*/ 2147483647 w 846"/>
                <a:gd name="T13" fmla="*/ 1 h 733"/>
                <a:gd name="T14" fmla="*/ 2147483647 w 846"/>
                <a:gd name="T15" fmla="*/ 1 h 733"/>
                <a:gd name="T16" fmla="*/ 2147483647 w 846"/>
                <a:gd name="T17" fmla="*/ 1 h 733"/>
                <a:gd name="T18" fmla="*/ 2147483647 w 846"/>
                <a:gd name="T19" fmla="*/ 1 h 733"/>
                <a:gd name="T20" fmla="*/ 2147483647 w 846"/>
                <a:gd name="T21" fmla="*/ 1 h 733"/>
                <a:gd name="T22" fmla="*/ 2147483647 w 846"/>
                <a:gd name="T23" fmla="*/ 1 h 733"/>
                <a:gd name="T24" fmla="*/ 2147483647 w 846"/>
                <a:gd name="T25" fmla="*/ 1 h 733"/>
                <a:gd name="T26" fmla="*/ 2147483647 w 846"/>
                <a:gd name="T27" fmla="*/ 1 h 733"/>
                <a:gd name="T28" fmla="*/ 2147483647 w 846"/>
                <a:gd name="T29" fmla="*/ 1 h 733"/>
                <a:gd name="T30" fmla="*/ 2147483647 w 846"/>
                <a:gd name="T31" fmla="*/ 1 h 733"/>
                <a:gd name="T32" fmla="*/ 2147483647 w 846"/>
                <a:gd name="T33" fmla="*/ 1 h 7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6"/>
                <a:gd name="T52" fmla="*/ 0 h 733"/>
                <a:gd name="T53" fmla="*/ 846 w 846"/>
                <a:gd name="T54" fmla="*/ 733 h 7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6" h="733">
                  <a:moveTo>
                    <a:pt x="15" y="38"/>
                  </a:moveTo>
                  <a:cubicBezTo>
                    <a:pt x="234" y="35"/>
                    <a:pt x="454" y="29"/>
                    <a:pt x="673" y="29"/>
                  </a:cubicBezTo>
                  <a:cubicBezTo>
                    <a:pt x="719" y="29"/>
                    <a:pt x="784" y="0"/>
                    <a:pt x="810" y="38"/>
                  </a:cubicBezTo>
                  <a:cubicBezTo>
                    <a:pt x="843" y="86"/>
                    <a:pt x="804" y="154"/>
                    <a:pt x="801" y="212"/>
                  </a:cubicBezTo>
                  <a:cubicBezTo>
                    <a:pt x="804" y="264"/>
                    <a:pt x="802" y="316"/>
                    <a:pt x="810" y="367"/>
                  </a:cubicBezTo>
                  <a:cubicBezTo>
                    <a:pt x="811" y="376"/>
                    <a:pt x="829" y="376"/>
                    <a:pt x="829" y="385"/>
                  </a:cubicBezTo>
                  <a:cubicBezTo>
                    <a:pt x="829" y="394"/>
                    <a:pt x="816" y="398"/>
                    <a:pt x="810" y="404"/>
                  </a:cubicBezTo>
                  <a:cubicBezTo>
                    <a:pt x="807" y="492"/>
                    <a:pt x="846" y="593"/>
                    <a:pt x="801" y="669"/>
                  </a:cubicBezTo>
                  <a:cubicBezTo>
                    <a:pt x="774" y="713"/>
                    <a:pt x="697" y="670"/>
                    <a:pt x="646" y="678"/>
                  </a:cubicBezTo>
                  <a:cubicBezTo>
                    <a:pt x="621" y="682"/>
                    <a:pt x="599" y="715"/>
                    <a:pt x="573" y="724"/>
                  </a:cubicBezTo>
                  <a:cubicBezTo>
                    <a:pt x="478" y="721"/>
                    <a:pt x="300" y="733"/>
                    <a:pt x="189" y="696"/>
                  </a:cubicBezTo>
                  <a:cubicBezTo>
                    <a:pt x="147" y="656"/>
                    <a:pt x="129" y="707"/>
                    <a:pt x="88" y="733"/>
                  </a:cubicBezTo>
                  <a:cubicBezTo>
                    <a:pt x="0" y="596"/>
                    <a:pt x="185" y="307"/>
                    <a:pt x="6" y="257"/>
                  </a:cubicBezTo>
                  <a:cubicBezTo>
                    <a:pt x="49" y="192"/>
                    <a:pt x="11" y="268"/>
                    <a:pt x="6" y="203"/>
                  </a:cubicBezTo>
                  <a:cubicBezTo>
                    <a:pt x="2" y="145"/>
                    <a:pt x="10" y="127"/>
                    <a:pt x="24" y="84"/>
                  </a:cubicBezTo>
                  <a:cubicBezTo>
                    <a:pt x="18" y="78"/>
                    <a:pt x="8" y="74"/>
                    <a:pt x="6" y="65"/>
                  </a:cubicBezTo>
                  <a:cubicBezTo>
                    <a:pt x="4" y="56"/>
                    <a:pt x="15" y="38"/>
                    <a:pt x="15" y="38"/>
                  </a:cubicBezTo>
                  <a:close/>
                </a:path>
              </a:pathLst>
            </a:custGeom>
            <a:solidFill>
              <a:srgbClr val="E6FD07"/>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E6FD07"/>
              </a:extrusionClr>
            </a:sp3d>
          </p:spPr>
          <p:txBody>
            <a:bodyPr>
              <a:flatTx/>
            </a:bodyPr>
            <a:lstStyle/>
            <a:p>
              <a:pPr algn="ctr" eaLnBrk="0" hangingPunct="0"/>
              <a:endParaRPr lang="en-US"/>
            </a:p>
          </p:txBody>
        </p:sp>
        <p:sp>
          <p:nvSpPr>
            <p:cNvPr id="416804" name="Rectangle 36"/>
            <p:cNvSpPr>
              <a:spLocks noChangeArrowheads="1"/>
            </p:cNvSpPr>
            <p:nvPr/>
          </p:nvSpPr>
          <p:spPr bwMode="auto">
            <a:xfrm>
              <a:off x="833" y="3626"/>
              <a:ext cx="1143" cy="263"/>
            </a:xfrm>
            <a:prstGeom prst="rect">
              <a:avLst/>
            </a:prstGeom>
            <a:noFill/>
            <a:ln w="9525">
              <a:noFill/>
              <a:miter lim="800000"/>
              <a:headEnd/>
              <a:tailEnd/>
            </a:ln>
            <a:effectLst/>
          </p:spPr>
          <p:txBody>
            <a:bodyPr wrap="none">
              <a:spAutoFit/>
            </a:bodyPr>
            <a:lstStyle/>
            <a:p>
              <a:pPr>
                <a:spcBef>
                  <a:spcPct val="40000"/>
                </a:spcBef>
                <a:buClr>
                  <a:srgbClr val="FFCC00"/>
                </a:buClr>
                <a:buFont typeface="Wingdings" pitchFamily="2" charset="2"/>
                <a:buNone/>
                <a:defRPr/>
              </a:pPr>
              <a:r>
                <a:rPr lang="en-US" b="1" smtClean="0">
                  <a:solidFill>
                    <a:schemeClr val="bg1"/>
                  </a:solidFill>
                  <a:effectLst>
                    <a:outerShdw blurRad="38100" dist="38100" dir="2700000" algn="tl">
                      <a:srgbClr val="000000"/>
                    </a:outerShdw>
                  </a:effectLst>
                </a:rPr>
                <a:t>Rancangan Tugas</a:t>
              </a:r>
              <a:endParaRPr lang="en-US" b="1" dirty="0">
                <a:solidFill>
                  <a:schemeClr val="bg1"/>
                </a:solidFill>
                <a:effectLst>
                  <a:outerShdw blurRad="38100" dist="38100" dir="2700000" algn="tl">
                    <a:srgbClr val="000000"/>
                  </a:outerShdw>
                </a:effectLst>
                <a:latin typeface="+mn-lt"/>
              </a:endParaRPr>
            </a:p>
          </p:txBody>
        </p:sp>
      </p:grpSp>
      <p:grpSp>
        <p:nvGrpSpPr>
          <p:cNvPr id="6" name="Group 60"/>
          <p:cNvGrpSpPr>
            <a:grpSpLocks/>
          </p:cNvGrpSpPr>
          <p:nvPr/>
        </p:nvGrpSpPr>
        <p:grpSpPr bwMode="auto">
          <a:xfrm>
            <a:off x="4724400" y="2870200"/>
            <a:ext cx="3444875" cy="1016000"/>
            <a:chOff x="3230" y="2192"/>
            <a:chExt cx="2170" cy="640"/>
          </a:xfrm>
        </p:grpSpPr>
        <p:pic>
          <p:nvPicPr>
            <p:cNvPr id="3092" name="Picture 53" descr="TEACHME"/>
            <p:cNvPicPr>
              <a:picLocks noChangeAspect="1" noChangeArrowheads="1"/>
            </p:cNvPicPr>
            <p:nvPr/>
          </p:nvPicPr>
          <p:blipFill>
            <a:blip r:embed="rId3"/>
            <a:srcRect/>
            <a:stretch>
              <a:fillRect/>
            </a:stretch>
          </p:blipFill>
          <p:spPr bwMode="auto">
            <a:xfrm>
              <a:off x="3230" y="2192"/>
              <a:ext cx="835" cy="640"/>
            </a:xfrm>
            <a:prstGeom prst="rect">
              <a:avLst/>
            </a:prstGeom>
            <a:ln>
              <a:noFill/>
              <a:prstDash val="sysDash"/>
              <a:headEnd/>
              <a:tailEnd/>
            </a:ln>
            <a:effectLst/>
          </p:spPr>
          <p:style>
            <a:lnRef idx="1">
              <a:schemeClr val="accent6"/>
            </a:lnRef>
            <a:fillRef idx="2">
              <a:schemeClr val="accent6"/>
            </a:fillRef>
            <a:effectRef idx="1">
              <a:schemeClr val="accent6"/>
            </a:effectRef>
            <a:fontRef idx="minor">
              <a:schemeClr val="dk1"/>
            </a:fontRef>
          </p:style>
        </p:pic>
        <p:sp>
          <p:nvSpPr>
            <p:cNvPr id="416825" name="Rectangle 57"/>
            <p:cNvSpPr>
              <a:spLocks noChangeArrowheads="1"/>
            </p:cNvSpPr>
            <p:nvPr/>
          </p:nvSpPr>
          <p:spPr bwMode="auto">
            <a:xfrm>
              <a:off x="4200" y="2352"/>
              <a:ext cx="1200" cy="366"/>
            </a:xfrm>
            <a:prstGeom prst="rect">
              <a:avLst/>
            </a:prstGeom>
            <a:noFill/>
            <a:ln w="9525">
              <a:noFill/>
              <a:miter lim="800000"/>
              <a:headEnd/>
              <a:tailEnd/>
            </a:ln>
            <a:effectLst/>
          </p:spPr>
          <p:txBody>
            <a:bodyPr>
              <a:spAutoFit/>
            </a:bodyPr>
            <a:lstStyle/>
            <a:p>
              <a:pPr eaLnBrk="0" hangingPunct="0">
                <a:defRPr/>
              </a:pPr>
              <a:r>
                <a:rPr lang="en-US" sz="1600" b="1" dirty="0">
                  <a:solidFill>
                    <a:schemeClr val="accent6">
                      <a:lumMod val="75000"/>
                    </a:schemeClr>
                  </a:solidFill>
                  <a:effectLst>
                    <a:outerShdw blurRad="38100" dist="38100" dir="2700000" algn="tl">
                      <a:srgbClr val="000000"/>
                    </a:outerShdw>
                  </a:effectLst>
                  <a:latin typeface="Arial" pitchFamily="34" charset="0"/>
                  <a:cs typeface="Arial" pitchFamily="34" charset="0"/>
                </a:rPr>
                <a:t>PROSES PEMBELAJARAN</a:t>
              </a:r>
            </a:p>
          </p:txBody>
        </p:sp>
      </p:grpSp>
      <p:grpSp>
        <p:nvGrpSpPr>
          <p:cNvPr id="7" name="Group 39"/>
          <p:cNvGrpSpPr/>
          <p:nvPr/>
        </p:nvGrpSpPr>
        <p:grpSpPr>
          <a:xfrm>
            <a:off x="4552950" y="5140908"/>
            <a:ext cx="3903744" cy="990600"/>
            <a:chOff x="5105400" y="4419600"/>
            <a:chExt cx="3903744" cy="990600"/>
          </a:xfrm>
        </p:grpSpPr>
        <p:sp>
          <p:nvSpPr>
            <p:cNvPr id="35" name="Rectangle 34"/>
            <p:cNvSpPr/>
            <p:nvPr/>
          </p:nvSpPr>
          <p:spPr>
            <a:xfrm>
              <a:off x="5105400" y="4419600"/>
              <a:ext cx="15240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68"/>
            <p:cNvGrpSpPr>
              <a:grpSpLocks/>
            </p:cNvGrpSpPr>
            <p:nvPr/>
          </p:nvGrpSpPr>
          <p:grpSpPr bwMode="auto">
            <a:xfrm>
              <a:off x="5402344" y="4493129"/>
              <a:ext cx="3606800" cy="904875"/>
              <a:chOff x="3206" y="3414"/>
              <a:chExt cx="2272" cy="570"/>
            </a:xfrm>
          </p:grpSpPr>
          <p:pic>
            <p:nvPicPr>
              <p:cNvPr id="3090" name="Picture 50" descr="EDUCAT11"/>
              <p:cNvPicPr>
                <a:picLocks noChangeAspect="1" noChangeArrowheads="1"/>
              </p:cNvPicPr>
              <p:nvPr/>
            </p:nvPicPr>
            <p:blipFill>
              <a:blip r:embed="rId4"/>
              <a:srcRect/>
              <a:stretch>
                <a:fillRect/>
              </a:stretch>
            </p:blipFill>
            <p:spPr bwMode="auto">
              <a:xfrm>
                <a:off x="3206" y="3415"/>
                <a:ext cx="748" cy="569"/>
              </a:xfrm>
              <a:prstGeom prst="rect">
                <a:avLst/>
              </a:prstGeom>
              <a:noFill/>
              <a:ln w="76200">
                <a:noFill/>
                <a:miter lim="800000"/>
                <a:headEnd/>
                <a:tailEnd/>
              </a:ln>
            </p:spPr>
          </p:pic>
          <p:sp>
            <p:nvSpPr>
              <p:cNvPr id="416826" name="Rectangle 58"/>
              <p:cNvSpPr>
                <a:spLocks noChangeArrowheads="1"/>
              </p:cNvSpPr>
              <p:nvPr/>
            </p:nvSpPr>
            <p:spPr bwMode="auto">
              <a:xfrm>
                <a:off x="4111" y="3414"/>
                <a:ext cx="1367" cy="520"/>
              </a:xfrm>
              <a:prstGeom prst="rect">
                <a:avLst/>
              </a:prstGeom>
              <a:noFill/>
              <a:ln w="9525">
                <a:noFill/>
                <a:miter lim="800000"/>
                <a:headEnd/>
                <a:tailEnd/>
              </a:ln>
              <a:effectLst/>
            </p:spPr>
            <p:txBody>
              <a:bodyPr>
                <a:spAutoFit/>
              </a:bodyPr>
              <a:lstStyle/>
              <a:p>
                <a:pPr eaLnBrk="0" hangingPunct="0">
                  <a:defRPr/>
                </a:pPr>
                <a:r>
                  <a:rPr lang="en-US" sz="1600" b="1" dirty="0">
                    <a:solidFill>
                      <a:schemeClr val="accent6">
                        <a:lumMod val="75000"/>
                      </a:schemeClr>
                    </a:solidFill>
                    <a:effectLst>
                      <a:outerShdw blurRad="38100" dist="38100" dir="2700000" algn="tl">
                        <a:srgbClr val="000000"/>
                      </a:outerShdw>
                    </a:effectLst>
                    <a:latin typeface="Arial" pitchFamily="34" charset="0"/>
                    <a:cs typeface="Arial" pitchFamily="34" charset="0"/>
                  </a:rPr>
                  <a:t>PROSES</a:t>
                </a:r>
              </a:p>
              <a:p>
                <a:pPr eaLnBrk="0" hangingPunct="0">
                  <a:defRPr/>
                </a:pPr>
                <a:r>
                  <a:rPr lang="en-US" sz="1600" b="1" dirty="0">
                    <a:solidFill>
                      <a:schemeClr val="accent6">
                        <a:lumMod val="75000"/>
                      </a:schemeClr>
                    </a:solidFill>
                    <a:effectLst>
                      <a:outerShdw blurRad="38100" dist="38100" dir="2700000" algn="tl">
                        <a:srgbClr val="000000"/>
                      </a:outerShdw>
                    </a:effectLst>
                    <a:latin typeface="Arial" pitchFamily="34" charset="0"/>
                    <a:cs typeface="Arial" pitchFamily="34" charset="0"/>
                  </a:rPr>
                  <a:t>EVALUASI (ASSESSMENT)</a:t>
                </a:r>
              </a:p>
            </p:txBody>
          </p:sp>
        </p:grpSp>
      </p:grpSp>
      <p:grpSp>
        <p:nvGrpSpPr>
          <p:cNvPr id="9" name="Group 38"/>
          <p:cNvGrpSpPr/>
          <p:nvPr/>
        </p:nvGrpSpPr>
        <p:grpSpPr>
          <a:xfrm>
            <a:off x="4838700" y="4152900"/>
            <a:ext cx="3559175" cy="828150"/>
            <a:chOff x="4838700" y="4114800"/>
            <a:chExt cx="3559175" cy="828150"/>
          </a:xfrm>
        </p:grpSpPr>
        <p:sp>
          <p:nvSpPr>
            <p:cNvPr id="416776" name="Text Box 8"/>
            <p:cNvSpPr txBox="1">
              <a:spLocks noChangeArrowheads="1"/>
            </p:cNvSpPr>
            <p:nvPr/>
          </p:nvSpPr>
          <p:spPr bwMode="auto">
            <a:xfrm>
              <a:off x="6264275" y="4196775"/>
              <a:ext cx="2133600" cy="584775"/>
            </a:xfrm>
            <a:prstGeom prst="rect">
              <a:avLst/>
            </a:prstGeom>
            <a:noFill/>
            <a:ln w="9525">
              <a:noFill/>
              <a:miter lim="800000"/>
              <a:headEnd/>
              <a:tailEnd/>
            </a:ln>
            <a:effectLst/>
          </p:spPr>
          <p:txBody>
            <a:bodyPr>
              <a:spAutoFit/>
            </a:bodyPr>
            <a:lstStyle/>
            <a:p>
              <a:pPr>
                <a:spcBef>
                  <a:spcPct val="40000"/>
                </a:spcBef>
                <a:buClr>
                  <a:srgbClr val="663300"/>
                </a:buClr>
                <a:buFont typeface="Wingdings" pitchFamily="2" charset="2"/>
                <a:buNone/>
                <a:defRPr/>
              </a:pPr>
              <a:r>
                <a:rPr lang="en-US" sz="1600" b="1" smtClean="0">
                  <a:solidFill>
                    <a:schemeClr val="accent6">
                      <a:lumMod val="75000"/>
                    </a:schemeClr>
                  </a:solidFill>
                  <a:effectLst>
                    <a:outerShdw blurRad="38100" dist="38100" dir="2700000" algn="tl">
                      <a:srgbClr val="000000"/>
                    </a:outerShdw>
                  </a:effectLst>
                  <a:latin typeface="Arial" pitchFamily="34" charset="0"/>
                  <a:cs typeface="Arial" pitchFamily="34" charset="0"/>
                </a:rPr>
                <a:t>SUASANA </a:t>
              </a:r>
              <a:r>
                <a:rPr lang="en-US" sz="1600" b="1" dirty="0">
                  <a:solidFill>
                    <a:schemeClr val="accent6">
                      <a:lumMod val="75000"/>
                    </a:schemeClr>
                  </a:solidFill>
                  <a:effectLst>
                    <a:outerShdw blurRad="38100" dist="38100" dir="2700000" algn="tl">
                      <a:srgbClr val="000000"/>
                    </a:outerShdw>
                  </a:effectLst>
                  <a:latin typeface="Arial" pitchFamily="34" charset="0"/>
                  <a:cs typeface="Arial" pitchFamily="34" charset="0"/>
                </a:rPr>
                <a:t>PEMBELAJARAN</a:t>
              </a:r>
            </a:p>
          </p:txBody>
        </p:sp>
        <p:pic>
          <p:nvPicPr>
            <p:cNvPr id="33" name="Picture 193"/>
            <p:cNvPicPr>
              <a:picLocks noChangeAspect="1" noChangeArrowheads="1"/>
            </p:cNvPicPr>
            <p:nvPr/>
          </p:nvPicPr>
          <p:blipFill>
            <a:blip r:embed="rId5" cstate="print"/>
            <a:srcRect/>
            <a:stretch>
              <a:fillRect/>
            </a:stretch>
          </p:blipFill>
          <p:spPr bwMode="auto">
            <a:xfrm>
              <a:off x="4838700" y="4114800"/>
              <a:ext cx="1314450" cy="828150"/>
            </a:xfrm>
            <a:prstGeom prst="rect">
              <a:avLst/>
            </a:prstGeom>
            <a:noFill/>
            <a:ln w="9525">
              <a:noFill/>
              <a:miter lim="800000"/>
              <a:headEnd/>
              <a:tailEnd/>
            </a:ln>
          </p:spPr>
        </p:pic>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416782"/>
                                        </p:tgtEl>
                                        <p:attrNameLst>
                                          <p:attrName>style.visibility</p:attrName>
                                        </p:attrNameLst>
                                      </p:cBhvr>
                                      <p:to>
                                        <p:strVal val="visible"/>
                                      </p:to>
                                    </p:set>
                                    <p:animEffect transition="in" filter="wedge">
                                      <p:cBhvr>
                                        <p:cTn id="7" dur="1000"/>
                                        <p:tgtEl>
                                          <p:spTgt spid="416782"/>
                                        </p:tgtEl>
                                      </p:cBhvr>
                                    </p:animEffect>
                                  </p:childTnLst>
                                </p:cTn>
                              </p:par>
                            </p:childTnLst>
                          </p:cTn>
                        </p:par>
                        <p:par>
                          <p:cTn id="8" fill="hold">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416779"/>
                                        </p:tgtEl>
                                        <p:attrNameLst>
                                          <p:attrName>style.visibility</p:attrName>
                                        </p:attrNameLst>
                                      </p:cBhvr>
                                      <p:to>
                                        <p:strVal val="visible"/>
                                      </p:to>
                                    </p:set>
                                    <p:animEffect transition="in" filter="wipe(up)">
                                      <p:cBhvr>
                                        <p:cTn id="11" dur="1000"/>
                                        <p:tgtEl>
                                          <p:spTgt spid="416779"/>
                                        </p:tgtEl>
                                      </p:cBhvr>
                                    </p:animEffect>
                                  </p:childTnLst>
                                </p:cTn>
                              </p:par>
                            </p:childTnLst>
                          </p:cTn>
                        </p:par>
                        <p:par>
                          <p:cTn id="12" fill="hold">
                            <p:stCondLst>
                              <p:cond delay="2000"/>
                            </p:stCondLst>
                            <p:childTnLst>
                              <p:par>
                                <p:cTn id="13" presetID="22" presetClass="entr" presetSubtype="1" fill="hold" grpId="0" nodeType="afterEffect">
                                  <p:stCondLst>
                                    <p:cond delay="0"/>
                                  </p:stCondLst>
                                  <p:childTnLst>
                                    <p:set>
                                      <p:cBhvr>
                                        <p:cTn id="14" dur="1" fill="hold">
                                          <p:stCondLst>
                                            <p:cond delay="0"/>
                                          </p:stCondLst>
                                        </p:cTn>
                                        <p:tgtEl>
                                          <p:spTgt spid="416778"/>
                                        </p:tgtEl>
                                        <p:attrNameLst>
                                          <p:attrName>style.visibility</p:attrName>
                                        </p:attrNameLst>
                                      </p:cBhvr>
                                      <p:to>
                                        <p:strVal val="visible"/>
                                      </p:to>
                                    </p:set>
                                    <p:animEffect transition="in" filter="wipe(up)">
                                      <p:cBhvr>
                                        <p:cTn id="15" dur="1000"/>
                                        <p:tgtEl>
                                          <p:spTgt spid="416778"/>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up)">
                                      <p:cBhvr>
                                        <p:cTn id="20" dur="1000"/>
                                        <p:tgtEl>
                                          <p:spTgt spid="2"/>
                                        </p:tgtEl>
                                      </p:cBhvr>
                                    </p:animEffect>
                                  </p:childTnLst>
                                </p:cTn>
                              </p:par>
                            </p:childTnLst>
                          </p:cTn>
                        </p:par>
                        <p:par>
                          <p:cTn id="21" fill="hold">
                            <p:stCondLst>
                              <p:cond delay="1000"/>
                            </p:stCondLst>
                            <p:childTnLst>
                              <p:par>
                                <p:cTn id="22" presetID="22" presetClass="entr" presetSubtype="1"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up)">
                                      <p:cBhvr>
                                        <p:cTn id="24" dur="1000"/>
                                        <p:tgtEl>
                                          <p:spTgt spid="3"/>
                                        </p:tgtEl>
                                      </p:cBhvr>
                                    </p:animEffect>
                                  </p:childTnLst>
                                </p:cTn>
                              </p:par>
                            </p:childTnLst>
                          </p:cTn>
                        </p:par>
                        <p:par>
                          <p:cTn id="25" fill="hold">
                            <p:stCondLst>
                              <p:cond delay="2000"/>
                            </p:stCondLst>
                            <p:childTnLst>
                              <p:par>
                                <p:cTn id="26" presetID="22" presetClass="entr" presetSubtype="1" fill="hold" nodeType="after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up)">
                                      <p:cBhvr>
                                        <p:cTn id="28" dur="1000"/>
                                        <p:tgtEl>
                                          <p:spTgt spid="4"/>
                                        </p:tgtEl>
                                      </p:cBhvr>
                                    </p:animEffect>
                                  </p:childTnLst>
                                </p:cTn>
                              </p:par>
                            </p:childTnLst>
                          </p:cTn>
                        </p:par>
                        <p:par>
                          <p:cTn id="29" fill="hold">
                            <p:stCondLst>
                              <p:cond delay="3000"/>
                            </p:stCondLst>
                            <p:childTnLst>
                              <p:par>
                                <p:cTn id="30" presetID="22" presetClass="entr" presetSubtype="1" fill="hold"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up)">
                                      <p:cBhvr>
                                        <p:cTn id="32" dur="10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strips(downRight)">
                                      <p:cBhvr>
                                        <p:cTn id="37" dur="1000"/>
                                        <p:tgtEl>
                                          <p:spTgt spid="6"/>
                                        </p:tgtEl>
                                      </p:cBhvr>
                                    </p:animEffect>
                                  </p:childTnLst>
                                </p:cTn>
                              </p:par>
                            </p:childTnLst>
                          </p:cTn>
                        </p:par>
                        <p:par>
                          <p:cTn id="38" fill="hold">
                            <p:stCondLst>
                              <p:cond delay="1000"/>
                            </p:stCondLst>
                            <p:childTnLst>
                              <p:par>
                                <p:cTn id="39" presetID="18" presetClass="entr" presetSubtype="6" fill="hold" nodeType="after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strips(downRight)">
                                      <p:cBhvr>
                                        <p:cTn id="41" dur="500"/>
                                        <p:tgtEl>
                                          <p:spTgt spid="9"/>
                                        </p:tgtEl>
                                      </p:cBhvr>
                                    </p:animEffect>
                                  </p:childTnLst>
                                </p:cTn>
                              </p:par>
                            </p:childTnLst>
                          </p:cTn>
                        </p:par>
                        <p:par>
                          <p:cTn id="42" fill="hold">
                            <p:stCondLst>
                              <p:cond delay="1500"/>
                            </p:stCondLst>
                            <p:childTnLst>
                              <p:par>
                                <p:cTn id="43" presetID="18" presetClass="entr" presetSubtype="6" fill="hold" nodeType="after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strips(downRight)">
                                      <p:cBhvr>
                                        <p:cTn id="4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6778" grpId="0"/>
      <p:bldP spid="416779" grpId="0"/>
      <p:bldP spid="41678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 descr="Light horizontal"/>
          <p:cNvSpPr>
            <a:spLocks noChangeArrowheads="1"/>
          </p:cNvSpPr>
          <p:nvPr/>
        </p:nvSpPr>
        <p:spPr bwMode="auto">
          <a:xfrm>
            <a:off x="521801" y="761661"/>
            <a:ext cx="6246905" cy="5865856"/>
          </a:xfrm>
          <a:prstGeom prst="rect">
            <a:avLst/>
          </a:prstGeom>
          <a:pattFill prst="ltHorz">
            <a:fgClr>
              <a:srgbClr val="FFFF66"/>
            </a:fgClr>
            <a:bgClr>
              <a:schemeClr val="bg1"/>
            </a:bgClr>
          </a:pattFill>
          <a:ln w="9525">
            <a:solidFill>
              <a:srgbClr val="FFC000"/>
            </a:solidFill>
            <a:prstDash val="sysDash"/>
            <a:miter lim="800000"/>
            <a:headEnd/>
            <a:tailEnd/>
          </a:ln>
        </p:spPr>
        <p:txBody>
          <a:bodyPr wrap="none" lIns="88538" tIns="44269" rIns="88538" bIns="44269" anchor="ctr"/>
          <a:lstStyle/>
          <a:p>
            <a:endParaRPr lang="en-US"/>
          </a:p>
        </p:txBody>
      </p:sp>
      <p:sp>
        <p:nvSpPr>
          <p:cNvPr id="263" name="Text Box 13"/>
          <p:cNvSpPr txBox="1">
            <a:spLocks noChangeArrowheads="1"/>
          </p:cNvSpPr>
          <p:nvPr/>
        </p:nvSpPr>
        <p:spPr bwMode="auto">
          <a:xfrm rot="16200000">
            <a:off x="5777152" y="1201735"/>
            <a:ext cx="1237890" cy="501222"/>
          </a:xfrm>
          <a:prstGeom prst="rect">
            <a:avLst/>
          </a:prstGeom>
          <a:solidFill>
            <a:srgbClr val="87C739"/>
          </a:solidFill>
          <a:ln w="19050">
            <a:solidFill>
              <a:srgbClr val="92D050"/>
            </a:solidFill>
            <a:miter lim="800000"/>
            <a:headEnd/>
            <a:tailEnd/>
          </a:ln>
          <a:effectLst/>
        </p:spPr>
        <p:txBody>
          <a:bodyPr lIns="88538" tIns="44269" rIns="88538" bIns="44269">
            <a:spAutoFit/>
          </a:bodyPr>
          <a:lstStyle/>
          <a:p>
            <a:pPr algn="ctr">
              <a:defRPr/>
            </a:pPr>
            <a:r>
              <a:rPr lang="en-US" sz="1300" b="1" dirty="0">
                <a:solidFill>
                  <a:srgbClr val="FFFF00"/>
                </a:solidFill>
                <a:effectLst>
                  <a:outerShdw blurRad="38100" dist="38100" dir="2700000" algn="tl">
                    <a:srgbClr val="000000">
                      <a:alpha val="43137"/>
                    </a:srgbClr>
                  </a:outerShdw>
                </a:effectLst>
                <a:latin typeface="Comic Sans MS" pitchFamily="66" charset="0"/>
                <a:cs typeface="Arial" pitchFamily="34" charset="0"/>
              </a:rPr>
              <a:t>LEARNING OUTCOMES</a:t>
            </a:r>
            <a:endParaRPr lang="en-US" sz="1100" b="1" dirty="0">
              <a:solidFill>
                <a:srgbClr val="FFFF00"/>
              </a:solidFill>
              <a:effectLst>
                <a:outerShdw blurRad="38100" dist="38100" dir="2700000" algn="tl">
                  <a:srgbClr val="000000">
                    <a:alpha val="43137"/>
                  </a:srgbClr>
                </a:outerShdw>
              </a:effectLst>
              <a:latin typeface="Comic Sans MS" pitchFamily="66" charset="0"/>
              <a:cs typeface="Arial" pitchFamily="34" charset="0"/>
            </a:endParaRPr>
          </a:p>
        </p:txBody>
      </p:sp>
      <p:grpSp>
        <p:nvGrpSpPr>
          <p:cNvPr id="2" name="Group 212"/>
          <p:cNvGrpSpPr>
            <a:grpSpLocks/>
          </p:cNvGrpSpPr>
          <p:nvPr/>
        </p:nvGrpSpPr>
        <p:grpSpPr bwMode="auto">
          <a:xfrm>
            <a:off x="7391927" y="752503"/>
            <a:ext cx="1534534" cy="5867383"/>
            <a:chOff x="7252433" y="782828"/>
            <a:chExt cx="1676400" cy="5867400"/>
          </a:xfrm>
        </p:grpSpPr>
        <p:grpSp>
          <p:nvGrpSpPr>
            <p:cNvPr id="3" name="Group 196"/>
            <p:cNvGrpSpPr>
              <a:grpSpLocks/>
            </p:cNvGrpSpPr>
            <p:nvPr/>
          </p:nvGrpSpPr>
          <p:grpSpPr bwMode="auto">
            <a:xfrm>
              <a:off x="7252433" y="782828"/>
              <a:ext cx="1676400" cy="5867400"/>
              <a:chOff x="4568" y="4"/>
              <a:chExt cx="1056" cy="4200"/>
            </a:xfrm>
          </p:grpSpPr>
          <p:sp>
            <p:nvSpPr>
              <p:cNvPr id="2154" name="Rectangle 197"/>
              <p:cNvSpPr>
                <a:spLocks noChangeArrowheads="1"/>
              </p:cNvSpPr>
              <p:nvPr/>
            </p:nvSpPr>
            <p:spPr bwMode="auto">
              <a:xfrm>
                <a:off x="4568" y="4"/>
                <a:ext cx="1056" cy="4200"/>
              </a:xfrm>
              <a:prstGeom prst="rect">
                <a:avLst/>
              </a:prstGeom>
              <a:solidFill>
                <a:schemeClr val="bg2">
                  <a:lumMod val="50000"/>
                </a:schemeClr>
              </a:solidFill>
              <a:ln w="9525">
                <a:solidFill>
                  <a:srgbClr val="FCFCA2"/>
                </a:solidFill>
                <a:miter lim="800000"/>
                <a:headEnd/>
                <a:tailEnd/>
              </a:ln>
            </p:spPr>
            <p:txBody>
              <a:bodyPr wrap="none" anchor="ctr"/>
              <a:lstStyle/>
              <a:p>
                <a:endParaRPr lang="en-US"/>
              </a:p>
            </p:txBody>
          </p:sp>
          <p:sp>
            <p:nvSpPr>
              <p:cNvPr id="1079" name="Text Box 198" descr="Recycled paper"/>
              <p:cNvSpPr txBox="1">
                <a:spLocks noChangeArrowheads="1"/>
              </p:cNvSpPr>
              <p:nvPr/>
            </p:nvSpPr>
            <p:spPr bwMode="auto">
              <a:xfrm>
                <a:off x="4642" y="838"/>
                <a:ext cx="943" cy="832"/>
              </a:xfrm>
              <a:prstGeom prst="rect">
                <a:avLst/>
              </a:prstGeom>
              <a:noFill/>
              <a:ln w="9525">
                <a:noFill/>
                <a:miter lim="800000"/>
                <a:headEnd/>
                <a:tailEnd/>
              </a:ln>
            </p:spPr>
            <p:txBody>
              <a:bodyPr spcFirstLastPara="1">
                <a:prstTxWarp prst="textArchUp">
                  <a:avLst>
                    <a:gd name="adj" fmla="val 12198125"/>
                  </a:avLst>
                </a:prstTxWarp>
                <a:spAutoFit/>
              </a:bodyPr>
              <a:lstStyle/>
              <a:p>
                <a:pPr algn="ctr">
                  <a:spcBef>
                    <a:spcPct val="50000"/>
                  </a:spcBef>
                  <a:defRPr/>
                </a:pPr>
                <a:r>
                  <a:rPr lang="en-US" sz="1100" dirty="0">
                    <a:ln w="18415" cmpd="sng">
                      <a:solidFill>
                        <a:srgbClr val="FFFFFF"/>
                      </a:solidFill>
                      <a:prstDash val="solid"/>
                    </a:ln>
                    <a:solidFill>
                      <a:srgbClr val="FFFFFF"/>
                    </a:solidFill>
                    <a:latin typeface="Arial" pitchFamily="34" charset="0"/>
                    <a:cs typeface="Arial" pitchFamily="34" charset="0"/>
                  </a:rPr>
                  <a:t>BIDANG KERJA </a:t>
                </a:r>
              </a:p>
            </p:txBody>
          </p:sp>
        </p:grpSp>
        <p:grpSp>
          <p:nvGrpSpPr>
            <p:cNvPr id="4" name="Group 199"/>
            <p:cNvGrpSpPr>
              <a:grpSpLocks/>
            </p:cNvGrpSpPr>
            <p:nvPr/>
          </p:nvGrpSpPr>
          <p:grpSpPr bwMode="auto">
            <a:xfrm>
              <a:off x="7366002" y="2146299"/>
              <a:ext cx="1487488" cy="3632201"/>
              <a:chOff x="4640" y="767"/>
              <a:chExt cx="937" cy="2288"/>
            </a:xfrm>
          </p:grpSpPr>
          <p:grpSp>
            <p:nvGrpSpPr>
              <p:cNvPr id="5" name="Group 202"/>
              <p:cNvGrpSpPr>
                <a:grpSpLocks/>
              </p:cNvGrpSpPr>
              <p:nvPr/>
            </p:nvGrpSpPr>
            <p:grpSpPr bwMode="auto">
              <a:xfrm>
                <a:off x="4640" y="767"/>
                <a:ext cx="928" cy="1039"/>
                <a:chOff x="4656" y="652"/>
                <a:chExt cx="912" cy="1104"/>
              </a:xfrm>
            </p:grpSpPr>
            <p:sp>
              <p:nvSpPr>
                <p:cNvPr id="2150" name="Oval 203"/>
                <p:cNvSpPr>
                  <a:spLocks noChangeArrowheads="1"/>
                </p:cNvSpPr>
                <p:nvPr/>
              </p:nvSpPr>
              <p:spPr bwMode="auto">
                <a:xfrm>
                  <a:off x="4656" y="652"/>
                  <a:ext cx="912" cy="1104"/>
                </a:xfrm>
                <a:prstGeom prst="ellipse">
                  <a:avLst/>
                </a:prstGeom>
                <a:solidFill>
                  <a:schemeClr val="bg1"/>
                </a:solidFill>
                <a:ln w="19050">
                  <a:solidFill>
                    <a:schemeClr val="bg1"/>
                  </a:solidFill>
                  <a:round/>
                  <a:headEnd/>
                  <a:tailEnd/>
                </a:ln>
              </p:spPr>
              <p:txBody>
                <a:bodyPr wrap="none" anchor="ctr"/>
                <a:lstStyle/>
                <a:p>
                  <a:endParaRPr lang="en-US"/>
                </a:p>
              </p:txBody>
            </p:sp>
            <p:grpSp>
              <p:nvGrpSpPr>
                <p:cNvPr id="6" name="Group 204"/>
                <p:cNvGrpSpPr>
                  <a:grpSpLocks/>
                </p:cNvGrpSpPr>
                <p:nvPr/>
              </p:nvGrpSpPr>
              <p:grpSpPr bwMode="auto">
                <a:xfrm>
                  <a:off x="4872" y="767"/>
                  <a:ext cx="552" cy="836"/>
                  <a:chOff x="4872" y="823"/>
                  <a:chExt cx="552" cy="836"/>
                </a:xfrm>
              </p:grpSpPr>
              <p:pic>
                <p:nvPicPr>
                  <p:cNvPr id="2152" name="Picture 205"/>
                  <p:cNvPicPr>
                    <a:picLocks noChangeAspect="1" noChangeArrowheads="1"/>
                  </p:cNvPicPr>
                  <p:nvPr/>
                </p:nvPicPr>
                <p:blipFill>
                  <a:blip r:embed="rId4"/>
                  <a:srcRect/>
                  <a:stretch>
                    <a:fillRect/>
                  </a:stretch>
                </p:blipFill>
                <p:spPr bwMode="auto">
                  <a:xfrm>
                    <a:off x="4896" y="823"/>
                    <a:ext cx="528" cy="377"/>
                  </a:xfrm>
                  <a:prstGeom prst="rect">
                    <a:avLst/>
                  </a:prstGeom>
                  <a:noFill/>
                  <a:ln w="9525">
                    <a:noFill/>
                    <a:miter lim="800000"/>
                    <a:headEnd/>
                    <a:tailEnd/>
                  </a:ln>
                </p:spPr>
              </p:pic>
              <p:pic>
                <p:nvPicPr>
                  <p:cNvPr id="2153" name="Picture 206"/>
                  <p:cNvPicPr>
                    <a:picLocks noChangeAspect="1" noChangeArrowheads="1"/>
                  </p:cNvPicPr>
                  <p:nvPr/>
                </p:nvPicPr>
                <p:blipFill>
                  <a:blip r:embed="rId5" cstate="print"/>
                  <a:srcRect/>
                  <a:stretch>
                    <a:fillRect/>
                  </a:stretch>
                </p:blipFill>
                <p:spPr bwMode="auto">
                  <a:xfrm>
                    <a:off x="4872" y="1292"/>
                    <a:ext cx="528" cy="367"/>
                  </a:xfrm>
                  <a:prstGeom prst="rect">
                    <a:avLst/>
                  </a:prstGeom>
                  <a:noFill/>
                  <a:ln w="9525">
                    <a:noFill/>
                    <a:miter lim="800000"/>
                    <a:headEnd/>
                    <a:tailEnd/>
                  </a:ln>
                </p:spPr>
              </p:pic>
            </p:grpSp>
          </p:grpSp>
          <p:grpSp>
            <p:nvGrpSpPr>
              <p:cNvPr id="7" name="Group 211"/>
              <p:cNvGrpSpPr>
                <a:grpSpLocks/>
              </p:cNvGrpSpPr>
              <p:nvPr/>
            </p:nvGrpSpPr>
            <p:grpSpPr bwMode="auto">
              <a:xfrm>
                <a:off x="4680" y="1891"/>
                <a:ext cx="897" cy="1164"/>
                <a:chOff x="4680" y="1891"/>
                <a:chExt cx="897" cy="1164"/>
              </a:xfrm>
            </p:grpSpPr>
            <p:sp>
              <p:nvSpPr>
                <p:cNvPr id="2146" name="AutoShape 212"/>
                <p:cNvSpPr>
                  <a:spLocks noChangeArrowheads="1"/>
                </p:cNvSpPr>
                <p:nvPr/>
              </p:nvSpPr>
              <p:spPr bwMode="auto">
                <a:xfrm>
                  <a:off x="4970" y="1891"/>
                  <a:ext cx="274" cy="191"/>
                </a:xfrm>
                <a:prstGeom prst="downArrow">
                  <a:avLst>
                    <a:gd name="adj1" fmla="val 56944"/>
                    <a:gd name="adj2" fmla="val 51389"/>
                  </a:avLst>
                </a:prstGeom>
                <a:solidFill>
                  <a:srgbClr val="FFFF00"/>
                </a:solidFill>
                <a:ln w="9525">
                  <a:solidFill>
                    <a:srgbClr val="F1E9AD"/>
                  </a:solidFill>
                  <a:miter lim="800000"/>
                  <a:headEnd/>
                  <a:tailEnd/>
                </a:ln>
              </p:spPr>
              <p:txBody>
                <a:bodyPr wrap="none" anchor="ctr"/>
                <a:lstStyle/>
                <a:p>
                  <a:endParaRPr lang="en-US"/>
                </a:p>
              </p:txBody>
            </p:sp>
            <p:sp>
              <p:nvSpPr>
                <p:cNvPr id="1069" name="Text Box 213"/>
                <p:cNvSpPr txBox="1">
                  <a:spLocks noChangeArrowheads="1"/>
                </p:cNvSpPr>
                <p:nvPr/>
              </p:nvSpPr>
              <p:spPr bwMode="auto">
                <a:xfrm>
                  <a:off x="4680" y="2735"/>
                  <a:ext cx="767" cy="320"/>
                </a:xfrm>
                <a:prstGeom prst="rect">
                  <a:avLst/>
                </a:prstGeom>
                <a:noFill/>
                <a:ln w="9525">
                  <a:noFill/>
                  <a:miter lim="800000"/>
                  <a:headEnd/>
                  <a:tailEnd/>
                </a:ln>
              </p:spPr>
              <p:txBody>
                <a:bodyPr wrap="none">
                  <a:spAutoFit/>
                </a:bodyPr>
                <a:lstStyle/>
                <a:p>
                  <a:pPr algn="ctr">
                    <a:lnSpc>
                      <a:spcPct val="90000"/>
                    </a:lnSpc>
                    <a:defRPr/>
                  </a:pPr>
                  <a:r>
                    <a:rPr lang="en-US" sz="1500" b="1" dirty="0" err="1">
                      <a:solidFill>
                        <a:schemeClr val="bg1"/>
                      </a:solidFill>
                      <a:cs typeface="Arial" charset="0"/>
                    </a:rPr>
                    <a:t>Pengakuan</a:t>
                  </a:r>
                  <a:r>
                    <a:rPr lang="en-US" sz="1500" b="1" dirty="0">
                      <a:solidFill>
                        <a:schemeClr val="bg1"/>
                      </a:solidFill>
                      <a:cs typeface="Arial" charset="0"/>
                    </a:rPr>
                    <a:t> </a:t>
                  </a:r>
                </a:p>
                <a:p>
                  <a:pPr algn="ctr">
                    <a:lnSpc>
                      <a:spcPct val="90000"/>
                    </a:lnSpc>
                    <a:defRPr/>
                  </a:pPr>
                  <a:r>
                    <a:rPr lang="en-US" sz="1500" b="1" dirty="0" err="1">
                      <a:solidFill>
                        <a:schemeClr val="bg1"/>
                      </a:solidFill>
                      <a:cs typeface="Arial" charset="0"/>
                    </a:rPr>
                    <a:t>Masyarakat</a:t>
                  </a:r>
                  <a:endParaRPr lang="en-US" sz="1500" b="1" dirty="0">
                    <a:solidFill>
                      <a:schemeClr val="bg1"/>
                    </a:solidFill>
                    <a:cs typeface="Arial" charset="0"/>
                  </a:endParaRPr>
                </a:p>
              </p:txBody>
            </p:sp>
            <p:pic>
              <p:nvPicPr>
                <p:cNvPr id="2148" name="Picture 214" descr="MENSHAKE"/>
                <p:cNvPicPr>
                  <a:picLocks noChangeAspect="1" noChangeArrowheads="1"/>
                </p:cNvPicPr>
                <p:nvPr/>
              </p:nvPicPr>
              <p:blipFill>
                <a:blip r:embed="rId6" cstate="print"/>
                <a:srcRect/>
                <a:stretch>
                  <a:fillRect/>
                </a:stretch>
              </p:blipFill>
              <p:spPr bwMode="auto">
                <a:xfrm>
                  <a:off x="4759" y="2238"/>
                  <a:ext cx="618" cy="458"/>
                </a:xfrm>
                <a:prstGeom prst="rect">
                  <a:avLst/>
                </a:prstGeom>
                <a:noFill/>
                <a:ln w="9525">
                  <a:noFill/>
                  <a:miter lim="800000"/>
                  <a:headEnd/>
                  <a:tailEnd/>
                </a:ln>
              </p:spPr>
            </p:pic>
            <p:pic>
              <p:nvPicPr>
                <p:cNvPr id="2149" name="Picture 215" descr="THUMBSUP"/>
                <p:cNvPicPr>
                  <a:picLocks noChangeAspect="1" noChangeArrowheads="1"/>
                </p:cNvPicPr>
                <p:nvPr/>
              </p:nvPicPr>
              <p:blipFill>
                <a:blip r:embed="rId7" cstate="print"/>
                <a:srcRect/>
                <a:stretch>
                  <a:fillRect/>
                </a:stretch>
              </p:blipFill>
              <p:spPr bwMode="auto">
                <a:xfrm>
                  <a:off x="5174" y="2129"/>
                  <a:ext cx="403" cy="523"/>
                </a:xfrm>
                <a:prstGeom prst="rect">
                  <a:avLst/>
                </a:prstGeom>
                <a:noFill/>
                <a:ln w="9525">
                  <a:noFill/>
                  <a:miter lim="800000"/>
                  <a:headEnd/>
                  <a:tailEnd/>
                </a:ln>
              </p:spPr>
            </p:pic>
          </p:grpSp>
        </p:grpSp>
      </p:grpSp>
      <p:sp>
        <p:nvSpPr>
          <p:cNvPr id="222" name="TextBox 221"/>
          <p:cNvSpPr txBox="1"/>
          <p:nvPr/>
        </p:nvSpPr>
        <p:spPr>
          <a:xfrm>
            <a:off x="3962400" y="226640"/>
            <a:ext cx="1524000" cy="443879"/>
          </a:xfrm>
          <a:prstGeom prst="rect">
            <a:avLst/>
          </a:prstGeom>
          <a:noFill/>
          <a:ln>
            <a:solidFill>
              <a:srgbClr val="FFC000"/>
            </a:solidFill>
          </a:ln>
        </p:spPr>
        <p:txBody>
          <a:bodyPr lIns="86016" tIns="43009" rIns="86016" bIns="43009">
            <a:spAutoFit/>
          </a:bodyPr>
          <a:lstStyle/>
          <a:p>
            <a:pPr algn="ctr">
              <a:defRPr/>
            </a:pPr>
            <a:r>
              <a:rPr lang="en-US" sz="2300" b="1" spc="-141" dirty="0">
                <a:ln w="1905"/>
                <a:solidFill>
                  <a:srgbClr val="FF0000"/>
                </a:solidFill>
                <a:effectLst>
                  <a:innerShdw blurRad="69850" dist="43180" dir="5400000">
                    <a:srgbClr val="000000">
                      <a:alpha val="65000"/>
                    </a:srgbClr>
                  </a:innerShdw>
                </a:effectLst>
                <a:latin typeface="Arial Black" pitchFamily="34" charset="0"/>
              </a:rPr>
              <a:t>BAN PT </a:t>
            </a:r>
          </a:p>
        </p:txBody>
      </p:sp>
      <p:sp>
        <p:nvSpPr>
          <p:cNvPr id="224" name="TextBox 223"/>
          <p:cNvSpPr txBox="1"/>
          <p:nvPr/>
        </p:nvSpPr>
        <p:spPr>
          <a:xfrm>
            <a:off x="5588874" y="209560"/>
            <a:ext cx="1066800" cy="443879"/>
          </a:xfrm>
          <a:prstGeom prst="rect">
            <a:avLst/>
          </a:prstGeom>
          <a:noFill/>
          <a:ln>
            <a:solidFill>
              <a:srgbClr val="92D050"/>
            </a:solidFill>
          </a:ln>
        </p:spPr>
        <p:txBody>
          <a:bodyPr lIns="86016" tIns="43009" rIns="86016" bIns="43009">
            <a:spAutoFit/>
          </a:bodyPr>
          <a:lstStyle/>
          <a:p>
            <a:pPr algn="r">
              <a:defRPr/>
            </a:pPr>
            <a:r>
              <a:rPr lang="en-US" sz="2300" b="1" cap="all" dirty="0">
                <a:ln w="9000" cmpd="sng">
                  <a:solidFill>
                    <a:srgbClr val="87C739"/>
                  </a:solidFill>
                  <a:prstDash val="solid"/>
                </a:ln>
                <a:solidFill>
                  <a:srgbClr val="64AB2F"/>
                </a:solidFill>
                <a:effectLst>
                  <a:reflection blurRad="12700" stA="28000" endPos="45000" dist="1000" dir="5400000" sy="-100000" algn="bl" rotWithShape="0"/>
                </a:effectLst>
                <a:latin typeface="Arial" pitchFamily="34" charset="0"/>
                <a:cs typeface="Arial" pitchFamily="34" charset="0"/>
              </a:rPr>
              <a:t>BSNP</a:t>
            </a:r>
          </a:p>
        </p:txBody>
      </p:sp>
      <p:sp>
        <p:nvSpPr>
          <p:cNvPr id="4109" name="Text Box 13"/>
          <p:cNvSpPr txBox="1">
            <a:spLocks noChangeArrowheads="1"/>
          </p:cNvSpPr>
          <p:nvPr/>
        </p:nvSpPr>
        <p:spPr bwMode="auto">
          <a:xfrm>
            <a:off x="7466889" y="854769"/>
            <a:ext cx="1389018" cy="597234"/>
          </a:xfrm>
          <a:prstGeom prst="rect">
            <a:avLst/>
          </a:prstGeom>
          <a:solidFill>
            <a:srgbClr val="FBF9A9"/>
          </a:solidFill>
          <a:ln w="9525">
            <a:solidFill>
              <a:schemeClr val="bg1"/>
            </a:solidFill>
            <a:miter lim="800000"/>
            <a:headEnd/>
            <a:tailEnd/>
          </a:ln>
        </p:spPr>
        <p:txBody>
          <a:bodyPr lIns="88538" tIns="44269" rIns="88538" bIns="44269">
            <a:spAutoFit/>
          </a:bodyPr>
          <a:lstStyle/>
          <a:p>
            <a:pPr algn="ctr"/>
            <a:r>
              <a:rPr lang="en-US" sz="1100" b="1" dirty="0">
                <a:latin typeface="Arial Black" pitchFamily="34" charset="0"/>
                <a:cs typeface="Arial" charset="0"/>
              </a:rPr>
              <a:t>STANDAR KOMPETENSI KERJA</a:t>
            </a:r>
          </a:p>
        </p:txBody>
      </p:sp>
      <p:sp>
        <p:nvSpPr>
          <p:cNvPr id="225" name="TextBox 224"/>
          <p:cNvSpPr txBox="1"/>
          <p:nvPr/>
        </p:nvSpPr>
        <p:spPr>
          <a:xfrm>
            <a:off x="7448552" y="207260"/>
            <a:ext cx="1447800" cy="443879"/>
          </a:xfrm>
          <a:prstGeom prst="rect">
            <a:avLst/>
          </a:prstGeom>
          <a:solidFill>
            <a:schemeClr val="bg2">
              <a:lumMod val="50000"/>
            </a:schemeClr>
          </a:solidFill>
          <a:ln>
            <a:solidFill>
              <a:schemeClr val="bg1">
                <a:lumMod val="50000"/>
              </a:schemeClr>
            </a:solidFill>
          </a:ln>
        </p:spPr>
        <p:txBody>
          <a:bodyPr lIns="86016" tIns="43009" rIns="86016" bIns="4300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300" b="1" dirty="0">
                <a:ln w="11430"/>
                <a:solidFill>
                  <a:srgbClr val="FAF78E"/>
                </a:solidFill>
                <a:effectLst>
                  <a:outerShdw blurRad="50800" dist="39000" dir="5460000" algn="tl">
                    <a:srgbClr val="000000">
                      <a:alpha val="38000"/>
                    </a:srgbClr>
                  </a:outerShdw>
                </a:effectLst>
              </a:rPr>
              <a:t>BNSP</a:t>
            </a:r>
          </a:p>
        </p:txBody>
      </p:sp>
      <p:sp>
        <p:nvSpPr>
          <p:cNvPr id="228" name="Text Box 13"/>
          <p:cNvSpPr txBox="1">
            <a:spLocks noChangeArrowheads="1"/>
          </p:cNvSpPr>
          <p:nvPr/>
        </p:nvSpPr>
        <p:spPr bwMode="auto">
          <a:xfrm>
            <a:off x="7485999" y="5943701"/>
            <a:ext cx="1377258" cy="489512"/>
          </a:xfrm>
          <a:prstGeom prst="rect">
            <a:avLst/>
          </a:prstGeom>
          <a:solidFill>
            <a:srgbClr val="FBF9A9"/>
          </a:solidFill>
          <a:ln w="9525">
            <a:solidFill>
              <a:schemeClr val="bg1"/>
            </a:solidFill>
            <a:miter lim="800000"/>
            <a:headEnd/>
            <a:tailEnd/>
          </a:ln>
        </p:spPr>
        <p:txBody>
          <a:bodyPr lIns="88538" tIns="44269" rIns="88538" bIns="44269">
            <a:spAutoFit/>
          </a:bodyPr>
          <a:lstStyle/>
          <a:p>
            <a:pPr algn="ctr"/>
            <a:r>
              <a:rPr lang="en-US" sz="1300" b="1" dirty="0">
                <a:latin typeface="Arial Black" pitchFamily="34" charset="0"/>
                <a:cs typeface="Arial" charset="0"/>
              </a:rPr>
              <a:t>ASOSIASI PROFESI</a:t>
            </a:r>
          </a:p>
        </p:txBody>
      </p:sp>
      <p:sp>
        <p:nvSpPr>
          <p:cNvPr id="227" name="TextBox 226"/>
          <p:cNvSpPr txBox="1"/>
          <p:nvPr/>
        </p:nvSpPr>
        <p:spPr>
          <a:xfrm>
            <a:off x="523270" y="902088"/>
            <a:ext cx="1534534" cy="548523"/>
          </a:xfrm>
          <a:prstGeom prst="rect">
            <a:avLst/>
          </a:prstGeom>
          <a:noFill/>
        </p:spPr>
        <p:txBody>
          <a:bodyPr lIns="86016" tIns="43009" rIns="86016" bIns="43009">
            <a:spAutoFit/>
          </a:bodyPr>
          <a:lstStyle/>
          <a:p>
            <a:pPr>
              <a:defRPr/>
            </a:pPr>
            <a:r>
              <a:rPr lang="en-US" sz="1500" b="1" spc="-141" dirty="0">
                <a:solidFill>
                  <a:srgbClr val="92D050"/>
                </a:solidFill>
                <a:effectLst>
                  <a:outerShdw blurRad="38100" dist="38100" dir="2700000" algn="tl">
                    <a:srgbClr val="000000">
                      <a:alpha val="43137"/>
                    </a:srgbClr>
                  </a:outerShdw>
                </a:effectLst>
                <a:latin typeface="Arial Black" pitchFamily="34" charset="0"/>
              </a:rPr>
              <a:t>PERGURUAN TINGGI</a:t>
            </a:r>
            <a:endParaRPr lang="en-US" b="1" spc="-141" dirty="0">
              <a:solidFill>
                <a:srgbClr val="92D050"/>
              </a:solidFill>
              <a:effectLst>
                <a:outerShdw blurRad="38100" dist="38100" dir="2700000" algn="tl">
                  <a:srgbClr val="000000">
                    <a:alpha val="43137"/>
                  </a:srgbClr>
                </a:outerShdw>
              </a:effectLst>
              <a:latin typeface="Arial Black" pitchFamily="34" charset="0"/>
            </a:endParaRPr>
          </a:p>
        </p:txBody>
      </p:sp>
      <p:grpSp>
        <p:nvGrpSpPr>
          <p:cNvPr id="8" name="Group 233"/>
          <p:cNvGrpSpPr>
            <a:grpSpLocks/>
          </p:cNvGrpSpPr>
          <p:nvPr/>
        </p:nvGrpSpPr>
        <p:grpSpPr bwMode="auto">
          <a:xfrm>
            <a:off x="704063" y="2658944"/>
            <a:ext cx="1775591" cy="1684456"/>
            <a:chOff x="778705" y="2714299"/>
            <a:chExt cx="1670556" cy="2252231"/>
          </a:xfrm>
        </p:grpSpPr>
        <p:grpSp>
          <p:nvGrpSpPr>
            <p:cNvPr id="9" name="Group 234"/>
            <p:cNvGrpSpPr>
              <a:grpSpLocks/>
            </p:cNvGrpSpPr>
            <p:nvPr/>
          </p:nvGrpSpPr>
          <p:grpSpPr bwMode="auto">
            <a:xfrm flipH="1">
              <a:off x="778705" y="2714299"/>
              <a:ext cx="1670556" cy="2252231"/>
              <a:chOff x="4630987" y="2727208"/>
              <a:chExt cx="1497959" cy="1866928"/>
            </a:xfrm>
          </p:grpSpPr>
          <p:sp>
            <p:nvSpPr>
              <p:cNvPr id="238" name="Flowchart: Sequential Access Storage 237"/>
              <p:cNvSpPr/>
              <p:nvPr/>
            </p:nvSpPr>
            <p:spPr>
              <a:xfrm rot="10800000">
                <a:off x="4859153" y="2896277"/>
                <a:ext cx="1269793" cy="1697859"/>
              </a:xfrm>
              <a:prstGeom prst="flowChartMagneticTape">
                <a:avLst/>
              </a:prstGeom>
              <a:solidFill>
                <a:srgbClr val="FCFCA2"/>
              </a:solidFill>
              <a:ln>
                <a:solidFill>
                  <a:srgbClr val="F5A71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1" name="Left Arrow 240"/>
              <p:cNvSpPr/>
              <p:nvPr/>
            </p:nvSpPr>
            <p:spPr>
              <a:xfrm rot="824493">
                <a:off x="4630987" y="2727208"/>
                <a:ext cx="246767" cy="515805"/>
              </a:xfrm>
              <a:prstGeom prst="leftArrow">
                <a:avLst>
                  <a:gd name="adj1" fmla="val 50000"/>
                  <a:gd name="adj2" fmla="val 77516"/>
                </a:avLst>
              </a:prstGeom>
              <a:solidFill>
                <a:srgbClr val="FCFCA2"/>
              </a:solidFill>
              <a:ln>
                <a:solidFill>
                  <a:srgbClr val="F5A71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 name="Group 251"/>
            <p:cNvGrpSpPr>
              <a:grpSpLocks/>
            </p:cNvGrpSpPr>
            <p:nvPr/>
          </p:nvGrpSpPr>
          <p:grpSpPr bwMode="auto">
            <a:xfrm>
              <a:off x="969547" y="3038178"/>
              <a:ext cx="1010434" cy="1785537"/>
              <a:chOff x="969547" y="3085476"/>
              <a:chExt cx="1010434" cy="1785537"/>
            </a:xfrm>
          </p:grpSpPr>
          <p:pic>
            <p:nvPicPr>
              <p:cNvPr id="2129" name="Picture 193"/>
              <p:cNvPicPr>
                <a:picLocks noChangeAspect="1" noChangeArrowheads="1"/>
              </p:cNvPicPr>
              <p:nvPr/>
            </p:nvPicPr>
            <p:blipFill>
              <a:blip r:embed="rId8" cstate="print"/>
              <a:srcRect/>
              <a:stretch>
                <a:fillRect/>
              </a:stretch>
            </p:blipFill>
            <p:spPr bwMode="auto">
              <a:xfrm>
                <a:off x="1032244" y="3778468"/>
                <a:ext cx="947737" cy="671569"/>
              </a:xfrm>
              <a:prstGeom prst="rect">
                <a:avLst/>
              </a:prstGeom>
              <a:noFill/>
              <a:ln w="9525">
                <a:noFill/>
                <a:miter lim="800000"/>
                <a:headEnd/>
                <a:tailEnd/>
              </a:ln>
            </p:spPr>
          </p:pic>
          <p:sp>
            <p:nvSpPr>
              <p:cNvPr id="243" name="Text Box 194"/>
              <p:cNvSpPr txBox="1">
                <a:spLocks noChangeArrowheads="1"/>
              </p:cNvSpPr>
              <p:nvPr/>
            </p:nvSpPr>
            <p:spPr bwMode="auto">
              <a:xfrm>
                <a:off x="969547" y="4365641"/>
                <a:ext cx="822258" cy="505372"/>
              </a:xfrm>
              <a:prstGeom prst="rect">
                <a:avLst/>
              </a:prstGeom>
              <a:noFill/>
              <a:ln w="9525">
                <a:noFill/>
                <a:miter lim="800000"/>
                <a:headEnd/>
                <a:tailEnd/>
              </a:ln>
            </p:spPr>
            <p:txBody>
              <a:bodyPr wrap="none">
                <a:spAutoFit/>
              </a:bodyPr>
              <a:lstStyle/>
              <a:p>
                <a:pPr algn="ctr">
                  <a:defRPr/>
                </a:pPr>
                <a:r>
                  <a:rPr lang="en-US" sz="1100" b="1" dirty="0" err="1">
                    <a:cs typeface="Arial" charset="0"/>
                  </a:rPr>
                  <a:t>Masyarakat</a:t>
                </a:r>
                <a:endParaRPr lang="en-US" sz="1100" b="1" dirty="0">
                  <a:cs typeface="Arial" charset="0"/>
                </a:endParaRPr>
              </a:p>
              <a:p>
                <a:pPr algn="ctr">
                  <a:defRPr/>
                </a:pPr>
                <a:r>
                  <a:rPr lang="en-US" sz="1100" b="1" dirty="0" err="1">
                    <a:cs typeface="Arial" charset="0"/>
                  </a:rPr>
                  <a:t>akademik</a:t>
                </a:r>
                <a:endParaRPr lang="en-US" sz="1100" dirty="0">
                  <a:cs typeface="Arial" charset="0"/>
                </a:endParaRPr>
              </a:p>
            </p:txBody>
          </p:sp>
          <p:pic>
            <p:nvPicPr>
              <p:cNvPr id="2131" name="Picture 195" descr="QUIZ"/>
              <p:cNvPicPr>
                <a:picLocks noChangeAspect="1" noChangeArrowheads="1"/>
              </p:cNvPicPr>
              <p:nvPr/>
            </p:nvPicPr>
            <p:blipFill>
              <a:blip r:embed="rId9" cstate="print"/>
              <a:srcRect/>
              <a:stretch>
                <a:fillRect/>
              </a:stretch>
            </p:blipFill>
            <p:spPr bwMode="auto">
              <a:xfrm>
                <a:off x="1200410" y="3085476"/>
                <a:ext cx="716254" cy="650936"/>
              </a:xfrm>
              <a:prstGeom prst="rect">
                <a:avLst/>
              </a:prstGeom>
              <a:solidFill>
                <a:schemeClr val="accent1"/>
              </a:solidFill>
              <a:ln w="9525">
                <a:noFill/>
                <a:miter lim="800000"/>
                <a:headEnd/>
                <a:tailEnd/>
              </a:ln>
            </p:spPr>
          </p:pic>
        </p:grpSp>
      </p:grpSp>
      <p:grpSp>
        <p:nvGrpSpPr>
          <p:cNvPr id="11" name="Group 238"/>
          <p:cNvGrpSpPr>
            <a:grpSpLocks/>
          </p:cNvGrpSpPr>
          <p:nvPr/>
        </p:nvGrpSpPr>
        <p:grpSpPr bwMode="auto">
          <a:xfrm>
            <a:off x="4924031" y="2674208"/>
            <a:ext cx="1687399" cy="1669192"/>
            <a:chOff x="5098889" y="2743201"/>
            <a:chExt cx="1579300" cy="2229594"/>
          </a:xfrm>
        </p:grpSpPr>
        <p:grpSp>
          <p:nvGrpSpPr>
            <p:cNvPr id="12" name="Group 245"/>
            <p:cNvGrpSpPr>
              <a:grpSpLocks/>
            </p:cNvGrpSpPr>
            <p:nvPr/>
          </p:nvGrpSpPr>
          <p:grpSpPr bwMode="auto">
            <a:xfrm>
              <a:off x="5098889" y="2743201"/>
              <a:ext cx="1579300" cy="2229594"/>
              <a:chOff x="4706539" y="2727208"/>
              <a:chExt cx="1440648" cy="1916615"/>
            </a:xfrm>
          </p:grpSpPr>
          <p:sp>
            <p:nvSpPr>
              <p:cNvPr id="247" name="Flowchart: Sequential Access Storage 246"/>
              <p:cNvSpPr/>
              <p:nvPr/>
            </p:nvSpPr>
            <p:spPr>
              <a:xfrm rot="10800000">
                <a:off x="4921131" y="2894708"/>
                <a:ext cx="1226056" cy="1749115"/>
              </a:xfrm>
              <a:prstGeom prst="flowChartMagneticTape">
                <a:avLst/>
              </a:prstGeom>
              <a:solidFill>
                <a:srgbClr val="FCFCA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8" name="Left Arrow 247"/>
              <p:cNvSpPr/>
              <p:nvPr/>
            </p:nvSpPr>
            <p:spPr>
              <a:xfrm rot="824493">
                <a:off x="4706539" y="2727208"/>
                <a:ext cx="247220" cy="514359"/>
              </a:xfrm>
              <a:prstGeom prst="leftArrow">
                <a:avLst>
                  <a:gd name="adj1" fmla="val 50000"/>
                  <a:gd name="adj2" fmla="val 77516"/>
                </a:avLst>
              </a:prstGeom>
              <a:solidFill>
                <a:srgbClr val="FCFCA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3" name="Group 9"/>
            <p:cNvGrpSpPr>
              <a:grpSpLocks/>
            </p:cNvGrpSpPr>
            <p:nvPr/>
          </p:nvGrpSpPr>
          <p:grpSpPr bwMode="auto">
            <a:xfrm>
              <a:off x="5429220" y="3315337"/>
              <a:ext cx="1029073" cy="1243957"/>
              <a:chOff x="3406" y="2164"/>
              <a:chExt cx="704" cy="784"/>
            </a:xfrm>
          </p:grpSpPr>
          <p:pic>
            <p:nvPicPr>
              <p:cNvPr id="2123" name="Picture 11"/>
              <p:cNvPicPr>
                <a:picLocks noChangeAspect="1" noChangeArrowheads="1"/>
              </p:cNvPicPr>
              <p:nvPr/>
            </p:nvPicPr>
            <p:blipFill>
              <a:blip r:embed="rId10" cstate="print"/>
              <a:srcRect/>
              <a:stretch>
                <a:fillRect/>
              </a:stretch>
            </p:blipFill>
            <p:spPr bwMode="auto">
              <a:xfrm>
                <a:off x="3406" y="2164"/>
                <a:ext cx="655" cy="498"/>
              </a:xfrm>
              <a:prstGeom prst="rect">
                <a:avLst/>
              </a:prstGeom>
              <a:noFill/>
              <a:ln w="9525">
                <a:noFill/>
                <a:miter lim="800000"/>
                <a:headEnd/>
                <a:tailEnd/>
              </a:ln>
            </p:spPr>
          </p:pic>
          <p:sp>
            <p:nvSpPr>
              <p:cNvPr id="2124" name="Text Box 12"/>
              <p:cNvSpPr txBox="1">
                <a:spLocks noChangeArrowheads="1"/>
              </p:cNvSpPr>
              <p:nvPr/>
            </p:nvSpPr>
            <p:spPr bwMode="auto">
              <a:xfrm>
                <a:off x="3436" y="2685"/>
                <a:ext cx="674" cy="263"/>
              </a:xfrm>
              <a:prstGeom prst="rect">
                <a:avLst/>
              </a:prstGeom>
              <a:noFill/>
              <a:ln w="9525">
                <a:noFill/>
                <a:miter lim="800000"/>
                <a:headEnd/>
                <a:tailEnd/>
              </a:ln>
            </p:spPr>
            <p:txBody>
              <a:bodyPr>
                <a:spAutoFit/>
              </a:bodyPr>
              <a:lstStyle/>
              <a:p>
                <a:pPr algn="ctr"/>
                <a:r>
                  <a:rPr lang="en-US" b="1">
                    <a:latin typeface="Arial Black" pitchFamily="34" charset="0"/>
                    <a:cs typeface="Arial" charset="0"/>
                  </a:rPr>
                  <a:t>SPMI</a:t>
                </a:r>
              </a:p>
            </p:txBody>
          </p:sp>
        </p:grpSp>
      </p:grpSp>
      <p:grpSp>
        <p:nvGrpSpPr>
          <p:cNvPr id="14" name="Group 264"/>
          <p:cNvGrpSpPr>
            <a:grpSpLocks/>
          </p:cNvGrpSpPr>
          <p:nvPr/>
        </p:nvGrpSpPr>
        <p:grpSpPr bwMode="auto">
          <a:xfrm>
            <a:off x="6858368" y="805925"/>
            <a:ext cx="490933" cy="5833612"/>
            <a:chOff x="6858000" y="786831"/>
            <a:chExt cx="490538" cy="5835604"/>
          </a:xfrm>
          <a:scene3d>
            <a:camera prst="orthographicFront">
              <a:rot lat="0" lon="0" rev="0"/>
            </a:camera>
            <a:lightRig rig="balanced" dir="t">
              <a:rot lat="0" lon="0" rev="8700000"/>
            </a:lightRig>
          </a:scene3d>
        </p:grpSpPr>
        <p:sp>
          <p:nvSpPr>
            <p:cNvPr id="211" name="Left-Right Arrow 210"/>
            <p:cNvSpPr/>
            <p:nvPr/>
          </p:nvSpPr>
          <p:spPr>
            <a:xfrm>
              <a:off x="6858000" y="786831"/>
              <a:ext cx="490538" cy="622973"/>
            </a:xfrm>
            <a:prstGeom prst="leftRightArrow">
              <a:avLst>
                <a:gd name="adj1" fmla="val 50000"/>
                <a:gd name="adj2" fmla="val 27350"/>
              </a:avLst>
            </a:prstGeom>
            <a:solidFill>
              <a:schemeClr val="accent6">
                <a:lumMod val="75000"/>
              </a:schemeClr>
            </a:solidFill>
            <a:ln w="12700">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500" b="1" dirty="0">
                <a:solidFill>
                  <a:schemeClr val="bg1"/>
                </a:solidFill>
                <a:effectLst>
                  <a:outerShdw blurRad="38100" dist="38100" dir="2700000" algn="tl">
                    <a:srgbClr val="000000">
                      <a:alpha val="43137"/>
                    </a:srgbClr>
                  </a:outerShdw>
                </a:effectLst>
                <a:latin typeface="Arial Black" pitchFamily="34" charset="0"/>
              </a:endParaRPr>
            </a:p>
          </p:txBody>
        </p:sp>
        <p:sp>
          <p:nvSpPr>
            <p:cNvPr id="264" name="Rectangle 263"/>
            <p:cNvSpPr/>
            <p:nvPr/>
          </p:nvSpPr>
          <p:spPr>
            <a:xfrm rot="16200000">
              <a:off x="4508726" y="3828542"/>
              <a:ext cx="5187999" cy="399788"/>
            </a:xfrm>
            <a:prstGeom prst="rect">
              <a:avLst/>
            </a:prstGeom>
            <a:solidFill>
              <a:schemeClr val="accent6">
                <a:lumMod val="75000"/>
              </a:schemeClr>
            </a:solidFill>
            <a:ln>
              <a:noFill/>
            </a:ln>
            <a:effectLst>
              <a:outerShdw blurRad="44450" dist="27940" dir="5400000" algn="ctr">
                <a:srgbClr val="000000">
                  <a:alpha val="32000"/>
                </a:srgbClr>
              </a:outerShdw>
            </a:effectLst>
            <a:sp3d>
              <a:bevelT w="190500" h="38100"/>
            </a:sp3d>
          </p:spPr>
          <p:txBody>
            <a:bodyPr wrap="none">
              <a:spAutoFit/>
            </a:bodyPr>
            <a:lstStyle/>
            <a:p>
              <a:pPr algn="ctr">
                <a:defRPr/>
              </a:pPr>
              <a:r>
                <a:rPr lang="en-US" sz="2000" b="1" dirty="0">
                  <a:ln w="1905"/>
                  <a:solidFill>
                    <a:schemeClr val="bg1"/>
                  </a:solidFill>
                  <a:effectLst>
                    <a:outerShdw blurRad="38100" dist="38100" dir="2700000" algn="tl">
                      <a:srgbClr val="000000">
                        <a:alpha val="43137"/>
                      </a:srgbClr>
                    </a:outerShdw>
                  </a:effectLst>
                </a:rPr>
                <a:t>KERANGKA KUALIFIKASI NASIONAL INDONESIA</a:t>
              </a:r>
            </a:p>
          </p:txBody>
        </p:sp>
      </p:grpSp>
      <p:grpSp>
        <p:nvGrpSpPr>
          <p:cNvPr id="15" name="Group 269"/>
          <p:cNvGrpSpPr>
            <a:grpSpLocks/>
          </p:cNvGrpSpPr>
          <p:nvPr/>
        </p:nvGrpSpPr>
        <p:grpSpPr bwMode="auto">
          <a:xfrm>
            <a:off x="806954" y="2907742"/>
            <a:ext cx="5726575" cy="3522873"/>
            <a:chOff x="806668" y="2908735"/>
            <a:chExt cx="5727483" cy="3522555"/>
          </a:xfrm>
        </p:grpSpPr>
        <p:grpSp>
          <p:nvGrpSpPr>
            <p:cNvPr id="16" name="Group 243"/>
            <p:cNvGrpSpPr>
              <a:grpSpLocks/>
            </p:cNvGrpSpPr>
            <p:nvPr/>
          </p:nvGrpSpPr>
          <p:grpSpPr bwMode="auto">
            <a:xfrm>
              <a:off x="819899" y="2908735"/>
              <a:ext cx="5714252" cy="3505765"/>
              <a:chOff x="819899" y="2971799"/>
              <a:chExt cx="5714252" cy="3505765"/>
            </a:xfrm>
          </p:grpSpPr>
          <p:grpSp>
            <p:nvGrpSpPr>
              <p:cNvPr id="17" name="Group 259"/>
              <p:cNvGrpSpPr>
                <a:grpSpLocks/>
              </p:cNvGrpSpPr>
              <p:nvPr/>
            </p:nvGrpSpPr>
            <p:grpSpPr bwMode="auto">
              <a:xfrm>
                <a:off x="819899" y="2971799"/>
                <a:ext cx="5714252" cy="3505765"/>
                <a:chOff x="915149" y="3047999"/>
                <a:chExt cx="5714252" cy="3505765"/>
              </a:xfrm>
            </p:grpSpPr>
            <p:sp>
              <p:nvSpPr>
                <p:cNvPr id="253" name="Pentagon 252"/>
                <p:cNvSpPr/>
                <p:nvPr/>
              </p:nvSpPr>
              <p:spPr>
                <a:xfrm rot="16200000">
                  <a:off x="2019392" y="1943756"/>
                  <a:ext cx="3505765" cy="5714252"/>
                </a:xfrm>
                <a:prstGeom prst="homePlate">
                  <a:avLst>
                    <a:gd name="adj" fmla="val 76087"/>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94" name="Rectangle 28"/>
                <p:cNvSpPr>
                  <a:spLocks noChangeArrowheads="1"/>
                </p:cNvSpPr>
                <p:nvPr/>
              </p:nvSpPr>
              <p:spPr bwMode="auto">
                <a:xfrm>
                  <a:off x="968375" y="5563191"/>
                  <a:ext cx="5562600" cy="914621"/>
                </a:xfrm>
                <a:prstGeom prst="rect">
                  <a:avLst/>
                </a:prstGeom>
                <a:noFill/>
                <a:ln w="9525">
                  <a:noFill/>
                  <a:miter lim="800000"/>
                  <a:headEnd/>
                  <a:tailEnd/>
                </a:ln>
              </p:spPr>
              <p:txBody>
                <a:bodyPr wrap="none" anchor="ctr"/>
                <a:lstStyle/>
                <a:p>
                  <a:endParaRPr lang="en-US"/>
                </a:p>
              </p:txBody>
            </p:sp>
            <p:grpSp>
              <p:nvGrpSpPr>
                <p:cNvPr id="18" name="Group 258"/>
                <p:cNvGrpSpPr>
                  <a:grpSpLocks/>
                </p:cNvGrpSpPr>
                <p:nvPr/>
              </p:nvGrpSpPr>
              <p:grpSpPr bwMode="auto">
                <a:xfrm>
                  <a:off x="1053338" y="3218938"/>
                  <a:ext cx="5437874" cy="3302101"/>
                  <a:chOff x="1053338" y="3218938"/>
                  <a:chExt cx="5437874" cy="3302101"/>
                </a:xfrm>
              </p:grpSpPr>
              <p:sp>
                <p:nvSpPr>
                  <p:cNvPr id="255" name="Isosceles Triangle 254"/>
                  <p:cNvSpPr/>
                  <p:nvPr/>
                </p:nvSpPr>
                <p:spPr>
                  <a:xfrm>
                    <a:off x="2710133" y="3218938"/>
                    <a:ext cx="2133104" cy="982896"/>
                  </a:xfrm>
                  <a:prstGeom prst="triangle">
                    <a:avLst>
                      <a:gd name="adj" fmla="val 50174"/>
                    </a:avLst>
                  </a:prstGeom>
                  <a:solidFill>
                    <a:srgbClr val="FCFC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19" name="Group 226"/>
                  <p:cNvGrpSpPr>
                    <a:grpSpLocks/>
                  </p:cNvGrpSpPr>
                  <p:nvPr/>
                </p:nvGrpSpPr>
                <p:grpSpPr bwMode="auto">
                  <a:xfrm>
                    <a:off x="3149690" y="3351719"/>
                    <a:ext cx="1143732" cy="1171516"/>
                    <a:chOff x="2111" y="2118"/>
                    <a:chExt cx="720" cy="737"/>
                  </a:xfrm>
                  <a:noFill/>
                </p:grpSpPr>
                <p:sp>
                  <p:nvSpPr>
                    <p:cNvPr id="1237" name="Oval 17"/>
                    <p:cNvSpPr>
                      <a:spLocks noChangeArrowheads="1"/>
                    </p:cNvSpPr>
                    <p:nvPr/>
                  </p:nvSpPr>
                  <p:spPr bwMode="auto">
                    <a:xfrm>
                      <a:off x="2111" y="2118"/>
                      <a:ext cx="720" cy="720"/>
                    </a:xfrm>
                    <a:prstGeom prst="ellipse">
                      <a:avLst/>
                    </a:prstGeom>
                    <a:grpFill/>
                    <a:ln w="9525">
                      <a:noFill/>
                      <a:round/>
                      <a:headEnd/>
                      <a:tailEnd/>
                    </a:ln>
                  </p:spPr>
                  <p:txBody>
                    <a:bodyPr wrap="none" anchor="ctr"/>
                    <a:lstStyle/>
                    <a:p>
                      <a:pPr>
                        <a:defRPr/>
                      </a:pPr>
                      <a:endParaRPr lang="en-US"/>
                    </a:p>
                  </p:txBody>
                </p:sp>
                <p:grpSp>
                  <p:nvGrpSpPr>
                    <p:cNvPr id="20" name="Group 223"/>
                    <p:cNvGrpSpPr>
                      <a:grpSpLocks/>
                    </p:cNvGrpSpPr>
                    <p:nvPr/>
                  </p:nvGrpSpPr>
                  <p:grpSpPr bwMode="auto">
                    <a:xfrm>
                      <a:off x="2121" y="2160"/>
                      <a:ext cx="649" cy="695"/>
                      <a:chOff x="2120" y="2160"/>
                      <a:chExt cx="650" cy="695"/>
                    </a:xfrm>
                    <a:grpFill/>
                  </p:grpSpPr>
                  <p:graphicFrame>
                    <p:nvGraphicFramePr>
                      <p:cNvPr id="2052" name="Object 19"/>
                      <p:cNvGraphicFramePr>
                        <a:graphicFrameLocks noChangeAspect="1"/>
                      </p:cNvGraphicFramePr>
                      <p:nvPr/>
                    </p:nvGraphicFramePr>
                    <p:xfrm>
                      <a:off x="2120" y="2160"/>
                      <a:ext cx="650" cy="534"/>
                    </p:xfrm>
                    <a:graphic>
                      <a:graphicData uri="http://schemas.openxmlformats.org/presentationml/2006/ole">
                        <p:oleObj spid="_x0000_s2052" name="Clip" r:id="rId11" imgW="3657600" imgH="2437560" progId="">
                          <p:embed/>
                        </p:oleObj>
                      </a:graphicData>
                    </a:graphic>
                  </p:graphicFrame>
                  <p:sp>
                    <p:nvSpPr>
                      <p:cNvPr id="1239" name="Text Box 20"/>
                      <p:cNvSpPr txBox="1">
                        <a:spLocks noChangeArrowheads="1"/>
                      </p:cNvSpPr>
                      <p:nvPr/>
                    </p:nvSpPr>
                    <p:spPr bwMode="auto">
                      <a:xfrm>
                        <a:off x="2218" y="2623"/>
                        <a:ext cx="509" cy="232"/>
                      </a:xfrm>
                      <a:prstGeom prst="rect">
                        <a:avLst/>
                      </a:prstGeom>
                      <a:grpFill/>
                      <a:ln w="9525">
                        <a:noFill/>
                        <a:miter lim="800000"/>
                        <a:headEnd/>
                        <a:tailEnd/>
                      </a:ln>
                    </p:spPr>
                    <p:txBody>
                      <a:bodyPr wrap="none">
                        <a:spAutoFit/>
                      </a:bodyPr>
                      <a:lstStyle/>
                      <a:p>
                        <a:pPr algn="ctr">
                          <a:defRPr/>
                        </a:pPr>
                        <a:r>
                          <a:rPr lang="en-US" b="1" i="1" dirty="0">
                            <a:solidFill>
                              <a:schemeClr val="bg1"/>
                            </a:solidFill>
                            <a:effectLst>
                              <a:outerShdw blurRad="38100" dist="38100" dir="2700000" algn="tl">
                                <a:srgbClr val="000000">
                                  <a:alpha val="43137"/>
                                </a:srgbClr>
                              </a:outerShdw>
                            </a:effectLst>
                            <a:latin typeface="Arial Narrow" pitchFamily="34" charset="0"/>
                            <a:cs typeface="Arial" charset="0"/>
                          </a:rPr>
                          <a:t>Leader</a:t>
                        </a:r>
                        <a:endParaRPr lang="en-US" b="1" dirty="0">
                          <a:solidFill>
                            <a:schemeClr val="bg1"/>
                          </a:solidFill>
                          <a:effectLst>
                            <a:outerShdw blurRad="38100" dist="38100" dir="2700000" algn="tl">
                              <a:srgbClr val="000000">
                                <a:alpha val="43137"/>
                              </a:srgbClr>
                            </a:outerShdw>
                          </a:effectLst>
                          <a:latin typeface="Arial Narrow" pitchFamily="34" charset="0"/>
                          <a:cs typeface="Arial" charset="0"/>
                        </a:endParaRPr>
                      </a:p>
                    </p:txBody>
                  </p:sp>
                </p:grpSp>
              </p:grpSp>
              <p:grpSp>
                <p:nvGrpSpPr>
                  <p:cNvPr id="21" name="Group 257"/>
                  <p:cNvGrpSpPr>
                    <a:grpSpLocks/>
                  </p:cNvGrpSpPr>
                  <p:nvPr/>
                </p:nvGrpSpPr>
                <p:grpSpPr bwMode="auto">
                  <a:xfrm>
                    <a:off x="1053338" y="4505555"/>
                    <a:ext cx="5437874" cy="2015484"/>
                    <a:chOff x="1053338" y="4505555"/>
                    <a:chExt cx="5437874" cy="2015484"/>
                  </a:xfrm>
                </p:grpSpPr>
                <p:grpSp>
                  <p:nvGrpSpPr>
                    <p:cNvPr id="22" name="Group 256"/>
                    <p:cNvGrpSpPr>
                      <a:grpSpLocks/>
                    </p:cNvGrpSpPr>
                    <p:nvPr/>
                  </p:nvGrpSpPr>
                  <p:grpSpPr bwMode="auto">
                    <a:xfrm>
                      <a:off x="1053338" y="5671600"/>
                      <a:ext cx="5437874" cy="849439"/>
                      <a:chOff x="1053338" y="5671600"/>
                      <a:chExt cx="5437874" cy="849439"/>
                    </a:xfrm>
                  </p:grpSpPr>
                  <p:sp>
                    <p:nvSpPr>
                      <p:cNvPr id="233" name="Rectangle 232"/>
                      <p:cNvSpPr/>
                      <p:nvPr/>
                    </p:nvSpPr>
                    <p:spPr>
                      <a:xfrm>
                        <a:off x="1053338" y="5671600"/>
                        <a:ext cx="5437874" cy="837904"/>
                      </a:xfrm>
                      <a:prstGeom prst="rect">
                        <a:avLst/>
                      </a:prstGeom>
                      <a:solidFill>
                        <a:srgbClr val="FCFC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3" name="Group 29"/>
                      <p:cNvGrpSpPr>
                        <a:grpSpLocks/>
                      </p:cNvGrpSpPr>
                      <p:nvPr/>
                    </p:nvGrpSpPr>
                    <p:grpSpPr bwMode="auto">
                      <a:xfrm>
                        <a:off x="5667699" y="5718805"/>
                        <a:ext cx="736600" cy="747894"/>
                        <a:chOff x="3727" y="3534"/>
                        <a:chExt cx="464" cy="471"/>
                      </a:xfrm>
                      <a:noFill/>
                    </p:grpSpPr>
                    <p:sp>
                      <p:nvSpPr>
                        <p:cNvPr id="1223" name="Text Box 30"/>
                        <p:cNvSpPr txBox="1">
                          <a:spLocks noChangeArrowheads="1"/>
                        </p:cNvSpPr>
                        <p:nvPr/>
                      </p:nvSpPr>
                      <p:spPr bwMode="auto">
                        <a:xfrm>
                          <a:off x="3727" y="3772"/>
                          <a:ext cx="464" cy="233"/>
                        </a:xfrm>
                        <a:prstGeom prst="rect">
                          <a:avLst/>
                        </a:prstGeom>
                        <a:grpFill/>
                        <a:ln w="9525">
                          <a:noFill/>
                          <a:miter lim="800000"/>
                          <a:headEnd/>
                          <a:tailEnd/>
                        </a:ln>
                      </p:spPr>
                      <p:txBody>
                        <a:bodyPr wrap="none">
                          <a:spAutoFit/>
                        </a:bodyPr>
                        <a:lstStyle/>
                        <a:p>
                          <a:pPr algn="ctr">
                            <a:lnSpc>
                              <a:spcPct val="90000"/>
                            </a:lnSpc>
                            <a:defRPr/>
                          </a:pPr>
                          <a:r>
                            <a:rPr lang="en-US" sz="1000" b="1" dirty="0" err="1">
                              <a:cs typeface="Arial" charset="0"/>
                            </a:rPr>
                            <a:t>Dokumen</a:t>
                          </a:r>
                          <a:endParaRPr lang="en-US" sz="1000" b="1" dirty="0">
                            <a:cs typeface="Arial" charset="0"/>
                          </a:endParaRPr>
                        </a:p>
                        <a:p>
                          <a:pPr algn="ctr">
                            <a:lnSpc>
                              <a:spcPct val="90000"/>
                            </a:lnSpc>
                            <a:defRPr/>
                          </a:pPr>
                          <a:r>
                            <a:rPr lang="en-US" sz="1000" b="1" dirty="0" err="1">
                              <a:cs typeface="Arial" charset="0"/>
                            </a:rPr>
                            <a:t>Kurikulum</a:t>
                          </a:r>
                          <a:endParaRPr lang="en-US" sz="1000" b="1" dirty="0">
                            <a:cs typeface="Arial" charset="0"/>
                          </a:endParaRPr>
                        </a:p>
                      </p:txBody>
                    </p:sp>
                    <p:grpSp>
                      <p:nvGrpSpPr>
                        <p:cNvPr id="24" name="Group 31"/>
                        <p:cNvGrpSpPr>
                          <a:grpSpLocks/>
                        </p:cNvGrpSpPr>
                        <p:nvPr/>
                      </p:nvGrpSpPr>
                      <p:grpSpPr bwMode="auto">
                        <a:xfrm>
                          <a:off x="3828" y="3534"/>
                          <a:ext cx="306" cy="260"/>
                          <a:chOff x="2505" y="1824"/>
                          <a:chExt cx="1253" cy="1163"/>
                        </a:xfrm>
                        <a:grpFill/>
                      </p:grpSpPr>
                      <p:grpSp>
                        <p:nvGrpSpPr>
                          <p:cNvPr id="25" name="Group 32"/>
                          <p:cNvGrpSpPr>
                            <a:grpSpLocks/>
                          </p:cNvGrpSpPr>
                          <p:nvPr/>
                        </p:nvGrpSpPr>
                        <p:grpSpPr bwMode="auto">
                          <a:xfrm>
                            <a:off x="2794" y="1824"/>
                            <a:ext cx="964" cy="1163"/>
                            <a:chOff x="2794" y="1824"/>
                            <a:chExt cx="964" cy="1163"/>
                          </a:xfrm>
                          <a:grpFill/>
                        </p:grpSpPr>
                        <p:sp>
                          <p:nvSpPr>
                            <p:cNvPr id="1227" name="Freeform 33"/>
                            <p:cNvSpPr>
                              <a:spLocks/>
                            </p:cNvSpPr>
                            <p:nvPr/>
                          </p:nvSpPr>
                          <p:spPr bwMode="auto">
                            <a:xfrm>
                              <a:off x="3139" y="1835"/>
                              <a:ext cx="330" cy="184"/>
                            </a:xfrm>
                            <a:custGeom>
                              <a:avLst/>
                              <a:gdLst>
                                <a:gd name="T0" fmla="*/ 0 w 2641"/>
                                <a:gd name="T1" fmla="*/ 0 h 1468"/>
                                <a:gd name="T2" fmla="*/ 0 w 2641"/>
                                <a:gd name="T3" fmla="*/ 0 h 1468"/>
                                <a:gd name="T4" fmla="*/ 0 w 2641"/>
                                <a:gd name="T5" fmla="*/ 0 h 1468"/>
                                <a:gd name="T6" fmla="*/ 0 w 2641"/>
                                <a:gd name="T7" fmla="*/ 0 h 1468"/>
                                <a:gd name="T8" fmla="*/ 0 w 2641"/>
                                <a:gd name="T9" fmla="*/ 0 h 1468"/>
                                <a:gd name="T10" fmla="*/ 0 w 2641"/>
                                <a:gd name="T11" fmla="*/ 0 h 1468"/>
                                <a:gd name="T12" fmla="*/ 0 w 2641"/>
                                <a:gd name="T13" fmla="*/ 0 h 1468"/>
                                <a:gd name="T14" fmla="*/ 0 w 2641"/>
                                <a:gd name="T15" fmla="*/ 0 h 1468"/>
                                <a:gd name="T16" fmla="*/ 0 w 2641"/>
                                <a:gd name="T17" fmla="*/ 0 h 1468"/>
                                <a:gd name="T18" fmla="*/ 0 w 2641"/>
                                <a:gd name="T19" fmla="*/ 0 h 1468"/>
                                <a:gd name="T20" fmla="*/ 0 w 2641"/>
                                <a:gd name="T21" fmla="*/ 0 h 1468"/>
                                <a:gd name="T22" fmla="*/ 0 w 2641"/>
                                <a:gd name="T23" fmla="*/ 0 h 1468"/>
                                <a:gd name="T24" fmla="*/ 0 w 2641"/>
                                <a:gd name="T25" fmla="*/ 0 h 1468"/>
                                <a:gd name="T26" fmla="*/ 0 w 2641"/>
                                <a:gd name="T27" fmla="*/ 0 h 1468"/>
                                <a:gd name="T28" fmla="*/ 0 w 2641"/>
                                <a:gd name="T29" fmla="*/ 0 h 146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641"/>
                                <a:gd name="T46" fmla="*/ 0 h 1468"/>
                                <a:gd name="T47" fmla="*/ 2641 w 2641"/>
                                <a:gd name="T48" fmla="*/ 1468 h 146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641" h="1468">
                                  <a:moveTo>
                                    <a:pt x="1338" y="0"/>
                                  </a:moveTo>
                                  <a:lnTo>
                                    <a:pt x="1178" y="382"/>
                                  </a:lnTo>
                                  <a:lnTo>
                                    <a:pt x="426" y="252"/>
                                  </a:lnTo>
                                  <a:lnTo>
                                    <a:pt x="160" y="417"/>
                                  </a:lnTo>
                                  <a:lnTo>
                                    <a:pt x="0" y="711"/>
                                  </a:lnTo>
                                  <a:lnTo>
                                    <a:pt x="68" y="964"/>
                                  </a:lnTo>
                                  <a:lnTo>
                                    <a:pt x="492" y="1175"/>
                                  </a:lnTo>
                                  <a:lnTo>
                                    <a:pt x="2222" y="1468"/>
                                  </a:lnTo>
                                  <a:lnTo>
                                    <a:pt x="2189" y="1175"/>
                                  </a:lnTo>
                                  <a:lnTo>
                                    <a:pt x="2316" y="922"/>
                                  </a:lnTo>
                                  <a:lnTo>
                                    <a:pt x="2641" y="839"/>
                                  </a:lnTo>
                                  <a:lnTo>
                                    <a:pt x="2549" y="627"/>
                                  </a:lnTo>
                                  <a:lnTo>
                                    <a:pt x="1896" y="503"/>
                                  </a:lnTo>
                                  <a:lnTo>
                                    <a:pt x="2056" y="210"/>
                                  </a:lnTo>
                                  <a:lnTo>
                                    <a:pt x="1338" y="0"/>
                                  </a:lnTo>
                                  <a:close/>
                                </a:path>
                              </a:pathLst>
                            </a:custGeom>
                            <a:grpFill/>
                            <a:ln w="0">
                              <a:solidFill>
                                <a:srgbClr val="00EAFF"/>
                              </a:solidFill>
                              <a:round/>
                              <a:headEnd/>
                              <a:tailEnd/>
                            </a:ln>
                          </p:spPr>
                          <p:txBody>
                            <a:bodyPr/>
                            <a:lstStyle/>
                            <a:p>
                              <a:pPr>
                                <a:defRPr/>
                              </a:pPr>
                              <a:endParaRPr lang="en-US"/>
                            </a:p>
                          </p:txBody>
                        </p:sp>
                        <p:sp>
                          <p:nvSpPr>
                            <p:cNvPr id="1228" name="Freeform 34"/>
                            <p:cNvSpPr>
                              <a:spLocks/>
                            </p:cNvSpPr>
                            <p:nvPr/>
                          </p:nvSpPr>
                          <p:spPr bwMode="auto">
                            <a:xfrm>
                              <a:off x="3151" y="1887"/>
                              <a:ext cx="261" cy="85"/>
                            </a:xfrm>
                            <a:custGeom>
                              <a:avLst/>
                              <a:gdLst>
                                <a:gd name="T0" fmla="*/ 0 w 2088"/>
                                <a:gd name="T1" fmla="*/ 0 h 676"/>
                                <a:gd name="T2" fmla="*/ 0 w 2088"/>
                                <a:gd name="T3" fmla="*/ 0 h 676"/>
                                <a:gd name="T4" fmla="*/ 0 w 2088"/>
                                <a:gd name="T5" fmla="*/ 0 h 676"/>
                                <a:gd name="T6" fmla="*/ 0 w 2088"/>
                                <a:gd name="T7" fmla="*/ 0 h 676"/>
                                <a:gd name="T8" fmla="*/ 0 w 2088"/>
                                <a:gd name="T9" fmla="*/ 0 h 676"/>
                                <a:gd name="T10" fmla="*/ 0 w 2088"/>
                                <a:gd name="T11" fmla="*/ 0 h 676"/>
                                <a:gd name="T12" fmla="*/ 0 w 2088"/>
                                <a:gd name="T13" fmla="*/ 0 h 676"/>
                                <a:gd name="T14" fmla="*/ 0 w 2088"/>
                                <a:gd name="T15" fmla="*/ 0 h 676"/>
                                <a:gd name="T16" fmla="*/ 0 w 2088"/>
                                <a:gd name="T17" fmla="*/ 0 h 676"/>
                                <a:gd name="T18" fmla="*/ 0 w 2088"/>
                                <a:gd name="T19" fmla="*/ 0 h 676"/>
                                <a:gd name="T20" fmla="*/ 0 w 2088"/>
                                <a:gd name="T21" fmla="*/ 0 h 676"/>
                                <a:gd name="T22" fmla="*/ 0 w 2088"/>
                                <a:gd name="T23" fmla="*/ 0 h 676"/>
                                <a:gd name="T24" fmla="*/ 0 w 2088"/>
                                <a:gd name="T25" fmla="*/ 0 h 676"/>
                                <a:gd name="T26" fmla="*/ 0 w 2088"/>
                                <a:gd name="T27" fmla="*/ 0 h 676"/>
                                <a:gd name="T28" fmla="*/ 0 w 2088"/>
                                <a:gd name="T29" fmla="*/ 0 h 676"/>
                                <a:gd name="T30" fmla="*/ 0 w 2088"/>
                                <a:gd name="T31" fmla="*/ 0 h 676"/>
                                <a:gd name="T32" fmla="*/ 0 w 2088"/>
                                <a:gd name="T33" fmla="*/ 0 h 676"/>
                                <a:gd name="T34" fmla="*/ 0 w 2088"/>
                                <a:gd name="T35" fmla="*/ 0 h 676"/>
                                <a:gd name="T36" fmla="*/ 0 w 2088"/>
                                <a:gd name="T37" fmla="*/ 0 h 676"/>
                                <a:gd name="T38" fmla="*/ 0 w 2088"/>
                                <a:gd name="T39" fmla="*/ 0 h 676"/>
                                <a:gd name="T40" fmla="*/ 0 w 2088"/>
                                <a:gd name="T41" fmla="*/ 0 h 67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088"/>
                                <a:gd name="T64" fmla="*/ 0 h 676"/>
                                <a:gd name="T65" fmla="*/ 2088 w 2088"/>
                                <a:gd name="T66" fmla="*/ 676 h 67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088" h="676">
                                  <a:moveTo>
                                    <a:pt x="59" y="0"/>
                                  </a:moveTo>
                                  <a:lnTo>
                                    <a:pt x="2088" y="382"/>
                                  </a:lnTo>
                                  <a:lnTo>
                                    <a:pt x="1923" y="505"/>
                                  </a:lnTo>
                                  <a:lnTo>
                                    <a:pt x="1821" y="676"/>
                                  </a:lnTo>
                                  <a:lnTo>
                                    <a:pt x="1729" y="547"/>
                                  </a:lnTo>
                                  <a:lnTo>
                                    <a:pt x="1630" y="630"/>
                                  </a:lnTo>
                                  <a:lnTo>
                                    <a:pt x="1529" y="505"/>
                                  </a:lnTo>
                                  <a:lnTo>
                                    <a:pt x="1336" y="547"/>
                                  </a:lnTo>
                                  <a:lnTo>
                                    <a:pt x="1272" y="466"/>
                                  </a:lnTo>
                                  <a:lnTo>
                                    <a:pt x="1077" y="505"/>
                                  </a:lnTo>
                                  <a:lnTo>
                                    <a:pt x="1010" y="422"/>
                                  </a:lnTo>
                                  <a:lnTo>
                                    <a:pt x="846" y="466"/>
                                  </a:lnTo>
                                  <a:lnTo>
                                    <a:pt x="777" y="382"/>
                                  </a:lnTo>
                                  <a:lnTo>
                                    <a:pt x="617" y="466"/>
                                  </a:lnTo>
                                  <a:lnTo>
                                    <a:pt x="553" y="340"/>
                                  </a:lnTo>
                                  <a:lnTo>
                                    <a:pt x="391" y="382"/>
                                  </a:lnTo>
                                  <a:lnTo>
                                    <a:pt x="360" y="254"/>
                                  </a:lnTo>
                                  <a:lnTo>
                                    <a:pt x="127" y="340"/>
                                  </a:lnTo>
                                  <a:lnTo>
                                    <a:pt x="94" y="210"/>
                                  </a:lnTo>
                                  <a:lnTo>
                                    <a:pt x="0" y="129"/>
                                  </a:lnTo>
                                  <a:lnTo>
                                    <a:pt x="59" y="0"/>
                                  </a:lnTo>
                                  <a:close/>
                                </a:path>
                              </a:pathLst>
                            </a:custGeom>
                            <a:grpFill/>
                            <a:ln w="0">
                              <a:solidFill>
                                <a:srgbClr val="FFFFFF"/>
                              </a:solidFill>
                              <a:round/>
                              <a:headEnd/>
                              <a:tailEnd/>
                            </a:ln>
                          </p:spPr>
                          <p:txBody>
                            <a:bodyPr/>
                            <a:lstStyle/>
                            <a:p>
                              <a:pPr>
                                <a:defRPr/>
                              </a:pPr>
                              <a:endParaRPr lang="en-US"/>
                            </a:p>
                          </p:txBody>
                        </p:sp>
                        <p:sp>
                          <p:nvSpPr>
                            <p:cNvPr id="1229" name="Freeform 35"/>
                            <p:cNvSpPr>
                              <a:spLocks/>
                            </p:cNvSpPr>
                            <p:nvPr/>
                          </p:nvSpPr>
                          <p:spPr bwMode="auto">
                            <a:xfrm>
                              <a:off x="2865" y="2538"/>
                              <a:ext cx="523" cy="272"/>
                            </a:xfrm>
                            <a:custGeom>
                              <a:avLst/>
                              <a:gdLst>
                                <a:gd name="T0" fmla="*/ 0 w 4177"/>
                                <a:gd name="T1" fmla="*/ 0 h 2181"/>
                                <a:gd name="T2" fmla="*/ 0 w 4177"/>
                                <a:gd name="T3" fmla="*/ 0 h 2181"/>
                                <a:gd name="T4" fmla="*/ 0 w 4177"/>
                                <a:gd name="T5" fmla="*/ 0 h 2181"/>
                                <a:gd name="T6" fmla="*/ 0 w 4177"/>
                                <a:gd name="T7" fmla="*/ 0 h 2181"/>
                                <a:gd name="T8" fmla="*/ 0 w 4177"/>
                                <a:gd name="T9" fmla="*/ 0 h 2181"/>
                                <a:gd name="T10" fmla="*/ 0 60000 65536"/>
                                <a:gd name="T11" fmla="*/ 0 60000 65536"/>
                                <a:gd name="T12" fmla="*/ 0 60000 65536"/>
                                <a:gd name="T13" fmla="*/ 0 60000 65536"/>
                                <a:gd name="T14" fmla="*/ 0 60000 65536"/>
                                <a:gd name="T15" fmla="*/ 0 w 4177"/>
                                <a:gd name="T16" fmla="*/ 0 h 2181"/>
                                <a:gd name="T17" fmla="*/ 4177 w 4177"/>
                                <a:gd name="T18" fmla="*/ 2181 h 2181"/>
                              </a:gdLst>
                              <a:ahLst/>
                              <a:cxnLst>
                                <a:cxn ang="T10">
                                  <a:pos x="T0" y="T1"/>
                                </a:cxn>
                                <a:cxn ang="T11">
                                  <a:pos x="T2" y="T3"/>
                                </a:cxn>
                                <a:cxn ang="T12">
                                  <a:pos x="T4" y="T5"/>
                                </a:cxn>
                                <a:cxn ang="T13">
                                  <a:pos x="T6" y="T7"/>
                                </a:cxn>
                                <a:cxn ang="T14">
                                  <a:pos x="T8" y="T9"/>
                                </a:cxn>
                              </a:cxnLst>
                              <a:rect l="T15" t="T16" r="T17" b="T18"/>
                              <a:pathLst>
                                <a:path w="4177" h="2181">
                                  <a:moveTo>
                                    <a:pt x="0" y="1215"/>
                                  </a:moveTo>
                                  <a:lnTo>
                                    <a:pt x="2872" y="1805"/>
                                  </a:lnTo>
                                  <a:lnTo>
                                    <a:pt x="4177" y="0"/>
                                  </a:lnTo>
                                  <a:lnTo>
                                    <a:pt x="2805" y="2181"/>
                                  </a:lnTo>
                                  <a:lnTo>
                                    <a:pt x="0" y="1215"/>
                                  </a:lnTo>
                                  <a:close/>
                                </a:path>
                              </a:pathLst>
                            </a:custGeom>
                            <a:grpFill/>
                            <a:ln w="0">
                              <a:solidFill>
                                <a:srgbClr val="FFFFFF"/>
                              </a:solidFill>
                              <a:round/>
                              <a:headEnd/>
                              <a:tailEnd/>
                            </a:ln>
                          </p:spPr>
                          <p:txBody>
                            <a:bodyPr/>
                            <a:lstStyle/>
                            <a:p>
                              <a:pPr>
                                <a:defRPr/>
                              </a:pPr>
                              <a:endParaRPr lang="en-US"/>
                            </a:p>
                          </p:txBody>
                        </p:sp>
                        <p:sp>
                          <p:nvSpPr>
                            <p:cNvPr id="1230" name="Freeform 36"/>
                            <p:cNvSpPr>
                              <a:spLocks/>
                            </p:cNvSpPr>
                            <p:nvPr/>
                          </p:nvSpPr>
                          <p:spPr bwMode="auto">
                            <a:xfrm>
                              <a:off x="2952" y="1824"/>
                              <a:ext cx="700" cy="337"/>
                            </a:xfrm>
                            <a:custGeom>
                              <a:avLst/>
                              <a:gdLst>
                                <a:gd name="T0" fmla="*/ 0 w 5602"/>
                                <a:gd name="T1" fmla="*/ 0 h 2694"/>
                                <a:gd name="T2" fmla="*/ 0 w 5602"/>
                                <a:gd name="T3" fmla="*/ 0 h 2694"/>
                                <a:gd name="T4" fmla="*/ 0 w 5602"/>
                                <a:gd name="T5" fmla="*/ 0 h 2694"/>
                                <a:gd name="T6" fmla="*/ 0 w 5602"/>
                                <a:gd name="T7" fmla="*/ 0 h 2694"/>
                                <a:gd name="T8" fmla="*/ 0 w 5602"/>
                                <a:gd name="T9" fmla="*/ 0 h 2694"/>
                                <a:gd name="T10" fmla="*/ 0 w 5602"/>
                                <a:gd name="T11" fmla="*/ 0 h 2694"/>
                                <a:gd name="T12" fmla="*/ 0 w 5602"/>
                                <a:gd name="T13" fmla="*/ 0 h 2694"/>
                                <a:gd name="T14" fmla="*/ 0 w 5602"/>
                                <a:gd name="T15" fmla="*/ 0 h 2694"/>
                                <a:gd name="T16" fmla="*/ 0 w 5602"/>
                                <a:gd name="T17" fmla="*/ 0 h 2694"/>
                                <a:gd name="T18" fmla="*/ 0 w 5602"/>
                                <a:gd name="T19" fmla="*/ 0 h 2694"/>
                                <a:gd name="T20" fmla="*/ 0 w 5602"/>
                                <a:gd name="T21" fmla="*/ 0 h 2694"/>
                                <a:gd name="T22" fmla="*/ 0 w 5602"/>
                                <a:gd name="T23" fmla="*/ 0 h 2694"/>
                                <a:gd name="T24" fmla="*/ 0 w 5602"/>
                                <a:gd name="T25" fmla="*/ 0 h 2694"/>
                                <a:gd name="T26" fmla="*/ 0 w 5602"/>
                                <a:gd name="T27" fmla="*/ 0 h 2694"/>
                                <a:gd name="T28" fmla="*/ 0 w 5602"/>
                                <a:gd name="T29" fmla="*/ 0 h 2694"/>
                                <a:gd name="T30" fmla="*/ 0 w 5602"/>
                                <a:gd name="T31" fmla="*/ 0 h 2694"/>
                                <a:gd name="T32" fmla="*/ 0 w 5602"/>
                                <a:gd name="T33" fmla="*/ 0 h 2694"/>
                                <a:gd name="T34" fmla="*/ 0 w 5602"/>
                                <a:gd name="T35" fmla="*/ 0 h 2694"/>
                                <a:gd name="T36" fmla="*/ 0 w 5602"/>
                                <a:gd name="T37" fmla="*/ 0 h 2694"/>
                                <a:gd name="T38" fmla="*/ 0 w 5602"/>
                                <a:gd name="T39" fmla="*/ 0 h 2694"/>
                                <a:gd name="T40" fmla="*/ 0 w 5602"/>
                                <a:gd name="T41" fmla="*/ 0 h 2694"/>
                                <a:gd name="T42" fmla="*/ 0 w 5602"/>
                                <a:gd name="T43" fmla="*/ 0 h 2694"/>
                                <a:gd name="T44" fmla="*/ 0 w 5602"/>
                                <a:gd name="T45" fmla="*/ 0 h 2694"/>
                                <a:gd name="T46" fmla="*/ 0 w 5602"/>
                                <a:gd name="T47" fmla="*/ 0 h 2694"/>
                                <a:gd name="T48" fmla="*/ 0 w 5602"/>
                                <a:gd name="T49" fmla="*/ 0 h 2694"/>
                                <a:gd name="T50" fmla="*/ 0 w 5602"/>
                                <a:gd name="T51" fmla="*/ 0 h 2694"/>
                                <a:gd name="T52" fmla="*/ 0 w 5602"/>
                                <a:gd name="T53" fmla="*/ 0 h 2694"/>
                                <a:gd name="T54" fmla="*/ 0 w 5602"/>
                                <a:gd name="T55" fmla="*/ 0 h 2694"/>
                                <a:gd name="T56" fmla="*/ 0 w 5602"/>
                                <a:gd name="T57" fmla="*/ 0 h 2694"/>
                                <a:gd name="T58" fmla="*/ 0 w 5602"/>
                                <a:gd name="T59" fmla="*/ 0 h 2694"/>
                                <a:gd name="T60" fmla="*/ 0 w 5602"/>
                                <a:gd name="T61" fmla="*/ 0 h 2694"/>
                                <a:gd name="T62" fmla="*/ 0 w 5602"/>
                                <a:gd name="T63" fmla="*/ 0 h 2694"/>
                                <a:gd name="T64" fmla="*/ 0 w 5602"/>
                                <a:gd name="T65" fmla="*/ 0 h 2694"/>
                                <a:gd name="T66" fmla="*/ 0 w 5602"/>
                                <a:gd name="T67" fmla="*/ 0 h 2694"/>
                                <a:gd name="T68" fmla="*/ 0 w 5602"/>
                                <a:gd name="T69" fmla="*/ 0 h 2694"/>
                                <a:gd name="T70" fmla="*/ 0 w 5602"/>
                                <a:gd name="T71" fmla="*/ 0 h 2694"/>
                                <a:gd name="T72" fmla="*/ 0 w 5602"/>
                                <a:gd name="T73" fmla="*/ 0 h 2694"/>
                                <a:gd name="T74" fmla="*/ 0 w 5602"/>
                                <a:gd name="T75" fmla="*/ 0 h 2694"/>
                                <a:gd name="T76" fmla="*/ 0 w 5602"/>
                                <a:gd name="T77" fmla="*/ 0 h 2694"/>
                                <a:gd name="T78" fmla="*/ 0 w 5602"/>
                                <a:gd name="T79" fmla="*/ 0 h 2694"/>
                                <a:gd name="T80" fmla="*/ 0 w 5602"/>
                                <a:gd name="T81" fmla="*/ 0 h 2694"/>
                                <a:gd name="T82" fmla="*/ 0 w 5602"/>
                                <a:gd name="T83" fmla="*/ 0 h 2694"/>
                                <a:gd name="T84" fmla="*/ 0 w 5602"/>
                                <a:gd name="T85" fmla="*/ 0 h 2694"/>
                                <a:gd name="T86" fmla="*/ 0 w 5602"/>
                                <a:gd name="T87" fmla="*/ 0 h 2694"/>
                                <a:gd name="T88" fmla="*/ 0 w 5602"/>
                                <a:gd name="T89" fmla="*/ 0 h 2694"/>
                                <a:gd name="T90" fmla="*/ 0 w 5602"/>
                                <a:gd name="T91" fmla="*/ 0 h 2694"/>
                                <a:gd name="T92" fmla="*/ 0 w 5602"/>
                                <a:gd name="T93" fmla="*/ 0 h 269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5602"/>
                                <a:gd name="T142" fmla="*/ 0 h 2694"/>
                                <a:gd name="T143" fmla="*/ 5602 w 5602"/>
                                <a:gd name="T144" fmla="*/ 2694 h 2694"/>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5602" h="2694">
                                  <a:moveTo>
                                    <a:pt x="0" y="2694"/>
                                  </a:moveTo>
                                  <a:lnTo>
                                    <a:pt x="459" y="2104"/>
                                  </a:lnTo>
                                  <a:lnTo>
                                    <a:pt x="685" y="1418"/>
                                  </a:lnTo>
                                  <a:lnTo>
                                    <a:pt x="770" y="1023"/>
                                  </a:lnTo>
                                  <a:lnTo>
                                    <a:pt x="846" y="531"/>
                                  </a:lnTo>
                                  <a:lnTo>
                                    <a:pt x="1471" y="713"/>
                                  </a:lnTo>
                                  <a:lnTo>
                                    <a:pt x="1686" y="432"/>
                                  </a:lnTo>
                                  <a:lnTo>
                                    <a:pt x="1923" y="337"/>
                                  </a:lnTo>
                                  <a:lnTo>
                                    <a:pt x="2688" y="425"/>
                                  </a:lnTo>
                                  <a:lnTo>
                                    <a:pt x="2820" y="50"/>
                                  </a:lnTo>
                                  <a:lnTo>
                                    <a:pt x="3218" y="0"/>
                                  </a:lnTo>
                                  <a:lnTo>
                                    <a:pt x="3503" y="83"/>
                                  </a:lnTo>
                                  <a:lnTo>
                                    <a:pt x="3686" y="337"/>
                                  </a:lnTo>
                                  <a:lnTo>
                                    <a:pt x="3613" y="630"/>
                                  </a:lnTo>
                                  <a:lnTo>
                                    <a:pt x="4332" y="757"/>
                                  </a:lnTo>
                                  <a:lnTo>
                                    <a:pt x="4459" y="1049"/>
                                  </a:lnTo>
                                  <a:lnTo>
                                    <a:pt x="4459" y="1221"/>
                                  </a:lnTo>
                                  <a:lnTo>
                                    <a:pt x="5294" y="1316"/>
                                  </a:lnTo>
                                  <a:lnTo>
                                    <a:pt x="5602" y="1316"/>
                                  </a:lnTo>
                                  <a:lnTo>
                                    <a:pt x="4487" y="1304"/>
                                  </a:lnTo>
                                  <a:lnTo>
                                    <a:pt x="3806" y="1137"/>
                                  </a:lnTo>
                                  <a:lnTo>
                                    <a:pt x="3686" y="1418"/>
                                  </a:lnTo>
                                  <a:lnTo>
                                    <a:pt x="3914" y="1515"/>
                                  </a:lnTo>
                                  <a:lnTo>
                                    <a:pt x="3707" y="1943"/>
                                  </a:lnTo>
                                  <a:lnTo>
                                    <a:pt x="1764" y="1611"/>
                                  </a:lnTo>
                                  <a:lnTo>
                                    <a:pt x="1962" y="1176"/>
                                  </a:lnTo>
                                  <a:lnTo>
                                    <a:pt x="3602" y="1475"/>
                                  </a:lnTo>
                                  <a:lnTo>
                                    <a:pt x="3525" y="1221"/>
                                  </a:lnTo>
                                  <a:lnTo>
                                    <a:pt x="3613" y="1023"/>
                                  </a:lnTo>
                                  <a:lnTo>
                                    <a:pt x="3936" y="757"/>
                                  </a:lnTo>
                                  <a:lnTo>
                                    <a:pt x="3149" y="630"/>
                                  </a:lnTo>
                                  <a:lnTo>
                                    <a:pt x="3378" y="337"/>
                                  </a:lnTo>
                                  <a:lnTo>
                                    <a:pt x="3310" y="171"/>
                                  </a:lnTo>
                                  <a:lnTo>
                                    <a:pt x="3073" y="138"/>
                                  </a:lnTo>
                                  <a:lnTo>
                                    <a:pt x="2923" y="171"/>
                                  </a:lnTo>
                                  <a:lnTo>
                                    <a:pt x="2762" y="531"/>
                                  </a:lnTo>
                                  <a:lnTo>
                                    <a:pt x="1934" y="425"/>
                                  </a:lnTo>
                                  <a:lnTo>
                                    <a:pt x="1630" y="674"/>
                                  </a:lnTo>
                                  <a:lnTo>
                                    <a:pt x="1614" y="918"/>
                                  </a:lnTo>
                                  <a:lnTo>
                                    <a:pt x="1764" y="1122"/>
                                  </a:lnTo>
                                  <a:lnTo>
                                    <a:pt x="1923" y="1221"/>
                                  </a:lnTo>
                                  <a:lnTo>
                                    <a:pt x="1614" y="1122"/>
                                  </a:lnTo>
                                  <a:lnTo>
                                    <a:pt x="1459" y="1023"/>
                                  </a:lnTo>
                                  <a:lnTo>
                                    <a:pt x="1459" y="823"/>
                                  </a:lnTo>
                                  <a:lnTo>
                                    <a:pt x="913" y="674"/>
                                  </a:lnTo>
                                  <a:lnTo>
                                    <a:pt x="685" y="1805"/>
                                  </a:lnTo>
                                  <a:lnTo>
                                    <a:pt x="0" y="2694"/>
                                  </a:lnTo>
                                  <a:close/>
                                </a:path>
                              </a:pathLst>
                            </a:custGeom>
                            <a:grpFill/>
                            <a:ln w="0">
                              <a:solidFill>
                                <a:srgbClr val="000000"/>
                              </a:solidFill>
                              <a:round/>
                              <a:headEnd/>
                              <a:tailEnd/>
                            </a:ln>
                          </p:spPr>
                          <p:txBody>
                            <a:bodyPr/>
                            <a:lstStyle/>
                            <a:p>
                              <a:pPr>
                                <a:defRPr/>
                              </a:pPr>
                              <a:endParaRPr lang="en-US"/>
                            </a:p>
                          </p:txBody>
                        </p:sp>
                        <p:sp>
                          <p:nvSpPr>
                            <p:cNvPr id="1231" name="Freeform 37"/>
                            <p:cNvSpPr>
                              <a:spLocks/>
                            </p:cNvSpPr>
                            <p:nvPr/>
                          </p:nvSpPr>
                          <p:spPr bwMode="auto">
                            <a:xfrm>
                              <a:off x="2841" y="2077"/>
                              <a:ext cx="917" cy="910"/>
                            </a:xfrm>
                            <a:custGeom>
                              <a:avLst/>
                              <a:gdLst>
                                <a:gd name="T0" fmla="*/ 0 w 7382"/>
                                <a:gd name="T1" fmla="*/ 0 h 7285"/>
                                <a:gd name="T2" fmla="*/ 0 w 7382"/>
                                <a:gd name="T3" fmla="*/ 0 h 7285"/>
                                <a:gd name="T4" fmla="*/ 0 w 7382"/>
                                <a:gd name="T5" fmla="*/ 0 h 7285"/>
                                <a:gd name="T6" fmla="*/ 0 w 7382"/>
                                <a:gd name="T7" fmla="*/ 0 h 7285"/>
                                <a:gd name="T8" fmla="*/ 0 w 7382"/>
                                <a:gd name="T9" fmla="*/ 0 h 7285"/>
                                <a:gd name="T10" fmla="*/ 0 w 7382"/>
                                <a:gd name="T11" fmla="*/ 0 h 7285"/>
                                <a:gd name="T12" fmla="*/ 0 w 7382"/>
                                <a:gd name="T13" fmla="*/ 0 h 7285"/>
                                <a:gd name="T14" fmla="*/ 0 w 7382"/>
                                <a:gd name="T15" fmla="*/ 0 h 7285"/>
                                <a:gd name="T16" fmla="*/ 0 w 7382"/>
                                <a:gd name="T17" fmla="*/ 0 h 7285"/>
                                <a:gd name="T18" fmla="*/ 0 w 7382"/>
                                <a:gd name="T19" fmla="*/ 0 h 7285"/>
                                <a:gd name="T20" fmla="*/ 0 w 7382"/>
                                <a:gd name="T21" fmla="*/ 0 h 7285"/>
                                <a:gd name="T22" fmla="*/ 0 w 7382"/>
                                <a:gd name="T23" fmla="*/ 0 h 7285"/>
                                <a:gd name="T24" fmla="*/ 0 w 7382"/>
                                <a:gd name="T25" fmla="*/ 0 h 7285"/>
                                <a:gd name="T26" fmla="*/ 0 w 7382"/>
                                <a:gd name="T27" fmla="*/ 0 h 7285"/>
                                <a:gd name="T28" fmla="*/ 0 w 7382"/>
                                <a:gd name="T29" fmla="*/ 0 h 7285"/>
                                <a:gd name="T30" fmla="*/ 0 w 7382"/>
                                <a:gd name="T31" fmla="*/ 0 h 7285"/>
                                <a:gd name="T32" fmla="*/ 0 w 7382"/>
                                <a:gd name="T33" fmla="*/ 0 h 7285"/>
                                <a:gd name="T34" fmla="*/ 0 w 7382"/>
                                <a:gd name="T35" fmla="*/ 0 h 7285"/>
                                <a:gd name="T36" fmla="*/ 0 w 7382"/>
                                <a:gd name="T37" fmla="*/ 0 h 7285"/>
                                <a:gd name="T38" fmla="*/ 0 w 7382"/>
                                <a:gd name="T39" fmla="*/ 0 h 7285"/>
                                <a:gd name="T40" fmla="*/ 0 w 7382"/>
                                <a:gd name="T41" fmla="*/ 0 h 7285"/>
                                <a:gd name="T42" fmla="*/ 0 w 7382"/>
                                <a:gd name="T43" fmla="*/ 0 h 7285"/>
                                <a:gd name="T44" fmla="*/ 0 w 7382"/>
                                <a:gd name="T45" fmla="*/ 0 h 7285"/>
                                <a:gd name="T46" fmla="*/ 0 w 7382"/>
                                <a:gd name="T47" fmla="*/ 0 h 7285"/>
                                <a:gd name="T48" fmla="*/ 0 w 7382"/>
                                <a:gd name="T49" fmla="*/ 0 h 7285"/>
                                <a:gd name="T50" fmla="*/ 0 w 7382"/>
                                <a:gd name="T51" fmla="*/ 0 h 7285"/>
                                <a:gd name="T52" fmla="*/ 0 w 7382"/>
                                <a:gd name="T53" fmla="*/ 0 h 728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382"/>
                                <a:gd name="T82" fmla="*/ 0 h 7285"/>
                                <a:gd name="T83" fmla="*/ 7382 w 7382"/>
                                <a:gd name="T84" fmla="*/ 7285 h 728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382" h="7285">
                                  <a:moveTo>
                                    <a:pt x="6995" y="102"/>
                                  </a:moveTo>
                                  <a:lnTo>
                                    <a:pt x="5916" y="2362"/>
                                  </a:lnTo>
                                  <a:lnTo>
                                    <a:pt x="4689" y="4226"/>
                                  </a:lnTo>
                                  <a:lnTo>
                                    <a:pt x="3536" y="5806"/>
                                  </a:lnTo>
                                  <a:lnTo>
                                    <a:pt x="1927" y="5612"/>
                                  </a:lnTo>
                                  <a:lnTo>
                                    <a:pt x="998" y="5414"/>
                                  </a:lnTo>
                                  <a:lnTo>
                                    <a:pt x="3536" y="6006"/>
                                  </a:lnTo>
                                  <a:lnTo>
                                    <a:pt x="4463" y="4923"/>
                                  </a:lnTo>
                                  <a:lnTo>
                                    <a:pt x="5386" y="3548"/>
                                  </a:lnTo>
                                  <a:lnTo>
                                    <a:pt x="6451" y="1571"/>
                                  </a:lnTo>
                                  <a:lnTo>
                                    <a:pt x="5226" y="4039"/>
                                  </a:lnTo>
                                  <a:lnTo>
                                    <a:pt x="3733" y="6513"/>
                                  </a:lnTo>
                                  <a:lnTo>
                                    <a:pt x="5840" y="3445"/>
                                  </a:lnTo>
                                  <a:lnTo>
                                    <a:pt x="5043" y="5127"/>
                                  </a:lnTo>
                                  <a:lnTo>
                                    <a:pt x="3995" y="6888"/>
                                  </a:lnTo>
                                  <a:lnTo>
                                    <a:pt x="2806" y="6513"/>
                                  </a:lnTo>
                                  <a:lnTo>
                                    <a:pt x="1697" y="6216"/>
                                  </a:lnTo>
                                  <a:lnTo>
                                    <a:pt x="0" y="5907"/>
                                  </a:lnTo>
                                  <a:lnTo>
                                    <a:pt x="2225" y="6490"/>
                                  </a:lnTo>
                                  <a:lnTo>
                                    <a:pt x="3767" y="7082"/>
                                  </a:lnTo>
                                  <a:lnTo>
                                    <a:pt x="4153" y="7285"/>
                                  </a:lnTo>
                                  <a:lnTo>
                                    <a:pt x="5916" y="3741"/>
                                  </a:lnTo>
                                  <a:lnTo>
                                    <a:pt x="6995" y="1378"/>
                                  </a:lnTo>
                                  <a:lnTo>
                                    <a:pt x="7382" y="295"/>
                                  </a:lnTo>
                                  <a:lnTo>
                                    <a:pt x="7071" y="396"/>
                                  </a:lnTo>
                                  <a:lnTo>
                                    <a:pt x="7225" y="0"/>
                                  </a:lnTo>
                                  <a:lnTo>
                                    <a:pt x="6995" y="102"/>
                                  </a:lnTo>
                                  <a:close/>
                                </a:path>
                              </a:pathLst>
                            </a:custGeom>
                            <a:grpFill/>
                            <a:ln w="0">
                              <a:solidFill>
                                <a:srgbClr val="000000"/>
                              </a:solidFill>
                              <a:round/>
                              <a:headEnd/>
                              <a:tailEnd/>
                            </a:ln>
                          </p:spPr>
                          <p:txBody>
                            <a:bodyPr/>
                            <a:lstStyle/>
                            <a:p>
                              <a:pPr algn="ctr">
                                <a:defRPr/>
                              </a:pPr>
                              <a:endParaRPr lang="en-US"/>
                            </a:p>
                          </p:txBody>
                        </p:sp>
                        <p:sp>
                          <p:nvSpPr>
                            <p:cNvPr id="1232" name="Freeform 38"/>
                            <p:cNvSpPr>
                              <a:spLocks/>
                            </p:cNvSpPr>
                            <p:nvPr/>
                          </p:nvSpPr>
                          <p:spPr bwMode="auto">
                            <a:xfrm>
                              <a:off x="2794" y="2682"/>
                              <a:ext cx="419" cy="131"/>
                            </a:xfrm>
                            <a:custGeom>
                              <a:avLst/>
                              <a:gdLst>
                                <a:gd name="T0" fmla="*/ 0 w 3353"/>
                                <a:gd name="T1" fmla="*/ 0 h 1048"/>
                                <a:gd name="T2" fmla="*/ 0 w 3353"/>
                                <a:gd name="T3" fmla="*/ 0 h 1048"/>
                                <a:gd name="T4" fmla="*/ 0 w 3353"/>
                                <a:gd name="T5" fmla="*/ 0 h 1048"/>
                                <a:gd name="T6" fmla="*/ 0 w 3353"/>
                                <a:gd name="T7" fmla="*/ 0 h 1048"/>
                                <a:gd name="T8" fmla="*/ 0 60000 65536"/>
                                <a:gd name="T9" fmla="*/ 0 60000 65536"/>
                                <a:gd name="T10" fmla="*/ 0 60000 65536"/>
                                <a:gd name="T11" fmla="*/ 0 60000 65536"/>
                                <a:gd name="T12" fmla="*/ 0 w 3353"/>
                                <a:gd name="T13" fmla="*/ 0 h 1048"/>
                                <a:gd name="T14" fmla="*/ 3353 w 3353"/>
                                <a:gd name="T15" fmla="*/ 1048 h 1048"/>
                              </a:gdLst>
                              <a:ahLst/>
                              <a:cxnLst>
                                <a:cxn ang="T8">
                                  <a:pos x="T0" y="T1"/>
                                </a:cxn>
                                <a:cxn ang="T9">
                                  <a:pos x="T2" y="T3"/>
                                </a:cxn>
                                <a:cxn ang="T10">
                                  <a:pos x="T4" y="T5"/>
                                </a:cxn>
                                <a:cxn ang="T11">
                                  <a:pos x="T6" y="T7"/>
                                </a:cxn>
                              </a:cxnLst>
                              <a:rect l="T12" t="T13" r="T14" b="T15"/>
                              <a:pathLst>
                                <a:path w="3353" h="1048">
                                  <a:moveTo>
                                    <a:pt x="0" y="0"/>
                                  </a:moveTo>
                                  <a:lnTo>
                                    <a:pt x="3255" y="793"/>
                                  </a:lnTo>
                                  <a:lnTo>
                                    <a:pt x="3353" y="1048"/>
                                  </a:lnTo>
                                  <a:lnTo>
                                    <a:pt x="0" y="0"/>
                                  </a:lnTo>
                                  <a:close/>
                                </a:path>
                              </a:pathLst>
                            </a:custGeom>
                            <a:grpFill/>
                            <a:ln w="0">
                              <a:solidFill>
                                <a:srgbClr val="000000"/>
                              </a:solidFill>
                              <a:round/>
                              <a:headEnd/>
                              <a:tailEnd/>
                            </a:ln>
                          </p:spPr>
                          <p:txBody>
                            <a:bodyPr/>
                            <a:lstStyle/>
                            <a:p>
                              <a:pPr>
                                <a:defRPr/>
                              </a:pPr>
                              <a:endParaRPr lang="en-US"/>
                            </a:p>
                          </p:txBody>
                        </p:sp>
                      </p:grpSp>
                      <p:sp>
                        <p:nvSpPr>
                          <p:cNvPr id="1226" name="Freeform 39"/>
                          <p:cNvSpPr>
                            <a:spLocks/>
                          </p:cNvSpPr>
                          <p:nvPr/>
                        </p:nvSpPr>
                        <p:spPr bwMode="auto">
                          <a:xfrm>
                            <a:off x="2505" y="1912"/>
                            <a:ext cx="1077" cy="800"/>
                          </a:xfrm>
                          <a:custGeom>
                            <a:avLst/>
                            <a:gdLst>
                              <a:gd name="T0" fmla="*/ 458 w 1085"/>
                              <a:gd name="T1" fmla="*/ 0 h 800"/>
                              <a:gd name="T2" fmla="*/ 430 w 1085"/>
                              <a:gd name="T3" fmla="*/ 134 h 800"/>
                              <a:gd name="T4" fmla="*/ 236 w 1085"/>
                              <a:gd name="T5" fmla="*/ 362 h 800"/>
                              <a:gd name="T6" fmla="*/ 3 w 1085"/>
                              <a:gd name="T7" fmla="*/ 650 h 800"/>
                              <a:gd name="T8" fmla="*/ 281 w 1085"/>
                              <a:gd name="T9" fmla="*/ 756 h 800"/>
                              <a:gd name="T10" fmla="*/ 589 w 1085"/>
                              <a:gd name="T11" fmla="*/ 800 h 800"/>
                              <a:gd name="T12" fmla="*/ 835 w 1085"/>
                              <a:gd name="T13" fmla="*/ 428 h 800"/>
                              <a:gd name="T14" fmla="*/ 1003 w 1085"/>
                              <a:gd name="T15" fmla="*/ 90 h 800"/>
                              <a:gd name="T16" fmla="*/ 1025 w 1085"/>
                              <a:gd name="T17" fmla="*/ 76 h 800"/>
                              <a:gd name="T18" fmla="*/ 888 w 1085"/>
                              <a:gd name="T19" fmla="*/ 78 h 800"/>
                              <a:gd name="T20" fmla="*/ 803 w 1085"/>
                              <a:gd name="T21" fmla="*/ 56 h 800"/>
                              <a:gd name="T22" fmla="*/ 789 w 1085"/>
                              <a:gd name="T23" fmla="*/ 92 h 800"/>
                              <a:gd name="T24" fmla="*/ 819 w 1085"/>
                              <a:gd name="T25" fmla="*/ 100 h 800"/>
                              <a:gd name="T26" fmla="*/ 787 w 1085"/>
                              <a:gd name="T27" fmla="*/ 156 h 800"/>
                              <a:gd name="T28" fmla="*/ 555 w 1085"/>
                              <a:gd name="T29" fmla="*/ 112 h 800"/>
                              <a:gd name="T30" fmla="*/ 581 w 1085"/>
                              <a:gd name="T31" fmla="*/ 66 h 800"/>
                              <a:gd name="T32" fmla="*/ 519 w 1085"/>
                              <a:gd name="T33" fmla="*/ 40 h 800"/>
                              <a:gd name="T34" fmla="*/ 519 w 1085"/>
                              <a:gd name="T35" fmla="*/ 14 h 800"/>
                              <a:gd name="T36" fmla="*/ 458 w 1085"/>
                              <a:gd name="T37" fmla="*/ 0 h 800"/>
                              <a:gd name="T38" fmla="*/ 458 w 1085"/>
                              <a:gd name="T39" fmla="*/ 0 h 80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85"/>
                              <a:gd name="T61" fmla="*/ 0 h 800"/>
                              <a:gd name="T62" fmla="*/ 1085 w 1085"/>
                              <a:gd name="T63" fmla="*/ 800 h 80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85" h="800">
                                <a:moveTo>
                                  <a:pt x="473" y="0"/>
                                </a:moveTo>
                                <a:lnTo>
                                  <a:pt x="445" y="134"/>
                                </a:lnTo>
                                <a:cubicBezTo>
                                  <a:pt x="407" y="194"/>
                                  <a:pt x="336" y="290"/>
                                  <a:pt x="246" y="362"/>
                                </a:cubicBezTo>
                                <a:cubicBezTo>
                                  <a:pt x="156" y="434"/>
                                  <a:pt x="0" y="585"/>
                                  <a:pt x="3" y="650"/>
                                </a:cubicBezTo>
                                <a:lnTo>
                                  <a:pt x="291" y="756"/>
                                </a:lnTo>
                                <a:cubicBezTo>
                                  <a:pt x="392" y="781"/>
                                  <a:pt x="501" y="796"/>
                                  <a:pt x="609" y="800"/>
                                </a:cubicBezTo>
                                <a:cubicBezTo>
                                  <a:pt x="700" y="748"/>
                                  <a:pt x="781" y="542"/>
                                  <a:pt x="865" y="428"/>
                                </a:cubicBezTo>
                                <a:cubicBezTo>
                                  <a:pt x="949" y="314"/>
                                  <a:pt x="1005" y="152"/>
                                  <a:pt x="1041" y="90"/>
                                </a:cubicBezTo>
                                <a:cubicBezTo>
                                  <a:pt x="1044" y="84"/>
                                  <a:pt x="1085" y="78"/>
                                  <a:pt x="1065" y="76"/>
                                </a:cubicBezTo>
                                <a:cubicBezTo>
                                  <a:pt x="1045" y="74"/>
                                  <a:pt x="962" y="81"/>
                                  <a:pt x="923" y="78"/>
                                </a:cubicBezTo>
                                <a:lnTo>
                                  <a:pt x="833" y="56"/>
                                </a:lnTo>
                                <a:lnTo>
                                  <a:pt x="819" y="92"/>
                                </a:lnTo>
                                <a:lnTo>
                                  <a:pt x="849" y="100"/>
                                </a:lnTo>
                                <a:lnTo>
                                  <a:pt x="817" y="156"/>
                                </a:lnTo>
                                <a:lnTo>
                                  <a:pt x="575" y="112"/>
                                </a:lnTo>
                                <a:lnTo>
                                  <a:pt x="601" y="66"/>
                                </a:lnTo>
                                <a:lnTo>
                                  <a:pt x="539" y="40"/>
                                </a:lnTo>
                                <a:lnTo>
                                  <a:pt x="539" y="14"/>
                                </a:lnTo>
                                <a:lnTo>
                                  <a:pt x="473" y="0"/>
                                </a:lnTo>
                                <a:close/>
                              </a:path>
                            </a:pathLst>
                          </a:custGeom>
                          <a:grpFill/>
                          <a:ln w="3175">
                            <a:solidFill>
                              <a:schemeClr val="bg1"/>
                            </a:solidFill>
                            <a:round/>
                            <a:headEnd/>
                            <a:tailEnd/>
                          </a:ln>
                        </p:spPr>
                        <p:txBody>
                          <a:bodyPr wrap="none" anchor="ctr"/>
                          <a:lstStyle/>
                          <a:p>
                            <a:pPr>
                              <a:defRPr/>
                            </a:pPr>
                            <a:endParaRPr lang="en-US"/>
                          </a:p>
                        </p:txBody>
                      </p:sp>
                    </p:grpSp>
                  </p:grpSp>
                  <p:grpSp>
                    <p:nvGrpSpPr>
                      <p:cNvPr id="26" name="Group 40"/>
                      <p:cNvGrpSpPr>
                        <a:grpSpLocks/>
                      </p:cNvGrpSpPr>
                      <p:nvPr/>
                    </p:nvGrpSpPr>
                    <p:grpSpPr bwMode="auto">
                      <a:xfrm>
                        <a:off x="1155155" y="5747386"/>
                        <a:ext cx="811213" cy="746306"/>
                        <a:chOff x="805" y="3552"/>
                        <a:chExt cx="511" cy="470"/>
                      </a:xfrm>
                      <a:noFill/>
                    </p:grpSpPr>
                    <p:grpSp>
                      <p:nvGrpSpPr>
                        <p:cNvPr id="27" name="Group 41"/>
                        <p:cNvGrpSpPr>
                          <a:grpSpLocks/>
                        </p:cNvGrpSpPr>
                        <p:nvPr/>
                      </p:nvGrpSpPr>
                      <p:grpSpPr bwMode="auto">
                        <a:xfrm>
                          <a:off x="811" y="3552"/>
                          <a:ext cx="505" cy="305"/>
                          <a:chOff x="2446" y="3588"/>
                          <a:chExt cx="504" cy="242"/>
                        </a:xfrm>
                        <a:grpFill/>
                      </p:grpSpPr>
                      <p:sp>
                        <p:nvSpPr>
                          <p:cNvPr id="1216" name="Freeform 42"/>
                          <p:cNvSpPr>
                            <a:spLocks/>
                          </p:cNvSpPr>
                          <p:nvPr/>
                        </p:nvSpPr>
                        <p:spPr bwMode="auto">
                          <a:xfrm>
                            <a:off x="2512" y="3713"/>
                            <a:ext cx="373" cy="54"/>
                          </a:xfrm>
                          <a:custGeom>
                            <a:avLst/>
                            <a:gdLst>
                              <a:gd name="T0" fmla="*/ 0 w 3888"/>
                              <a:gd name="T1" fmla="*/ 0 h 541"/>
                              <a:gd name="T2" fmla="*/ 0 w 3888"/>
                              <a:gd name="T3" fmla="*/ 0 h 541"/>
                              <a:gd name="T4" fmla="*/ 0 w 3888"/>
                              <a:gd name="T5" fmla="*/ 0 h 541"/>
                              <a:gd name="T6" fmla="*/ 0 w 3888"/>
                              <a:gd name="T7" fmla="*/ 0 h 541"/>
                              <a:gd name="T8" fmla="*/ 0 60000 65536"/>
                              <a:gd name="T9" fmla="*/ 0 60000 65536"/>
                              <a:gd name="T10" fmla="*/ 0 60000 65536"/>
                              <a:gd name="T11" fmla="*/ 0 60000 65536"/>
                              <a:gd name="T12" fmla="*/ 0 w 3888"/>
                              <a:gd name="T13" fmla="*/ 0 h 541"/>
                              <a:gd name="T14" fmla="*/ 3888 w 3888"/>
                              <a:gd name="T15" fmla="*/ 541 h 541"/>
                            </a:gdLst>
                            <a:ahLst/>
                            <a:cxnLst>
                              <a:cxn ang="T8">
                                <a:pos x="T0" y="T1"/>
                              </a:cxn>
                              <a:cxn ang="T9">
                                <a:pos x="T2" y="T3"/>
                              </a:cxn>
                              <a:cxn ang="T10">
                                <a:pos x="T4" y="T5"/>
                              </a:cxn>
                              <a:cxn ang="T11">
                                <a:pos x="T6" y="T7"/>
                              </a:cxn>
                            </a:cxnLst>
                            <a:rect l="T12" t="T13" r="T14" b="T15"/>
                            <a:pathLst>
                              <a:path w="3888" h="541">
                                <a:moveTo>
                                  <a:pt x="0" y="540"/>
                                </a:moveTo>
                                <a:lnTo>
                                  <a:pt x="0" y="0"/>
                                </a:lnTo>
                                <a:lnTo>
                                  <a:pt x="3888" y="0"/>
                                </a:lnTo>
                                <a:lnTo>
                                  <a:pt x="3888" y="541"/>
                                </a:lnTo>
                              </a:path>
                            </a:pathLst>
                          </a:custGeom>
                          <a:grpFill/>
                          <a:ln w="9525">
                            <a:solidFill>
                              <a:schemeClr val="tx1"/>
                            </a:solidFill>
                            <a:round/>
                            <a:headEnd/>
                            <a:tailEnd/>
                          </a:ln>
                        </p:spPr>
                        <p:txBody>
                          <a:bodyPr wrap="none" anchor="ctr"/>
                          <a:lstStyle/>
                          <a:p>
                            <a:pPr>
                              <a:defRPr/>
                            </a:pPr>
                            <a:endParaRPr lang="en-US"/>
                          </a:p>
                        </p:txBody>
                      </p:sp>
                      <p:sp>
                        <p:nvSpPr>
                          <p:cNvPr id="1217" name="Line 43"/>
                          <p:cNvSpPr>
                            <a:spLocks noChangeShapeType="1"/>
                          </p:cNvSpPr>
                          <p:nvPr/>
                        </p:nvSpPr>
                        <p:spPr bwMode="auto">
                          <a:xfrm>
                            <a:off x="2702" y="3648"/>
                            <a:ext cx="0" cy="124"/>
                          </a:xfrm>
                          <a:prstGeom prst="line">
                            <a:avLst/>
                          </a:prstGeom>
                          <a:grpFill/>
                          <a:ln w="9525">
                            <a:solidFill>
                              <a:schemeClr val="tx1"/>
                            </a:solidFill>
                            <a:round/>
                            <a:headEnd/>
                            <a:tailEnd/>
                          </a:ln>
                        </p:spPr>
                        <p:txBody>
                          <a:bodyPr wrap="none" anchor="ctr"/>
                          <a:lstStyle/>
                          <a:p>
                            <a:pPr>
                              <a:defRPr/>
                            </a:pPr>
                            <a:endParaRPr lang="en-US"/>
                          </a:p>
                        </p:txBody>
                      </p:sp>
                      <p:sp>
                        <p:nvSpPr>
                          <p:cNvPr id="1218" name="Rectangle 44"/>
                          <p:cNvSpPr>
                            <a:spLocks noChangeArrowheads="1"/>
                          </p:cNvSpPr>
                          <p:nvPr/>
                        </p:nvSpPr>
                        <p:spPr bwMode="auto">
                          <a:xfrm>
                            <a:off x="2632" y="3588"/>
                            <a:ext cx="132" cy="60"/>
                          </a:xfrm>
                          <a:prstGeom prst="rect">
                            <a:avLst/>
                          </a:prstGeom>
                          <a:grpFill/>
                          <a:ln w="9525">
                            <a:solidFill>
                              <a:schemeClr val="tx1"/>
                            </a:solidFill>
                            <a:miter lim="800000"/>
                            <a:headEnd/>
                            <a:tailEnd/>
                          </a:ln>
                        </p:spPr>
                        <p:txBody>
                          <a:bodyPr wrap="none" anchor="ctr"/>
                          <a:lstStyle/>
                          <a:p>
                            <a:pPr>
                              <a:defRPr/>
                            </a:pPr>
                            <a:endParaRPr lang="en-US"/>
                          </a:p>
                        </p:txBody>
                      </p:sp>
                      <p:grpSp>
                        <p:nvGrpSpPr>
                          <p:cNvPr id="28" name="Group 45"/>
                          <p:cNvGrpSpPr>
                            <a:grpSpLocks/>
                          </p:cNvGrpSpPr>
                          <p:nvPr/>
                        </p:nvGrpSpPr>
                        <p:grpSpPr bwMode="auto">
                          <a:xfrm>
                            <a:off x="2446" y="3770"/>
                            <a:ext cx="504" cy="60"/>
                            <a:chOff x="2446" y="3770"/>
                            <a:chExt cx="504" cy="60"/>
                          </a:xfrm>
                          <a:grpFill/>
                        </p:grpSpPr>
                        <p:sp>
                          <p:nvSpPr>
                            <p:cNvPr id="1220" name="Rectangle 46"/>
                            <p:cNvSpPr>
                              <a:spLocks noChangeArrowheads="1"/>
                            </p:cNvSpPr>
                            <p:nvPr/>
                          </p:nvSpPr>
                          <p:spPr bwMode="auto">
                            <a:xfrm>
                              <a:off x="2634" y="3770"/>
                              <a:ext cx="132" cy="60"/>
                            </a:xfrm>
                            <a:prstGeom prst="rect">
                              <a:avLst/>
                            </a:prstGeom>
                            <a:grpFill/>
                            <a:ln w="9525">
                              <a:solidFill>
                                <a:schemeClr val="tx1"/>
                              </a:solidFill>
                              <a:miter lim="800000"/>
                              <a:headEnd/>
                              <a:tailEnd/>
                            </a:ln>
                          </p:spPr>
                          <p:txBody>
                            <a:bodyPr wrap="none" anchor="ctr"/>
                            <a:lstStyle/>
                            <a:p>
                              <a:pPr>
                                <a:defRPr/>
                              </a:pPr>
                              <a:endParaRPr lang="en-US"/>
                            </a:p>
                          </p:txBody>
                        </p:sp>
                        <p:sp>
                          <p:nvSpPr>
                            <p:cNvPr id="1221" name="Rectangle 47"/>
                            <p:cNvSpPr>
                              <a:spLocks noChangeArrowheads="1"/>
                            </p:cNvSpPr>
                            <p:nvPr/>
                          </p:nvSpPr>
                          <p:spPr bwMode="auto">
                            <a:xfrm>
                              <a:off x="2818" y="3770"/>
                              <a:ext cx="132" cy="60"/>
                            </a:xfrm>
                            <a:prstGeom prst="rect">
                              <a:avLst/>
                            </a:prstGeom>
                            <a:grpFill/>
                            <a:ln w="9525">
                              <a:solidFill>
                                <a:schemeClr val="tx1"/>
                              </a:solidFill>
                              <a:miter lim="800000"/>
                              <a:headEnd/>
                              <a:tailEnd/>
                            </a:ln>
                          </p:spPr>
                          <p:txBody>
                            <a:bodyPr wrap="none" anchor="ctr"/>
                            <a:lstStyle/>
                            <a:p>
                              <a:pPr>
                                <a:defRPr/>
                              </a:pPr>
                              <a:endParaRPr lang="en-US"/>
                            </a:p>
                          </p:txBody>
                        </p:sp>
                        <p:sp>
                          <p:nvSpPr>
                            <p:cNvPr id="1222" name="Rectangle 48"/>
                            <p:cNvSpPr>
                              <a:spLocks noChangeArrowheads="1"/>
                            </p:cNvSpPr>
                            <p:nvPr/>
                          </p:nvSpPr>
                          <p:spPr bwMode="auto">
                            <a:xfrm>
                              <a:off x="2446" y="3770"/>
                              <a:ext cx="132" cy="60"/>
                            </a:xfrm>
                            <a:prstGeom prst="rect">
                              <a:avLst/>
                            </a:prstGeom>
                            <a:grpFill/>
                            <a:ln w="9525">
                              <a:solidFill>
                                <a:schemeClr val="tx1"/>
                              </a:solidFill>
                              <a:miter lim="800000"/>
                              <a:headEnd/>
                              <a:tailEnd/>
                            </a:ln>
                          </p:spPr>
                          <p:txBody>
                            <a:bodyPr wrap="none" anchor="ctr"/>
                            <a:lstStyle/>
                            <a:p>
                              <a:pPr>
                                <a:defRPr/>
                              </a:pPr>
                              <a:endParaRPr lang="en-US"/>
                            </a:p>
                          </p:txBody>
                        </p:sp>
                      </p:grpSp>
                    </p:grpSp>
                    <p:sp>
                      <p:nvSpPr>
                        <p:cNvPr id="1215" name="Text Box 49"/>
                        <p:cNvSpPr txBox="1">
                          <a:spLocks noChangeArrowheads="1"/>
                        </p:cNvSpPr>
                        <p:nvPr/>
                      </p:nvSpPr>
                      <p:spPr bwMode="auto">
                        <a:xfrm>
                          <a:off x="805" y="3857"/>
                          <a:ext cx="500" cy="165"/>
                        </a:xfrm>
                        <a:prstGeom prst="rect">
                          <a:avLst/>
                        </a:prstGeom>
                        <a:grpFill/>
                        <a:ln w="9525">
                          <a:noFill/>
                          <a:miter lim="800000"/>
                          <a:headEnd/>
                          <a:tailEnd/>
                        </a:ln>
                      </p:spPr>
                      <p:txBody>
                        <a:bodyPr wrap="none">
                          <a:spAutoFit/>
                        </a:bodyPr>
                        <a:lstStyle/>
                        <a:p>
                          <a:pPr>
                            <a:defRPr/>
                          </a:pPr>
                          <a:r>
                            <a:rPr lang="en-US" sz="1100" b="1" dirty="0" err="1">
                              <a:cs typeface="Arial" charset="0"/>
                            </a:rPr>
                            <a:t>Organisasi</a:t>
                          </a:r>
                          <a:endParaRPr lang="en-US" sz="1100" b="1" dirty="0">
                            <a:cs typeface="Arial" charset="0"/>
                          </a:endParaRPr>
                        </a:p>
                      </p:txBody>
                    </p:sp>
                  </p:grpSp>
                  <p:grpSp>
                    <p:nvGrpSpPr>
                      <p:cNvPr id="29" name="Group 50"/>
                      <p:cNvGrpSpPr>
                        <a:grpSpLocks/>
                      </p:cNvGrpSpPr>
                      <p:nvPr/>
                    </p:nvGrpSpPr>
                    <p:grpSpPr bwMode="auto">
                      <a:xfrm>
                        <a:off x="2649859" y="5758599"/>
                        <a:ext cx="874706" cy="732038"/>
                        <a:chOff x="1775" y="3559"/>
                        <a:chExt cx="552" cy="461"/>
                      </a:xfrm>
                      <a:noFill/>
                    </p:grpSpPr>
                    <p:graphicFrame>
                      <p:nvGraphicFramePr>
                        <p:cNvPr id="2051" name="Object 51"/>
                        <p:cNvGraphicFramePr>
                          <a:graphicFrameLocks noChangeAspect="1"/>
                        </p:cNvGraphicFramePr>
                        <p:nvPr/>
                      </p:nvGraphicFramePr>
                      <p:xfrm>
                        <a:off x="1828" y="3559"/>
                        <a:ext cx="499" cy="340"/>
                      </p:xfrm>
                      <a:graphic>
                        <a:graphicData uri="http://schemas.openxmlformats.org/presentationml/2006/ole">
                          <p:oleObj spid="_x0000_s2051" name="Clip" r:id="rId12" imgW="3657600" imgH="2437560" progId="">
                            <p:embed/>
                          </p:oleObj>
                        </a:graphicData>
                      </a:graphic>
                    </p:graphicFrame>
                    <p:sp>
                      <p:nvSpPr>
                        <p:cNvPr id="1213" name="Text Box 52"/>
                        <p:cNvSpPr txBox="1">
                          <a:spLocks noChangeArrowheads="1"/>
                        </p:cNvSpPr>
                        <p:nvPr/>
                      </p:nvSpPr>
                      <p:spPr bwMode="auto">
                        <a:xfrm>
                          <a:off x="1775" y="3855"/>
                          <a:ext cx="427" cy="165"/>
                        </a:xfrm>
                        <a:prstGeom prst="rect">
                          <a:avLst/>
                        </a:prstGeom>
                        <a:grpFill/>
                        <a:ln w="9525">
                          <a:noFill/>
                          <a:miter lim="800000"/>
                          <a:headEnd/>
                          <a:tailEnd/>
                        </a:ln>
                      </p:spPr>
                      <p:txBody>
                        <a:bodyPr wrap="none">
                          <a:spAutoFit/>
                        </a:bodyPr>
                        <a:lstStyle/>
                        <a:p>
                          <a:pPr>
                            <a:defRPr/>
                          </a:pPr>
                          <a:r>
                            <a:rPr lang="en-US" sz="1100" b="1" dirty="0" err="1">
                              <a:cs typeface="Arial" charset="0"/>
                            </a:rPr>
                            <a:t>Pegawai</a:t>
                          </a:r>
                          <a:endParaRPr lang="en-US" sz="1100" b="1" dirty="0">
                            <a:cs typeface="Arial" charset="0"/>
                          </a:endParaRPr>
                        </a:p>
                      </p:txBody>
                    </p:sp>
                  </p:grpSp>
                  <p:grpSp>
                    <p:nvGrpSpPr>
                      <p:cNvPr id="30" name="Group 53"/>
                      <p:cNvGrpSpPr>
                        <a:grpSpLocks/>
                      </p:cNvGrpSpPr>
                      <p:nvPr/>
                    </p:nvGrpSpPr>
                    <p:grpSpPr bwMode="auto">
                      <a:xfrm>
                        <a:off x="5048686" y="5729918"/>
                        <a:ext cx="604838" cy="749481"/>
                        <a:chOff x="3347" y="3541"/>
                        <a:chExt cx="381" cy="472"/>
                      </a:xfrm>
                      <a:noFill/>
                    </p:grpSpPr>
                    <p:grpSp>
                      <p:nvGrpSpPr>
                        <p:cNvPr id="31" name="Group 54"/>
                        <p:cNvGrpSpPr>
                          <a:grpSpLocks/>
                        </p:cNvGrpSpPr>
                        <p:nvPr/>
                      </p:nvGrpSpPr>
                      <p:grpSpPr bwMode="auto">
                        <a:xfrm>
                          <a:off x="3457" y="3541"/>
                          <a:ext cx="244" cy="299"/>
                          <a:chOff x="634" y="1254"/>
                          <a:chExt cx="641" cy="647"/>
                        </a:xfrm>
                        <a:grpFill/>
                      </p:grpSpPr>
                      <p:sp>
                        <p:nvSpPr>
                          <p:cNvPr id="1207" name="Freeform 55"/>
                          <p:cNvSpPr>
                            <a:spLocks/>
                          </p:cNvSpPr>
                          <p:nvPr/>
                        </p:nvSpPr>
                        <p:spPr bwMode="auto">
                          <a:xfrm>
                            <a:off x="714" y="1345"/>
                            <a:ext cx="122" cy="195"/>
                          </a:xfrm>
                          <a:custGeom>
                            <a:avLst/>
                            <a:gdLst>
                              <a:gd name="T0" fmla="*/ 0 w 2201"/>
                              <a:gd name="T1" fmla="*/ 0 h 3517"/>
                              <a:gd name="T2" fmla="*/ 0 w 2201"/>
                              <a:gd name="T3" fmla="*/ 0 h 3517"/>
                              <a:gd name="T4" fmla="*/ 0 w 2201"/>
                              <a:gd name="T5" fmla="*/ 0 h 3517"/>
                              <a:gd name="T6" fmla="*/ 0 w 2201"/>
                              <a:gd name="T7" fmla="*/ 0 h 3517"/>
                              <a:gd name="T8" fmla="*/ 0 w 2201"/>
                              <a:gd name="T9" fmla="*/ 0 h 3517"/>
                              <a:gd name="T10" fmla="*/ 0 w 2201"/>
                              <a:gd name="T11" fmla="*/ 0 h 3517"/>
                              <a:gd name="T12" fmla="*/ 0 w 2201"/>
                              <a:gd name="T13" fmla="*/ 0 h 3517"/>
                              <a:gd name="T14" fmla="*/ 0 w 2201"/>
                              <a:gd name="T15" fmla="*/ 0 h 3517"/>
                              <a:gd name="T16" fmla="*/ 0 w 2201"/>
                              <a:gd name="T17" fmla="*/ 0 h 3517"/>
                              <a:gd name="T18" fmla="*/ 0 w 2201"/>
                              <a:gd name="T19" fmla="*/ 0 h 3517"/>
                              <a:gd name="T20" fmla="*/ 0 w 2201"/>
                              <a:gd name="T21" fmla="*/ 0 h 3517"/>
                              <a:gd name="T22" fmla="*/ 0 w 2201"/>
                              <a:gd name="T23" fmla="*/ 0 h 3517"/>
                              <a:gd name="T24" fmla="*/ 0 w 2201"/>
                              <a:gd name="T25" fmla="*/ 0 h 3517"/>
                              <a:gd name="T26" fmla="*/ 0 w 2201"/>
                              <a:gd name="T27" fmla="*/ 0 h 3517"/>
                              <a:gd name="T28" fmla="*/ 0 w 2201"/>
                              <a:gd name="T29" fmla="*/ 0 h 3517"/>
                              <a:gd name="T30" fmla="*/ 0 w 2201"/>
                              <a:gd name="T31" fmla="*/ 0 h 3517"/>
                              <a:gd name="T32" fmla="*/ 0 w 2201"/>
                              <a:gd name="T33" fmla="*/ 0 h 3517"/>
                              <a:gd name="T34" fmla="*/ 0 w 2201"/>
                              <a:gd name="T35" fmla="*/ 0 h 3517"/>
                              <a:gd name="T36" fmla="*/ 0 w 2201"/>
                              <a:gd name="T37" fmla="*/ 0 h 3517"/>
                              <a:gd name="T38" fmla="*/ 0 w 2201"/>
                              <a:gd name="T39" fmla="*/ 0 h 3517"/>
                              <a:gd name="T40" fmla="*/ 0 w 2201"/>
                              <a:gd name="T41" fmla="*/ 0 h 3517"/>
                              <a:gd name="T42" fmla="*/ 0 w 2201"/>
                              <a:gd name="T43" fmla="*/ 0 h 3517"/>
                              <a:gd name="T44" fmla="*/ 0 w 2201"/>
                              <a:gd name="T45" fmla="*/ 0 h 3517"/>
                              <a:gd name="T46" fmla="*/ 0 w 2201"/>
                              <a:gd name="T47" fmla="*/ 0 h 3517"/>
                              <a:gd name="T48" fmla="*/ 0 w 2201"/>
                              <a:gd name="T49" fmla="*/ 0 h 3517"/>
                              <a:gd name="T50" fmla="*/ 0 w 2201"/>
                              <a:gd name="T51" fmla="*/ 0 h 3517"/>
                              <a:gd name="T52" fmla="*/ 0 w 2201"/>
                              <a:gd name="T53" fmla="*/ 0 h 351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201"/>
                              <a:gd name="T82" fmla="*/ 0 h 3517"/>
                              <a:gd name="T83" fmla="*/ 2201 w 2201"/>
                              <a:gd name="T84" fmla="*/ 3517 h 351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201" h="3517">
                                <a:moveTo>
                                  <a:pt x="23" y="3517"/>
                                </a:moveTo>
                                <a:lnTo>
                                  <a:pt x="0" y="0"/>
                                </a:lnTo>
                                <a:lnTo>
                                  <a:pt x="9" y="75"/>
                                </a:lnTo>
                                <a:lnTo>
                                  <a:pt x="46" y="140"/>
                                </a:lnTo>
                                <a:lnTo>
                                  <a:pt x="89" y="198"/>
                                </a:lnTo>
                                <a:lnTo>
                                  <a:pt x="166" y="268"/>
                                </a:lnTo>
                                <a:lnTo>
                                  <a:pt x="252" y="320"/>
                                </a:lnTo>
                                <a:lnTo>
                                  <a:pt x="357" y="366"/>
                                </a:lnTo>
                                <a:lnTo>
                                  <a:pt x="477" y="406"/>
                                </a:lnTo>
                                <a:lnTo>
                                  <a:pt x="615" y="447"/>
                                </a:lnTo>
                                <a:lnTo>
                                  <a:pt x="754" y="470"/>
                                </a:lnTo>
                                <a:lnTo>
                                  <a:pt x="910" y="488"/>
                                </a:lnTo>
                                <a:lnTo>
                                  <a:pt x="1068" y="492"/>
                                </a:lnTo>
                                <a:lnTo>
                                  <a:pt x="1227" y="488"/>
                                </a:lnTo>
                                <a:lnTo>
                                  <a:pt x="1375" y="477"/>
                                </a:lnTo>
                                <a:lnTo>
                                  <a:pt x="1520" y="454"/>
                                </a:lnTo>
                                <a:lnTo>
                                  <a:pt x="1663" y="431"/>
                                </a:lnTo>
                                <a:lnTo>
                                  <a:pt x="1787" y="382"/>
                                </a:lnTo>
                                <a:lnTo>
                                  <a:pt x="1901" y="343"/>
                                </a:lnTo>
                                <a:lnTo>
                                  <a:pt x="1998" y="295"/>
                                </a:lnTo>
                                <a:lnTo>
                                  <a:pt x="2086" y="232"/>
                                </a:lnTo>
                                <a:lnTo>
                                  <a:pt x="2144" y="171"/>
                                </a:lnTo>
                                <a:lnTo>
                                  <a:pt x="2178" y="106"/>
                                </a:lnTo>
                                <a:lnTo>
                                  <a:pt x="2201" y="34"/>
                                </a:lnTo>
                                <a:lnTo>
                                  <a:pt x="2201" y="0"/>
                                </a:lnTo>
                                <a:lnTo>
                                  <a:pt x="2201" y="3517"/>
                                </a:lnTo>
                                <a:lnTo>
                                  <a:pt x="23" y="3517"/>
                                </a:lnTo>
                                <a:close/>
                              </a:path>
                            </a:pathLst>
                          </a:custGeom>
                          <a:grpFill/>
                          <a:ln w="0">
                            <a:solidFill>
                              <a:srgbClr val="000000"/>
                            </a:solidFill>
                            <a:round/>
                            <a:headEnd/>
                            <a:tailEnd/>
                          </a:ln>
                        </p:spPr>
                        <p:txBody>
                          <a:bodyPr/>
                          <a:lstStyle/>
                          <a:p>
                            <a:pPr>
                              <a:defRPr/>
                            </a:pPr>
                            <a:endParaRPr lang="en-US"/>
                          </a:p>
                        </p:txBody>
                      </p:sp>
                      <p:sp>
                        <p:nvSpPr>
                          <p:cNvPr id="1208" name="Freeform 56"/>
                          <p:cNvSpPr>
                            <a:spLocks/>
                          </p:cNvSpPr>
                          <p:nvPr/>
                        </p:nvSpPr>
                        <p:spPr bwMode="auto">
                          <a:xfrm>
                            <a:off x="854" y="1270"/>
                            <a:ext cx="122" cy="196"/>
                          </a:xfrm>
                          <a:custGeom>
                            <a:avLst/>
                            <a:gdLst>
                              <a:gd name="T0" fmla="*/ 0 w 2200"/>
                              <a:gd name="T1" fmla="*/ 0 h 3524"/>
                              <a:gd name="T2" fmla="*/ 0 w 2200"/>
                              <a:gd name="T3" fmla="*/ 0 h 3524"/>
                              <a:gd name="T4" fmla="*/ 0 w 2200"/>
                              <a:gd name="T5" fmla="*/ 0 h 3524"/>
                              <a:gd name="T6" fmla="*/ 0 w 2200"/>
                              <a:gd name="T7" fmla="*/ 0 h 3524"/>
                              <a:gd name="T8" fmla="*/ 0 w 2200"/>
                              <a:gd name="T9" fmla="*/ 0 h 3524"/>
                              <a:gd name="T10" fmla="*/ 0 w 2200"/>
                              <a:gd name="T11" fmla="*/ 0 h 3524"/>
                              <a:gd name="T12" fmla="*/ 0 w 2200"/>
                              <a:gd name="T13" fmla="*/ 0 h 3524"/>
                              <a:gd name="T14" fmla="*/ 0 w 2200"/>
                              <a:gd name="T15" fmla="*/ 0 h 3524"/>
                              <a:gd name="T16" fmla="*/ 0 w 2200"/>
                              <a:gd name="T17" fmla="*/ 0 h 3524"/>
                              <a:gd name="T18" fmla="*/ 0 w 2200"/>
                              <a:gd name="T19" fmla="*/ 0 h 3524"/>
                              <a:gd name="T20" fmla="*/ 0 w 2200"/>
                              <a:gd name="T21" fmla="*/ 0 h 3524"/>
                              <a:gd name="T22" fmla="*/ 0 w 2200"/>
                              <a:gd name="T23" fmla="*/ 0 h 3524"/>
                              <a:gd name="T24" fmla="*/ 0 w 2200"/>
                              <a:gd name="T25" fmla="*/ 0 h 3524"/>
                              <a:gd name="T26" fmla="*/ 0 w 2200"/>
                              <a:gd name="T27" fmla="*/ 0 h 3524"/>
                              <a:gd name="T28" fmla="*/ 0 w 2200"/>
                              <a:gd name="T29" fmla="*/ 0 h 3524"/>
                              <a:gd name="T30" fmla="*/ 0 w 2200"/>
                              <a:gd name="T31" fmla="*/ 0 h 3524"/>
                              <a:gd name="T32" fmla="*/ 0 w 2200"/>
                              <a:gd name="T33" fmla="*/ 0 h 3524"/>
                              <a:gd name="T34" fmla="*/ 0 w 2200"/>
                              <a:gd name="T35" fmla="*/ 0 h 3524"/>
                              <a:gd name="T36" fmla="*/ 0 w 2200"/>
                              <a:gd name="T37" fmla="*/ 0 h 3524"/>
                              <a:gd name="T38" fmla="*/ 0 w 2200"/>
                              <a:gd name="T39" fmla="*/ 0 h 3524"/>
                              <a:gd name="T40" fmla="*/ 0 w 2200"/>
                              <a:gd name="T41" fmla="*/ 0 h 3524"/>
                              <a:gd name="T42" fmla="*/ 0 w 2200"/>
                              <a:gd name="T43" fmla="*/ 0 h 3524"/>
                              <a:gd name="T44" fmla="*/ 0 w 2200"/>
                              <a:gd name="T45" fmla="*/ 0 h 3524"/>
                              <a:gd name="T46" fmla="*/ 0 w 2200"/>
                              <a:gd name="T47" fmla="*/ 0 h 3524"/>
                              <a:gd name="T48" fmla="*/ 0 w 2200"/>
                              <a:gd name="T49" fmla="*/ 0 h 3524"/>
                              <a:gd name="T50" fmla="*/ 0 w 2200"/>
                              <a:gd name="T51" fmla="*/ 0 h 3524"/>
                              <a:gd name="T52" fmla="*/ 0 w 2200"/>
                              <a:gd name="T53" fmla="*/ 0 h 352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200"/>
                              <a:gd name="T82" fmla="*/ 0 h 3524"/>
                              <a:gd name="T83" fmla="*/ 2200 w 2200"/>
                              <a:gd name="T84" fmla="*/ 3524 h 352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200" h="3524">
                                <a:moveTo>
                                  <a:pt x="23" y="3524"/>
                                </a:moveTo>
                                <a:lnTo>
                                  <a:pt x="0" y="0"/>
                                </a:lnTo>
                                <a:lnTo>
                                  <a:pt x="11" y="75"/>
                                </a:lnTo>
                                <a:lnTo>
                                  <a:pt x="45" y="143"/>
                                </a:lnTo>
                                <a:lnTo>
                                  <a:pt x="89" y="201"/>
                                </a:lnTo>
                                <a:lnTo>
                                  <a:pt x="162" y="271"/>
                                </a:lnTo>
                                <a:lnTo>
                                  <a:pt x="250" y="322"/>
                                </a:lnTo>
                                <a:lnTo>
                                  <a:pt x="356" y="377"/>
                                </a:lnTo>
                                <a:lnTo>
                                  <a:pt x="479" y="417"/>
                                </a:lnTo>
                                <a:lnTo>
                                  <a:pt x="618" y="454"/>
                                </a:lnTo>
                                <a:lnTo>
                                  <a:pt x="753" y="478"/>
                                </a:lnTo>
                                <a:lnTo>
                                  <a:pt x="909" y="495"/>
                                </a:lnTo>
                                <a:lnTo>
                                  <a:pt x="1066" y="497"/>
                                </a:lnTo>
                                <a:lnTo>
                                  <a:pt x="1225" y="495"/>
                                </a:lnTo>
                                <a:lnTo>
                                  <a:pt x="1370" y="485"/>
                                </a:lnTo>
                                <a:lnTo>
                                  <a:pt x="1519" y="465"/>
                                </a:lnTo>
                                <a:lnTo>
                                  <a:pt x="1660" y="435"/>
                                </a:lnTo>
                                <a:lnTo>
                                  <a:pt x="1789" y="390"/>
                                </a:lnTo>
                                <a:lnTo>
                                  <a:pt x="1900" y="350"/>
                                </a:lnTo>
                                <a:lnTo>
                                  <a:pt x="2000" y="298"/>
                                </a:lnTo>
                                <a:lnTo>
                                  <a:pt x="2085" y="234"/>
                                </a:lnTo>
                                <a:lnTo>
                                  <a:pt x="2143" y="174"/>
                                </a:lnTo>
                                <a:lnTo>
                                  <a:pt x="2177" y="109"/>
                                </a:lnTo>
                                <a:lnTo>
                                  <a:pt x="2200" y="38"/>
                                </a:lnTo>
                                <a:lnTo>
                                  <a:pt x="2200" y="0"/>
                                </a:lnTo>
                                <a:lnTo>
                                  <a:pt x="2200" y="3524"/>
                                </a:lnTo>
                                <a:lnTo>
                                  <a:pt x="23" y="3524"/>
                                </a:lnTo>
                                <a:close/>
                              </a:path>
                            </a:pathLst>
                          </a:custGeom>
                          <a:grpFill/>
                          <a:ln w="0">
                            <a:solidFill>
                              <a:srgbClr val="000000"/>
                            </a:solidFill>
                            <a:round/>
                            <a:headEnd/>
                            <a:tailEnd/>
                          </a:ln>
                        </p:spPr>
                        <p:txBody>
                          <a:bodyPr/>
                          <a:lstStyle/>
                          <a:p>
                            <a:pPr>
                              <a:defRPr/>
                            </a:pPr>
                            <a:endParaRPr lang="en-US"/>
                          </a:p>
                        </p:txBody>
                      </p:sp>
                      <p:sp>
                        <p:nvSpPr>
                          <p:cNvPr id="1209" name="Freeform 57"/>
                          <p:cNvSpPr>
                            <a:spLocks/>
                          </p:cNvSpPr>
                          <p:nvPr/>
                        </p:nvSpPr>
                        <p:spPr bwMode="auto">
                          <a:xfrm>
                            <a:off x="994" y="1307"/>
                            <a:ext cx="122" cy="196"/>
                          </a:xfrm>
                          <a:custGeom>
                            <a:avLst/>
                            <a:gdLst>
                              <a:gd name="T0" fmla="*/ 0 w 2197"/>
                              <a:gd name="T1" fmla="*/ 0 h 3514"/>
                              <a:gd name="T2" fmla="*/ 0 w 2197"/>
                              <a:gd name="T3" fmla="*/ 0 h 3514"/>
                              <a:gd name="T4" fmla="*/ 0 w 2197"/>
                              <a:gd name="T5" fmla="*/ 0 h 3514"/>
                              <a:gd name="T6" fmla="*/ 0 w 2197"/>
                              <a:gd name="T7" fmla="*/ 0 h 3514"/>
                              <a:gd name="T8" fmla="*/ 0 w 2197"/>
                              <a:gd name="T9" fmla="*/ 0 h 3514"/>
                              <a:gd name="T10" fmla="*/ 0 w 2197"/>
                              <a:gd name="T11" fmla="*/ 0 h 3514"/>
                              <a:gd name="T12" fmla="*/ 0 w 2197"/>
                              <a:gd name="T13" fmla="*/ 0 h 3514"/>
                              <a:gd name="T14" fmla="*/ 0 w 2197"/>
                              <a:gd name="T15" fmla="*/ 0 h 3514"/>
                              <a:gd name="T16" fmla="*/ 0 w 2197"/>
                              <a:gd name="T17" fmla="*/ 0 h 3514"/>
                              <a:gd name="T18" fmla="*/ 0 w 2197"/>
                              <a:gd name="T19" fmla="*/ 0 h 3514"/>
                              <a:gd name="T20" fmla="*/ 0 w 2197"/>
                              <a:gd name="T21" fmla="*/ 0 h 3514"/>
                              <a:gd name="T22" fmla="*/ 0 w 2197"/>
                              <a:gd name="T23" fmla="*/ 0 h 3514"/>
                              <a:gd name="T24" fmla="*/ 0 w 2197"/>
                              <a:gd name="T25" fmla="*/ 0 h 3514"/>
                              <a:gd name="T26" fmla="*/ 0 w 2197"/>
                              <a:gd name="T27" fmla="*/ 0 h 3514"/>
                              <a:gd name="T28" fmla="*/ 0 w 2197"/>
                              <a:gd name="T29" fmla="*/ 0 h 3514"/>
                              <a:gd name="T30" fmla="*/ 0 w 2197"/>
                              <a:gd name="T31" fmla="*/ 0 h 3514"/>
                              <a:gd name="T32" fmla="*/ 0 w 2197"/>
                              <a:gd name="T33" fmla="*/ 0 h 3514"/>
                              <a:gd name="T34" fmla="*/ 0 w 2197"/>
                              <a:gd name="T35" fmla="*/ 0 h 3514"/>
                              <a:gd name="T36" fmla="*/ 0 w 2197"/>
                              <a:gd name="T37" fmla="*/ 0 h 3514"/>
                              <a:gd name="T38" fmla="*/ 0 w 2197"/>
                              <a:gd name="T39" fmla="*/ 0 h 3514"/>
                              <a:gd name="T40" fmla="*/ 0 w 2197"/>
                              <a:gd name="T41" fmla="*/ 0 h 3514"/>
                              <a:gd name="T42" fmla="*/ 0 w 2197"/>
                              <a:gd name="T43" fmla="*/ 0 h 3514"/>
                              <a:gd name="T44" fmla="*/ 0 w 2197"/>
                              <a:gd name="T45" fmla="*/ 0 h 3514"/>
                              <a:gd name="T46" fmla="*/ 0 w 2197"/>
                              <a:gd name="T47" fmla="*/ 0 h 3514"/>
                              <a:gd name="T48" fmla="*/ 0 w 2197"/>
                              <a:gd name="T49" fmla="*/ 0 h 3514"/>
                              <a:gd name="T50" fmla="*/ 0 w 2197"/>
                              <a:gd name="T51" fmla="*/ 0 h 3514"/>
                              <a:gd name="T52" fmla="*/ 0 w 2197"/>
                              <a:gd name="T53" fmla="*/ 0 h 351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197"/>
                              <a:gd name="T82" fmla="*/ 0 h 3514"/>
                              <a:gd name="T83" fmla="*/ 2197 w 2197"/>
                              <a:gd name="T84" fmla="*/ 3514 h 351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197" h="3514">
                                <a:moveTo>
                                  <a:pt x="24" y="3514"/>
                                </a:moveTo>
                                <a:lnTo>
                                  <a:pt x="0" y="0"/>
                                </a:lnTo>
                                <a:lnTo>
                                  <a:pt x="11" y="74"/>
                                </a:lnTo>
                                <a:lnTo>
                                  <a:pt x="45" y="134"/>
                                </a:lnTo>
                                <a:lnTo>
                                  <a:pt x="89" y="195"/>
                                </a:lnTo>
                                <a:lnTo>
                                  <a:pt x="166" y="263"/>
                                </a:lnTo>
                                <a:lnTo>
                                  <a:pt x="254" y="321"/>
                                </a:lnTo>
                                <a:lnTo>
                                  <a:pt x="356" y="368"/>
                                </a:lnTo>
                                <a:lnTo>
                                  <a:pt x="476" y="410"/>
                                </a:lnTo>
                                <a:lnTo>
                                  <a:pt x="619" y="449"/>
                                </a:lnTo>
                                <a:lnTo>
                                  <a:pt x="757" y="472"/>
                                </a:lnTo>
                                <a:lnTo>
                                  <a:pt x="911" y="490"/>
                                </a:lnTo>
                                <a:lnTo>
                                  <a:pt x="1068" y="490"/>
                                </a:lnTo>
                                <a:lnTo>
                                  <a:pt x="1225" y="490"/>
                                </a:lnTo>
                                <a:lnTo>
                                  <a:pt x="1370" y="479"/>
                                </a:lnTo>
                                <a:lnTo>
                                  <a:pt x="1521" y="456"/>
                                </a:lnTo>
                                <a:lnTo>
                                  <a:pt x="1658" y="426"/>
                                </a:lnTo>
                                <a:lnTo>
                                  <a:pt x="1793" y="381"/>
                                </a:lnTo>
                                <a:lnTo>
                                  <a:pt x="1904" y="340"/>
                                </a:lnTo>
                                <a:lnTo>
                                  <a:pt x="2004" y="290"/>
                                </a:lnTo>
                                <a:lnTo>
                                  <a:pt x="2082" y="226"/>
                                </a:lnTo>
                                <a:lnTo>
                                  <a:pt x="2143" y="165"/>
                                </a:lnTo>
                                <a:lnTo>
                                  <a:pt x="2177" y="100"/>
                                </a:lnTo>
                                <a:lnTo>
                                  <a:pt x="2197" y="32"/>
                                </a:lnTo>
                                <a:lnTo>
                                  <a:pt x="2197" y="0"/>
                                </a:lnTo>
                                <a:lnTo>
                                  <a:pt x="2197" y="3514"/>
                                </a:lnTo>
                                <a:lnTo>
                                  <a:pt x="24" y="3514"/>
                                </a:lnTo>
                                <a:close/>
                              </a:path>
                            </a:pathLst>
                          </a:custGeom>
                          <a:grpFill/>
                          <a:ln w="0">
                            <a:solidFill>
                              <a:srgbClr val="000000"/>
                            </a:solidFill>
                            <a:round/>
                            <a:headEnd/>
                            <a:tailEnd/>
                          </a:ln>
                        </p:spPr>
                        <p:txBody>
                          <a:bodyPr/>
                          <a:lstStyle/>
                          <a:p>
                            <a:pPr>
                              <a:defRPr/>
                            </a:pPr>
                            <a:endParaRPr lang="en-US"/>
                          </a:p>
                        </p:txBody>
                      </p:sp>
                      <p:sp>
                        <p:nvSpPr>
                          <p:cNvPr id="1210" name="Freeform 58"/>
                          <p:cNvSpPr>
                            <a:spLocks/>
                          </p:cNvSpPr>
                          <p:nvPr/>
                        </p:nvSpPr>
                        <p:spPr bwMode="auto">
                          <a:xfrm>
                            <a:off x="1139" y="1351"/>
                            <a:ext cx="122" cy="195"/>
                          </a:xfrm>
                          <a:custGeom>
                            <a:avLst/>
                            <a:gdLst>
                              <a:gd name="T0" fmla="*/ 0 w 2199"/>
                              <a:gd name="T1" fmla="*/ 0 h 3514"/>
                              <a:gd name="T2" fmla="*/ 0 w 2199"/>
                              <a:gd name="T3" fmla="*/ 0 h 3514"/>
                              <a:gd name="T4" fmla="*/ 0 w 2199"/>
                              <a:gd name="T5" fmla="*/ 0 h 3514"/>
                              <a:gd name="T6" fmla="*/ 0 w 2199"/>
                              <a:gd name="T7" fmla="*/ 0 h 3514"/>
                              <a:gd name="T8" fmla="*/ 0 w 2199"/>
                              <a:gd name="T9" fmla="*/ 0 h 3514"/>
                              <a:gd name="T10" fmla="*/ 0 w 2199"/>
                              <a:gd name="T11" fmla="*/ 0 h 3514"/>
                              <a:gd name="T12" fmla="*/ 0 w 2199"/>
                              <a:gd name="T13" fmla="*/ 0 h 3514"/>
                              <a:gd name="T14" fmla="*/ 0 w 2199"/>
                              <a:gd name="T15" fmla="*/ 0 h 3514"/>
                              <a:gd name="T16" fmla="*/ 0 w 2199"/>
                              <a:gd name="T17" fmla="*/ 0 h 3514"/>
                              <a:gd name="T18" fmla="*/ 0 w 2199"/>
                              <a:gd name="T19" fmla="*/ 0 h 3514"/>
                              <a:gd name="T20" fmla="*/ 0 w 2199"/>
                              <a:gd name="T21" fmla="*/ 0 h 3514"/>
                              <a:gd name="T22" fmla="*/ 0 w 2199"/>
                              <a:gd name="T23" fmla="*/ 0 h 3514"/>
                              <a:gd name="T24" fmla="*/ 0 w 2199"/>
                              <a:gd name="T25" fmla="*/ 0 h 3514"/>
                              <a:gd name="T26" fmla="*/ 0 w 2199"/>
                              <a:gd name="T27" fmla="*/ 0 h 3514"/>
                              <a:gd name="T28" fmla="*/ 0 w 2199"/>
                              <a:gd name="T29" fmla="*/ 0 h 3514"/>
                              <a:gd name="T30" fmla="*/ 0 w 2199"/>
                              <a:gd name="T31" fmla="*/ 0 h 3514"/>
                              <a:gd name="T32" fmla="*/ 0 w 2199"/>
                              <a:gd name="T33" fmla="*/ 0 h 3514"/>
                              <a:gd name="T34" fmla="*/ 0 w 2199"/>
                              <a:gd name="T35" fmla="*/ 0 h 3514"/>
                              <a:gd name="T36" fmla="*/ 0 w 2199"/>
                              <a:gd name="T37" fmla="*/ 0 h 3514"/>
                              <a:gd name="T38" fmla="*/ 0 w 2199"/>
                              <a:gd name="T39" fmla="*/ 0 h 3514"/>
                              <a:gd name="T40" fmla="*/ 0 w 2199"/>
                              <a:gd name="T41" fmla="*/ 0 h 3514"/>
                              <a:gd name="T42" fmla="*/ 0 w 2199"/>
                              <a:gd name="T43" fmla="*/ 0 h 3514"/>
                              <a:gd name="T44" fmla="*/ 0 w 2199"/>
                              <a:gd name="T45" fmla="*/ 0 h 3514"/>
                              <a:gd name="T46" fmla="*/ 0 w 2199"/>
                              <a:gd name="T47" fmla="*/ 0 h 3514"/>
                              <a:gd name="T48" fmla="*/ 0 w 2199"/>
                              <a:gd name="T49" fmla="*/ 0 h 3514"/>
                              <a:gd name="T50" fmla="*/ 0 w 2199"/>
                              <a:gd name="T51" fmla="*/ 0 h 3514"/>
                              <a:gd name="T52" fmla="*/ 0 w 2199"/>
                              <a:gd name="T53" fmla="*/ 0 h 351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199"/>
                              <a:gd name="T82" fmla="*/ 0 h 3514"/>
                              <a:gd name="T83" fmla="*/ 2199 w 2199"/>
                              <a:gd name="T84" fmla="*/ 3514 h 351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199" h="3514">
                                <a:moveTo>
                                  <a:pt x="27" y="3514"/>
                                </a:moveTo>
                                <a:lnTo>
                                  <a:pt x="0" y="0"/>
                                </a:lnTo>
                                <a:lnTo>
                                  <a:pt x="15" y="73"/>
                                </a:lnTo>
                                <a:lnTo>
                                  <a:pt x="51" y="142"/>
                                </a:lnTo>
                                <a:lnTo>
                                  <a:pt x="92" y="195"/>
                                </a:lnTo>
                                <a:lnTo>
                                  <a:pt x="169" y="263"/>
                                </a:lnTo>
                                <a:lnTo>
                                  <a:pt x="257" y="321"/>
                                </a:lnTo>
                                <a:lnTo>
                                  <a:pt x="357" y="367"/>
                                </a:lnTo>
                                <a:lnTo>
                                  <a:pt x="483" y="410"/>
                                </a:lnTo>
                                <a:lnTo>
                                  <a:pt x="621" y="445"/>
                                </a:lnTo>
                                <a:lnTo>
                                  <a:pt x="759" y="470"/>
                                </a:lnTo>
                                <a:lnTo>
                                  <a:pt x="913" y="487"/>
                                </a:lnTo>
                                <a:lnTo>
                                  <a:pt x="1070" y="494"/>
                                </a:lnTo>
                                <a:lnTo>
                                  <a:pt x="1228" y="487"/>
                                </a:lnTo>
                                <a:lnTo>
                                  <a:pt x="1377" y="476"/>
                                </a:lnTo>
                                <a:lnTo>
                                  <a:pt x="1528" y="456"/>
                                </a:lnTo>
                                <a:lnTo>
                                  <a:pt x="1662" y="426"/>
                                </a:lnTo>
                                <a:lnTo>
                                  <a:pt x="1788" y="382"/>
                                </a:lnTo>
                                <a:lnTo>
                                  <a:pt x="1903" y="340"/>
                                </a:lnTo>
                                <a:lnTo>
                                  <a:pt x="2000" y="287"/>
                                </a:lnTo>
                                <a:lnTo>
                                  <a:pt x="2088" y="233"/>
                                </a:lnTo>
                                <a:lnTo>
                                  <a:pt x="2145" y="168"/>
                                </a:lnTo>
                                <a:lnTo>
                                  <a:pt x="2180" y="104"/>
                                </a:lnTo>
                                <a:lnTo>
                                  <a:pt x="2199" y="34"/>
                                </a:lnTo>
                                <a:lnTo>
                                  <a:pt x="2199" y="0"/>
                                </a:lnTo>
                                <a:lnTo>
                                  <a:pt x="2199" y="3514"/>
                                </a:lnTo>
                                <a:lnTo>
                                  <a:pt x="27" y="3514"/>
                                </a:lnTo>
                                <a:close/>
                              </a:path>
                            </a:pathLst>
                          </a:custGeom>
                          <a:grpFill/>
                          <a:ln w="0">
                            <a:solidFill>
                              <a:srgbClr val="000000"/>
                            </a:solidFill>
                            <a:round/>
                            <a:headEnd/>
                            <a:tailEnd/>
                          </a:ln>
                        </p:spPr>
                        <p:txBody>
                          <a:bodyPr/>
                          <a:lstStyle/>
                          <a:p>
                            <a:pPr>
                              <a:defRPr/>
                            </a:pPr>
                            <a:endParaRPr lang="en-US"/>
                          </a:p>
                        </p:txBody>
                      </p:sp>
                      <p:sp>
                        <p:nvSpPr>
                          <p:cNvPr id="1211" name="Freeform 59"/>
                          <p:cNvSpPr>
                            <a:spLocks/>
                          </p:cNvSpPr>
                          <p:nvPr/>
                        </p:nvSpPr>
                        <p:spPr bwMode="auto">
                          <a:xfrm>
                            <a:off x="634" y="1335"/>
                            <a:ext cx="214" cy="565"/>
                          </a:xfrm>
                          <a:custGeom>
                            <a:avLst/>
                            <a:gdLst>
                              <a:gd name="T0" fmla="*/ 0 w 3831"/>
                              <a:gd name="T1" fmla="*/ 0 h 10170"/>
                              <a:gd name="T2" fmla="*/ 0 w 3831"/>
                              <a:gd name="T3" fmla="*/ 0 h 10170"/>
                              <a:gd name="T4" fmla="*/ 0 w 3831"/>
                              <a:gd name="T5" fmla="*/ 0 h 10170"/>
                              <a:gd name="T6" fmla="*/ 0 w 3831"/>
                              <a:gd name="T7" fmla="*/ 0 h 10170"/>
                              <a:gd name="T8" fmla="*/ 0 w 3831"/>
                              <a:gd name="T9" fmla="*/ 0 h 10170"/>
                              <a:gd name="T10" fmla="*/ 0 w 3831"/>
                              <a:gd name="T11" fmla="*/ 0 h 10170"/>
                              <a:gd name="T12" fmla="*/ 0 w 3831"/>
                              <a:gd name="T13" fmla="*/ 0 h 10170"/>
                              <a:gd name="T14" fmla="*/ 0 w 3831"/>
                              <a:gd name="T15" fmla="*/ 0 h 10170"/>
                              <a:gd name="T16" fmla="*/ 0 w 3831"/>
                              <a:gd name="T17" fmla="*/ 0 h 10170"/>
                              <a:gd name="T18" fmla="*/ 0 w 3831"/>
                              <a:gd name="T19" fmla="*/ 0 h 10170"/>
                              <a:gd name="T20" fmla="*/ 0 w 3831"/>
                              <a:gd name="T21" fmla="*/ 0 h 10170"/>
                              <a:gd name="T22" fmla="*/ 0 w 3831"/>
                              <a:gd name="T23" fmla="*/ 0 h 10170"/>
                              <a:gd name="T24" fmla="*/ 0 w 3831"/>
                              <a:gd name="T25" fmla="*/ 0 h 10170"/>
                              <a:gd name="T26" fmla="*/ 0 w 3831"/>
                              <a:gd name="T27" fmla="*/ 0 h 10170"/>
                              <a:gd name="T28" fmla="*/ 0 w 3831"/>
                              <a:gd name="T29" fmla="*/ 0 h 10170"/>
                              <a:gd name="T30" fmla="*/ 0 w 3831"/>
                              <a:gd name="T31" fmla="*/ 0 h 10170"/>
                              <a:gd name="T32" fmla="*/ 0 w 3831"/>
                              <a:gd name="T33" fmla="*/ 0 h 10170"/>
                              <a:gd name="T34" fmla="*/ 0 w 3831"/>
                              <a:gd name="T35" fmla="*/ 0 h 10170"/>
                              <a:gd name="T36" fmla="*/ 0 w 3831"/>
                              <a:gd name="T37" fmla="*/ 0 h 10170"/>
                              <a:gd name="T38" fmla="*/ 0 w 3831"/>
                              <a:gd name="T39" fmla="*/ 0 h 10170"/>
                              <a:gd name="T40" fmla="*/ 0 w 3831"/>
                              <a:gd name="T41" fmla="*/ 0 h 10170"/>
                              <a:gd name="T42" fmla="*/ 0 w 3831"/>
                              <a:gd name="T43" fmla="*/ 0 h 10170"/>
                              <a:gd name="T44" fmla="*/ 0 w 3831"/>
                              <a:gd name="T45" fmla="*/ 0 h 10170"/>
                              <a:gd name="T46" fmla="*/ 0 w 3831"/>
                              <a:gd name="T47" fmla="*/ 0 h 10170"/>
                              <a:gd name="T48" fmla="*/ 0 w 3831"/>
                              <a:gd name="T49" fmla="*/ 0 h 10170"/>
                              <a:gd name="T50" fmla="*/ 0 w 3831"/>
                              <a:gd name="T51" fmla="*/ 0 h 10170"/>
                              <a:gd name="T52" fmla="*/ 0 w 3831"/>
                              <a:gd name="T53" fmla="*/ 0 h 10170"/>
                              <a:gd name="T54" fmla="*/ 0 w 3831"/>
                              <a:gd name="T55" fmla="*/ 0 h 10170"/>
                              <a:gd name="T56" fmla="*/ 0 w 3831"/>
                              <a:gd name="T57" fmla="*/ 0 h 10170"/>
                              <a:gd name="T58" fmla="*/ 0 w 3831"/>
                              <a:gd name="T59" fmla="*/ 0 h 10170"/>
                              <a:gd name="T60" fmla="*/ 0 w 3831"/>
                              <a:gd name="T61" fmla="*/ 0 h 10170"/>
                              <a:gd name="T62" fmla="*/ 0 w 3831"/>
                              <a:gd name="T63" fmla="*/ 0 h 10170"/>
                              <a:gd name="T64" fmla="*/ 0 w 3831"/>
                              <a:gd name="T65" fmla="*/ 0 h 10170"/>
                              <a:gd name="T66" fmla="*/ 0 w 3831"/>
                              <a:gd name="T67" fmla="*/ 0 h 10170"/>
                              <a:gd name="T68" fmla="*/ 0 w 3831"/>
                              <a:gd name="T69" fmla="*/ 0 h 10170"/>
                              <a:gd name="T70" fmla="*/ 0 w 3831"/>
                              <a:gd name="T71" fmla="*/ 0 h 10170"/>
                              <a:gd name="T72" fmla="*/ 0 w 3831"/>
                              <a:gd name="T73" fmla="*/ 0 h 10170"/>
                              <a:gd name="T74" fmla="*/ 0 w 3831"/>
                              <a:gd name="T75" fmla="*/ 0 h 10170"/>
                              <a:gd name="T76" fmla="*/ 0 w 3831"/>
                              <a:gd name="T77" fmla="*/ 0 h 10170"/>
                              <a:gd name="T78" fmla="*/ 0 w 3831"/>
                              <a:gd name="T79" fmla="*/ 0 h 10170"/>
                              <a:gd name="T80" fmla="*/ 0 w 3831"/>
                              <a:gd name="T81" fmla="*/ 0 h 10170"/>
                              <a:gd name="T82" fmla="*/ 0 w 3831"/>
                              <a:gd name="T83" fmla="*/ 0 h 10170"/>
                              <a:gd name="T84" fmla="*/ 0 w 3831"/>
                              <a:gd name="T85" fmla="*/ 0 h 10170"/>
                              <a:gd name="T86" fmla="*/ 0 w 3831"/>
                              <a:gd name="T87" fmla="*/ 0 h 10170"/>
                              <a:gd name="T88" fmla="*/ 0 w 3831"/>
                              <a:gd name="T89" fmla="*/ 0 h 10170"/>
                              <a:gd name="T90" fmla="*/ 0 w 3831"/>
                              <a:gd name="T91" fmla="*/ 0 h 10170"/>
                              <a:gd name="T92" fmla="*/ 0 w 3831"/>
                              <a:gd name="T93" fmla="*/ 0 h 10170"/>
                              <a:gd name="T94" fmla="*/ 0 w 3831"/>
                              <a:gd name="T95" fmla="*/ 0 h 10170"/>
                              <a:gd name="T96" fmla="*/ 0 w 3831"/>
                              <a:gd name="T97" fmla="*/ 0 h 10170"/>
                              <a:gd name="T98" fmla="*/ 0 w 3831"/>
                              <a:gd name="T99" fmla="*/ 0 h 10170"/>
                              <a:gd name="T100" fmla="*/ 0 w 3831"/>
                              <a:gd name="T101" fmla="*/ 0 h 10170"/>
                              <a:gd name="T102" fmla="*/ 0 w 3831"/>
                              <a:gd name="T103" fmla="*/ 0 h 10170"/>
                              <a:gd name="T104" fmla="*/ 0 w 3831"/>
                              <a:gd name="T105" fmla="*/ 0 h 10170"/>
                              <a:gd name="T106" fmla="*/ 0 w 3831"/>
                              <a:gd name="T107" fmla="*/ 0 h 1017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831"/>
                              <a:gd name="T163" fmla="*/ 0 h 10170"/>
                              <a:gd name="T164" fmla="*/ 3831 w 3831"/>
                              <a:gd name="T165" fmla="*/ 10170 h 1017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831" h="10170">
                                <a:moveTo>
                                  <a:pt x="0" y="6000"/>
                                </a:moveTo>
                                <a:lnTo>
                                  <a:pt x="1309" y="0"/>
                                </a:lnTo>
                                <a:lnTo>
                                  <a:pt x="1490" y="0"/>
                                </a:lnTo>
                                <a:lnTo>
                                  <a:pt x="1481" y="3143"/>
                                </a:lnTo>
                                <a:lnTo>
                                  <a:pt x="1481" y="3215"/>
                                </a:lnTo>
                                <a:lnTo>
                                  <a:pt x="1513" y="3282"/>
                                </a:lnTo>
                                <a:lnTo>
                                  <a:pt x="1562" y="3353"/>
                                </a:lnTo>
                                <a:lnTo>
                                  <a:pt x="1636" y="3411"/>
                                </a:lnTo>
                                <a:lnTo>
                                  <a:pt x="1731" y="3461"/>
                                </a:lnTo>
                                <a:lnTo>
                                  <a:pt x="1821" y="3515"/>
                                </a:lnTo>
                                <a:lnTo>
                                  <a:pt x="1946" y="3552"/>
                                </a:lnTo>
                                <a:lnTo>
                                  <a:pt x="2082" y="3594"/>
                                </a:lnTo>
                                <a:lnTo>
                                  <a:pt x="2223" y="3618"/>
                                </a:lnTo>
                                <a:lnTo>
                                  <a:pt x="2368" y="3634"/>
                                </a:lnTo>
                                <a:lnTo>
                                  <a:pt x="2519" y="3641"/>
                                </a:lnTo>
                                <a:lnTo>
                                  <a:pt x="2681" y="3641"/>
                                </a:lnTo>
                                <a:lnTo>
                                  <a:pt x="2819" y="3625"/>
                                </a:lnTo>
                                <a:lnTo>
                                  <a:pt x="2964" y="3603"/>
                                </a:lnTo>
                                <a:lnTo>
                                  <a:pt x="3107" y="3575"/>
                                </a:lnTo>
                                <a:lnTo>
                                  <a:pt x="3225" y="3540"/>
                                </a:lnTo>
                                <a:lnTo>
                                  <a:pt x="3340" y="3488"/>
                                </a:lnTo>
                                <a:lnTo>
                                  <a:pt x="3447" y="3434"/>
                                </a:lnTo>
                                <a:lnTo>
                                  <a:pt x="3521" y="3377"/>
                                </a:lnTo>
                                <a:lnTo>
                                  <a:pt x="3579" y="3312"/>
                                </a:lnTo>
                                <a:lnTo>
                                  <a:pt x="3618" y="3246"/>
                                </a:lnTo>
                                <a:lnTo>
                                  <a:pt x="3633" y="3174"/>
                                </a:lnTo>
                                <a:lnTo>
                                  <a:pt x="3643" y="3143"/>
                                </a:lnTo>
                                <a:lnTo>
                                  <a:pt x="3643" y="0"/>
                                </a:lnTo>
                                <a:lnTo>
                                  <a:pt x="3831" y="0"/>
                                </a:lnTo>
                                <a:lnTo>
                                  <a:pt x="3831" y="3793"/>
                                </a:lnTo>
                                <a:lnTo>
                                  <a:pt x="2556" y="9655"/>
                                </a:lnTo>
                                <a:lnTo>
                                  <a:pt x="2499" y="9746"/>
                                </a:lnTo>
                                <a:lnTo>
                                  <a:pt x="2445" y="9821"/>
                                </a:lnTo>
                                <a:lnTo>
                                  <a:pt x="2368" y="9891"/>
                                </a:lnTo>
                                <a:lnTo>
                                  <a:pt x="2280" y="9952"/>
                                </a:lnTo>
                                <a:lnTo>
                                  <a:pt x="2159" y="10006"/>
                                </a:lnTo>
                                <a:lnTo>
                                  <a:pt x="2034" y="10058"/>
                                </a:lnTo>
                                <a:lnTo>
                                  <a:pt x="1896" y="10098"/>
                                </a:lnTo>
                                <a:lnTo>
                                  <a:pt x="1744" y="10129"/>
                                </a:lnTo>
                                <a:lnTo>
                                  <a:pt x="1590" y="10156"/>
                                </a:lnTo>
                                <a:lnTo>
                                  <a:pt x="1424" y="10166"/>
                                </a:lnTo>
                                <a:lnTo>
                                  <a:pt x="1259" y="10170"/>
                                </a:lnTo>
                                <a:lnTo>
                                  <a:pt x="1091" y="10166"/>
                                </a:lnTo>
                                <a:lnTo>
                                  <a:pt x="925" y="10147"/>
                                </a:lnTo>
                                <a:lnTo>
                                  <a:pt x="769" y="10123"/>
                                </a:lnTo>
                                <a:lnTo>
                                  <a:pt x="618" y="10088"/>
                                </a:lnTo>
                                <a:lnTo>
                                  <a:pt x="483" y="10054"/>
                                </a:lnTo>
                                <a:lnTo>
                                  <a:pt x="358" y="9997"/>
                                </a:lnTo>
                                <a:lnTo>
                                  <a:pt x="250" y="9943"/>
                                </a:lnTo>
                                <a:lnTo>
                                  <a:pt x="159" y="9875"/>
                                </a:lnTo>
                                <a:lnTo>
                                  <a:pt x="84" y="9811"/>
                                </a:lnTo>
                                <a:lnTo>
                                  <a:pt x="38" y="9737"/>
                                </a:lnTo>
                                <a:lnTo>
                                  <a:pt x="4" y="9703"/>
                                </a:lnTo>
                                <a:lnTo>
                                  <a:pt x="0" y="6000"/>
                                </a:lnTo>
                                <a:close/>
                              </a:path>
                            </a:pathLst>
                          </a:custGeom>
                          <a:grpFill/>
                          <a:ln w="0">
                            <a:solidFill>
                              <a:srgbClr val="000000"/>
                            </a:solidFill>
                            <a:round/>
                            <a:headEnd/>
                            <a:tailEnd/>
                          </a:ln>
                        </p:spPr>
                        <p:txBody>
                          <a:bodyPr/>
                          <a:lstStyle/>
                          <a:p>
                            <a:pPr>
                              <a:defRPr/>
                            </a:pPr>
                            <a:endParaRPr lang="en-US"/>
                          </a:p>
                        </p:txBody>
                      </p:sp>
                      <p:sp>
                        <p:nvSpPr>
                          <p:cNvPr id="1212" name="Freeform 60"/>
                          <p:cNvSpPr>
                            <a:spLocks/>
                          </p:cNvSpPr>
                          <p:nvPr/>
                        </p:nvSpPr>
                        <p:spPr bwMode="auto">
                          <a:xfrm>
                            <a:off x="848" y="1254"/>
                            <a:ext cx="427" cy="647"/>
                          </a:xfrm>
                          <a:custGeom>
                            <a:avLst/>
                            <a:gdLst>
                              <a:gd name="T0" fmla="*/ 0 w 7652"/>
                              <a:gd name="T1" fmla="*/ 0 h 11636"/>
                              <a:gd name="T2" fmla="*/ 0 w 7652"/>
                              <a:gd name="T3" fmla="*/ 0 h 11636"/>
                              <a:gd name="T4" fmla="*/ 0 w 7652"/>
                              <a:gd name="T5" fmla="*/ 0 h 11636"/>
                              <a:gd name="T6" fmla="*/ 0 w 7652"/>
                              <a:gd name="T7" fmla="*/ 0 h 11636"/>
                              <a:gd name="T8" fmla="*/ 0 w 7652"/>
                              <a:gd name="T9" fmla="*/ 0 h 11636"/>
                              <a:gd name="T10" fmla="*/ 0 w 7652"/>
                              <a:gd name="T11" fmla="*/ 0 h 11636"/>
                              <a:gd name="T12" fmla="*/ 0 w 7652"/>
                              <a:gd name="T13" fmla="*/ 0 h 11636"/>
                              <a:gd name="T14" fmla="*/ 0 w 7652"/>
                              <a:gd name="T15" fmla="*/ 0 h 11636"/>
                              <a:gd name="T16" fmla="*/ 0 w 7652"/>
                              <a:gd name="T17" fmla="*/ 0 h 11636"/>
                              <a:gd name="T18" fmla="*/ 0 w 7652"/>
                              <a:gd name="T19" fmla="*/ 0 h 11636"/>
                              <a:gd name="T20" fmla="*/ 0 w 7652"/>
                              <a:gd name="T21" fmla="*/ 0 h 11636"/>
                              <a:gd name="T22" fmla="*/ 0 w 7652"/>
                              <a:gd name="T23" fmla="*/ 0 h 11636"/>
                              <a:gd name="T24" fmla="*/ 0 w 7652"/>
                              <a:gd name="T25" fmla="*/ 0 h 11636"/>
                              <a:gd name="T26" fmla="*/ 0 w 7652"/>
                              <a:gd name="T27" fmla="*/ 0 h 11636"/>
                              <a:gd name="T28" fmla="*/ 0 w 7652"/>
                              <a:gd name="T29" fmla="*/ 0 h 11636"/>
                              <a:gd name="T30" fmla="*/ 0 w 7652"/>
                              <a:gd name="T31" fmla="*/ 0 h 11636"/>
                              <a:gd name="T32" fmla="*/ 0 w 7652"/>
                              <a:gd name="T33" fmla="*/ 0 h 11636"/>
                              <a:gd name="T34" fmla="*/ 0 w 7652"/>
                              <a:gd name="T35" fmla="*/ 0 h 11636"/>
                              <a:gd name="T36" fmla="*/ 0 w 7652"/>
                              <a:gd name="T37" fmla="*/ 0 h 11636"/>
                              <a:gd name="T38" fmla="*/ 0 w 7652"/>
                              <a:gd name="T39" fmla="*/ 0 h 11636"/>
                              <a:gd name="T40" fmla="*/ 0 w 7652"/>
                              <a:gd name="T41" fmla="*/ 0 h 11636"/>
                              <a:gd name="T42" fmla="*/ 0 w 7652"/>
                              <a:gd name="T43" fmla="*/ 0 h 11636"/>
                              <a:gd name="T44" fmla="*/ 0 w 7652"/>
                              <a:gd name="T45" fmla="*/ 0 h 11636"/>
                              <a:gd name="T46" fmla="*/ 0 w 7652"/>
                              <a:gd name="T47" fmla="*/ 0 h 11636"/>
                              <a:gd name="T48" fmla="*/ 0 w 7652"/>
                              <a:gd name="T49" fmla="*/ 0 h 11636"/>
                              <a:gd name="T50" fmla="*/ 0 w 7652"/>
                              <a:gd name="T51" fmla="*/ 0 h 11636"/>
                              <a:gd name="T52" fmla="*/ 0 w 7652"/>
                              <a:gd name="T53" fmla="*/ 0 h 11636"/>
                              <a:gd name="T54" fmla="*/ 0 w 7652"/>
                              <a:gd name="T55" fmla="*/ 0 h 11636"/>
                              <a:gd name="T56" fmla="*/ 0 w 7652"/>
                              <a:gd name="T57" fmla="*/ 0 h 11636"/>
                              <a:gd name="T58" fmla="*/ 0 w 7652"/>
                              <a:gd name="T59" fmla="*/ 0 h 11636"/>
                              <a:gd name="T60" fmla="*/ 0 w 7652"/>
                              <a:gd name="T61" fmla="*/ 0 h 11636"/>
                              <a:gd name="T62" fmla="*/ 0 w 7652"/>
                              <a:gd name="T63" fmla="*/ 0 h 11636"/>
                              <a:gd name="T64" fmla="*/ 0 w 7652"/>
                              <a:gd name="T65" fmla="*/ 0 h 11636"/>
                              <a:gd name="T66" fmla="*/ 0 w 7652"/>
                              <a:gd name="T67" fmla="*/ 0 h 11636"/>
                              <a:gd name="T68" fmla="*/ 0 w 7652"/>
                              <a:gd name="T69" fmla="*/ 0 h 11636"/>
                              <a:gd name="T70" fmla="*/ 0 w 7652"/>
                              <a:gd name="T71" fmla="*/ 0 h 11636"/>
                              <a:gd name="T72" fmla="*/ 0 w 7652"/>
                              <a:gd name="T73" fmla="*/ 0 h 11636"/>
                              <a:gd name="T74" fmla="*/ 0 w 7652"/>
                              <a:gd name="T75" fmla="*/ 0 h 11636"/>
                              <a:gd name="T76" fmla="*/ 0 w 7652"/>
                              <a:gd name="T77" fmla="*/ 0 h 11636"/>
                              <a:gd name="T78" fmla="*/ 0 w 7652"/>
                              <a:gd name="T79" fmla="*/ 0 h 11636"/>
                              <a:gd name="T80" fmla="*/ 0 w 7652"/>
                              <a:gd name="T81" fmla="*/ 0 h 11636"/>
                              <a:gd name="T82" fmla="*/ 0 w 7652"/>
                              <a:gd name="T83" fmla="*/ 0 h 11636"/>
                              <a:gd name="T84" fmla="*/ 0 w 7652"/>
                              <a:gd name="T85" fmla="*/ 0 h 11636"/>
                              <a:gd name="T86" fmla="*/ 0 w 7652"/>
                              <a:gd name="T87" fmla="*/ 0 h 11636"/>
                              <a:gd name="T88" fmla="*/ 0 w 7652"/>
                              <a:gd name="T89" fmla="*/ 0 h 11636"/>
                              <a:gd name="T90" fmla="*/ 0 w 7652"/>
                              <a:gd name="T91" fmla="*/ 0 h 11636"/>
                              <a:gd name="T92" fmla="*/ 0 w 7652"/>
                              <a:gd name="T93" fmla="*/ 0 h 11636"/>
                              <a:gd name="T94" fmla="*/ 0 w 7652"/>
                              <a:gd name="T95" fmla="*/ 0 h 11636"/>
                              <a:gd name="T96" fmla="*/ 0 w 7652"/>
                              <a:gd name="T97" fmla="*/ 0 h 11636"/>
                              <a:gd name="T98" fmla="*/ 0 w 7652"/>
                              <a:gd name="T99" fmla="*/ 0 h 11636"/>
                              <a:gd name="T100" fmla="*/ 0 w 7652"/>
                              <a:gd name="T101" fmla="*/ 0 h 11636"/>
                              <a:gd name="T102" fmla="*/ 0 w 7652"/>
                              <a:gd name="T103" fmla="*/ 0 h 11636"/>
                              <a:gd name="T104" fmla="*/ 0 w 7652"/>
                              <a:gd name="T105" fmla="*/ 0 h 116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652"/>
                              <a:gd name="T160" fmla="*/ 0 h 11636"/>
                              <a:gd name="T161" fmla="*/ 7652 w 7652"/>
                              <a:gd name="T162" fmla="*/ 11636 h 116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652" h="11636">
                                <a:moveTo>
                                  <a:pt x="7473" y="4604"/>
                                </a:moveTo>
                                <a:lnTo>
                                  <a:pt x="7473" y="4617"/>
                                </a:lnTo>
                                <a:lnTo>
                                  <a:pt x="7457" y="4692"/>
                                </a:lnTo>
                                <a:lnTo>
                                  <a:pt x="7415" y="4758"/>
                                </a:lnTo>
                                <a:lnTo>
                                  <a:pt x="7351" y="4823"/>
                                </a:lnTo>
                                <a:lnTo>
                                  <a:pt x="7285" y="4884"/>
                                </a:lnTo>
                                <a:lnTo>
                                  <a:pt x="7185" y="4944"/>
                                </a:lnTo>
                                <a:lnTo>
                                  <a:pt x="7072" y="4995"/>
                                </a:lnTo>
                                <a:lnTo>
                                  <a:pt x="6943" y="5026"/>
                                </a:lnTo>
                                <a:lnTo>
                                  <a:pt x="6812" y="5067"/>
                                </a:lnTo>
                                <a:lnTo>
                                  <a:pt x="6670" y="5087"/>
                                </a:lnTo>
                                <a:lnTo>
                                  <a:pt x="6516" y="5101"/>
                                </a:lnTo>
                                <a:lnTo>
                                  <a:pt x="6356" y="5101"/>
                                </a:lnTo>
                                <a:lnTo>
                                  <a:pt x="6201" y="5098"/>
                                </a:lnTo>
                                <a:lnTo>
                                  <a:pt x="6052" y="5080"/>
                                </a:lnTo>
                                <a:lnTo>
                                  <a:pt x="5905" y="5053"/>
                                </a:lnTo>
                                <a:lnTo>
                                  <a:pt x="5776" y="5021"/>
                                </a:lnTo>
                                <a:lnTo>
                                  <a:pt x="5655" y="4971"/>
                                </a:lnTo>
                                <a:lnTo>
                                  <a:pt x="5548" y="4932"/>
                                </a:lnTo>
                                <a:lnTo>
                                  <a:pt x="5453" y="4864"/>
                                </a:lnTo>
                                <a:lnTo>
                                  <a:pt x="5388" y="4806"/>
                                </a:lnTo>
                                <a:lnTo>
                                  <a:pt x="5335" y="4742"/>
                                </a:lnTo>
                                <a:lnTo>
                                  <a:pt x="5304" y="4670"/>
                                </a:lnTo>
                                <a:lnTo>
                                  <a:pt x="5295" y="4604"/>
                                </a:lnTo>
                                <a:lnTo>
                                  <a:pt x="5277" y="4447"/>
                                </a:lnTo>
                                <a:lnTo>
                                  <a:pt x="5277" y="1446"/>
                                </a:lnTo>
                                <a:lnTo>
                                  <a:pt x="5099" y="1446"/>
                                </a:lnTo>
                                <a:lnTo>
                                  <a:pt x="5099" y="749"/>
                                </a:lnTo>
                                <a:lnTo>
                                  <a:pt x="4913" y="749"/>
                                </a:lnTo>
                                <a:lnTo>
                                  <a:pt x="4913" y="3792"/>
                                </a:lnTo>
                                <a:lnTo>
                                  <a:pt x="4911" y="3882"/>
                                </a:lnTo>
                                <a:lnTo>
                                  <a:pt x="4911" y="3912"/>
                                </a:lnTo>
                                <a:lnTo>
                                  <a:pt x="4889" y="3980"/>
                                </a:lnTo>
                                <a:lnTo>
                                  <a:pt x="4854" y="4045"/>
                                </a:lnTo>
                                <a:lnTo>
                                  <a:pt x="4796" y="4109"/>
                                </a:lnTo>
                                <a:lnTo>
                                  <a:pt x="4719" y="4172"/>
                                </a:lnTo>
                                <a:lnTo>
                                  <a:pt x="4612" y="4221"/>
                                </a:lnTo>
                                <a:lnTo>
                                  <a:pt x="4505" y="4268"/>
                                </a:lnTo>
                                <a:lnTo>
                                  <a:pt x="4371" y="4309"/>
                                </a:lnTo>
                                <a:lnTo>
                                  <a:pt x="4236" y="4332"/>
                                </a:lnTo>
                                <a:lnTo>
                                  <a:pt x="4083" y="4359"/>
                                </a:lnTo>
                                <a:lnTo>
                                  <a:pt x="3925" y="4370"/>
                                </a:lnTo>
                                <a:lnTo>
                                  <a:pt x="3780" y="4370"/>
                                </a:lnTo>
                                <a:lnTo>
                                  <a:pt x="3621" y="4367"/>
                                </a:lnTo>
                                <a:lnTo>
                                  <a:pt x="3471" y="4352"/>
                                </a:lnTo>
                                <a:lnTo>
                                  <a:pt x="3333" y="4318"/>
                                </a:lnTo>
                                <a:lnTo>
                                  <a:pt x="3190" y="4291"/>
                                </a:lnTo>
                                <a:lnTo>
                                  <a:pt x="3065" y="4252"/>
                                </a:lnTo>
                                <a:lnTo>
                                  <a:pt x="2965" y="4195"/>
                                </a:lnTo>
                                <a:lnTo>
                                  <a:pt x="2880" y="4142"/>
                                </a:lnTo>
                                <a:lnTo>
                                  <a:pt x="2803" y="4082"/>
                                </a:lnTo>
                                <a:lnTo>
                                  <a:pt x="2750" y="4018"/>
                                </a:lnTo>
                                <a:lnTo>
                                  <a:pt x="2722" y="3946"/>
                                </a:lnTo>
                                <a:lnTo>
                                  <a:pt x="2715" y="3882"/>
                                </a:lnTo>
                                <a:lnTo>
                                  <a:pt x="2732" y="3792"/>
                                </a:lnTo>
                                <a:lnTo>
                                  <a:pt x="2732" y="749"/>
                                </a:lnTo>
                                <a:lnTo>
                                  <a:pt x="2553" y="749"/>
                                </a:lnTo>
                                <a:lnTo>
                                  <a:pt x="2553" y="0"/>
                                </a:lnTo>
                                <a:lnTo>
                                  <a:pt x="2363" y="0"/>
                                </a:lnTo>
                                <a:lnTo>
                                  <a:pt x="2363" y="3043"/>
                                </a:lnTo>
                                <a:lnTo>
                                  <a:pt x="2367" y="3161"/>
                                </a:lnTo>
                                <a:lnTo>
                                  <a:pt x="2363" y="3192"/>
                                </a:lnTo>
                                <a:lnTo>
                                  <a:pt x="2344" y="3265"/>
                                </a:lnTo>
                                <a:lnTo>
                                  <a:pt x="2310" y="3330"/>
                                </a:lnTo>
                                <a:lnTo>
                                  <a:pt x="2251" y="3392"/>
                                </a:lnTo>
                                <a:lnTo>
                                  <a:pt x="2169" y="3453"/>
                                </a:lnTo>
                                <a:lnTo>
                                  <a:pt x="2067" y="3506"/>
                                </a:lnTo>
                                <a:lnTo>
                                  <a:pt x="1956" y="3544"/>
                                </a:lnTo>
                                <a:lnTo>
                                  <a:pt x="1825" y="3591"/>
                                </a:lnTo>
                                <a:lnTo>
                                  <a:pt x="1690" y="3621"/>
                                </a:lnTo>
                                <a:lnTo>
                                  <a:pt x="1537" y="3639"/>
                                </a:lnTo>
                                <a:lnTo>
                                  <a:pt x="1390" y="3651"/>
                                </a:lnTo>
                                <a:lnTo>
                                  <a:pt x="1230" y="3655"/>
                                </a:lnTo>
                                <a:lnTo>
                                  <a:pt x="1076" y="3651"/>
                                </a:lnTo>
                                <a:lnTo>
                                  <a:pt x="927" y="3635"/>
                                </a:lnTo>
                                <a:lnTo>
                                  <a:pt x="784" y="3612"/>
                                </a:lnTo>
                                <a:lnTo>
                                  <a:pt x="650" y="3571"/>
                                </a:lnTo>
                                <a:lnTo>
                                  <a:pt x="526" y="3530"/>
                                </a:lnTo>
                                <a:lnTo>
                                  <a:pt x="415" y="3483"/>
                                </a:lnTo>
                                <a:lnTo>
                                  <a:pt x="328" y="3429"/>
                                </a:lnTo>
                                <a:lnTo>
                                  <a:pt x="251" y="3353"/>
                                </a:lnTo>
                                <a:lnTo>
                                  <a:pt x="205" y="3299"/>
                                </a:lnTo>
                                <a:lnTo>
                                  <a:pt x="174" y="3233"/>
                                </a:lnTo>
                                <a:lnTo>
                                  <a:pt x="173" y="3161"/>
                                </a:lnTo>
                                <a:lnTo>
                                  <a:pt x="173" y="27"/>
                                </a:lnTo>
                                <a:lnTo>
                                  <a:pt x="0" y="27"/>
                                </a:lnTo>
                                <a:lnTo>
                                  <a:pt x="0" y="11053"/>
                                </a:lnTo>
                                <a:lnTo>
                                  <a:pt x="0" y="11125"/>
                                </a:lnTo>
                                <a:lnTo>
                                  <a:pt x="35" y="11199"/>
                                </a:lnTo>
                                <a:lnTo>
                                  <a:pt x="81" y="11271"/>
                                </a:lnTo>
                                <a:lnTo>
                                  <a:pt x="151" y="11341"/>
                                </a:lnTo>
                                <a:lnTo>
                                  <a:pt x="243" y="11402"/>
                                </a:lnTo>
                                <a:lnTo>
                                  <a:pt x="354" y="11459"/>
                                </a:lnTo>
                                <a:lnTo>
                                  <a:pt x="480" y="11513"/>
                                </a:lnTo>
                                <a:lnTo>
                                  <a:pt x="614" y="11559"/>
                                </a:lnTo>
                                <a:lnTo>
                                  <a:pt x="766" y="11585"/>
                                </a:lnTo>
                                <a:lnTo>
                                  <a:pt x="923" y="11612"/>
                                </a:lnTo>
                                <a:lnTo>
                                  <a:pt x="1086" y="11632"/>
                                </a:lnTo>
                                <a:lnTo>
                                  <a:pt x="1258" y="11636"/>
                                </a:lnTo>
                                <a:lnTo>
                                  <a:pt x="1421" y="11632"/>
                                </a:lnTo>
                                <a:lnTo>
                                  <a:pt x="1582" y="11616"/>
                                </a:lnTo>
                                <a:lnTo>
                                  <a:pt x="1748" y="11593"/>
                                </a:lnTo>
                                <a:lnTo>
                                  <a:pt x="1893" y="11562"/>
                                </a:lnTo>
                                <a:lnTo>
                                  <a:pt x="2036" y="11524"/>
                                </a:lnTo>
                                <a:lnTo>
                                  <a:pt x="2162" y="11473"/>
                                </a:lnTo>
                                <a:lnTo>
                                  <a:pt x="2277" y="11423"/>
                                </a:lnTo>
                                <a:lnTo>
                                  <a:pt x="2367" y="11348"/>
                                </a:lnTo>
                                <a:lnTo>
                                  <a:pt x="2442" y="11283"/>
                                </a:lnTo>
                                <a:lnTo>
                                  <a:pt x="2492" y="11210"/>
                                </a:lnTo>
                                <a:lnTo>
                                  <a:pt x="2577" y="11199"/>
                                </a:lnTo>
                                <a:lnTo>
                                  <a:pt x="2630" y="11271"/>
                                </a:lnTo>
                                <a:lnTo>
                                  <a:pt x="2700" y="11341"/>
                                </a:lnTo>
                                <a:lnTo>
                                  <a:pt x="2793" y="11402"/>
                                </a:lnTo>
                                <a:lnTo>
                                  <a:pt x="2900" y="11459"/>
                                </a:lnTo>
                                <a:lnTo>
                                  <a:pt x="3026" y="11513"/>
                                </a:lnTo>
                                <a:lnTo>
                                  <a:pt x="3167" y="11559"/>
                                </a:lnTo>
                                <a:lnTo>
                                  <a:pt x="3311" y="11585"/>
                                </a:lnTo>
                                <a:lnTo>
                                  <a:pt x="3471" y="11612"/>
                                </a:lnTo>
                                <a:lnTo>
                                  <a:pt x="3629" y="11632"/>
                                </a:lnTo>
                                <a:lnTo>
                                  <a:pt x="3794" y="11636"/>
                                </a:lnTo>
                                <a:lnTo>
                                  <a:pt x="3966" y="11632"/>
                                </a:lnTo>
                                <a:lnTo>
                                  <a:pt x="4128" y="11616"/>
                                </a:lnTo>
                                <a:lnTo>
                                  <a:pt x="4290" y="11593"/>
                                </a:lnTo>
                                <a:lnTo>
                                  <a:pt x="4439" y="11562"/>
                                </a:lnTo>
                                <a:lnTo>
                                  <a:pt x="4580" y="11524"/>
                                </a:lnTo>
                                <a:lnTo>
                                  <a:pt x="4700" y="11473"/>
                                </a:lnTo>
                                <a:lnTo>
                                  <a:pt x="4819" y="11423"/>
                                </a:lnTo>
                                <a:lnTo>
                                  <a:pt x="4911" y="11348"/>
                                </a:lnTo>
                                <a:lnTo>
                                  <a:pt x="4991" y="11283"/>
                                </a:lnTo>
                                <a:lnTo>
                                  <a:pt x="5042" y="11210"/>
                                </a:lnTo>
                                <a:lnTo>
                                  <a:pt x="5122" y="11199"/>
                                </a:lnTo>
                                <a:lnTo>
                                  <a:pt x="5176" y="11271"/>
                                </a:lnTo>
                                <a:lnTo>
                                  <a:pt x="5238" y="11341"/>
                                </a:lnTo>
                                <a:lnTo>
                                  <a:pt x="5335" y="11402"/>
                                </a:lnTo>
                                <a:lnTo>
                                  <a:pt x="5446" y="11459"/>
                                </a:lnTo>
                                <a:lnTo>
                                  <a:pt x="5575" y="11513"/>
                                </a:lnTo>
                                <a:lnTo>
                                  <a:pt x="5714" y="11559"/>
                                </a:lnTo>
                                <a:lnTo>
                                  <a:pt x="5854" y="11585"/>
                                </a:lnTo>
                                <a:lnTo>
                                  <a:pt x="6013" y="11612"/>
                                </a:lnTo>
                                <a:lnTo>
                                  <a:pt x="6171" y="11632"/>
                                </a:lnTo>
                                <a:lnTo>
                                  <a:pt x="6347" y="11636"/>
                                </a:lnTo>
                                <a:lnTo>
                                  <a:pt x="6516" y="11632"/>
                                </a:lnTo>
                                <a:lnTo>
                                  <a:pt x="6680" y="11616"/>
                                </a:lnTo>
                                <a:lnTo>
                                  <a:pt x="6839" y="11593"/>
                                </a:lnTo>
                                <a:lnTo>
                                  <a:pt x="6993" y="11562"/>
                                </a:lnTo>
                                <a:lnTo>
                                  <a:pt x="7128" y="11524"/>
                                </a:lnTo>
                                <a:lnTo>
                                  <a:pt x="7250" y="11473"/>
                                </a:lnTo>
                                <a:lnTo>
                                  <a:pt x="7365" y="11423"/>
                                </a:lnTo>
                                <a:lnTo>
                                  <a:pt x="7457" y="11348"/>
                                </a:lnTo>
                                <a:lnTo>
                                  <a:pt x="7530" y="11283"/>
                                </a:lnTo>
                                <a:lnTo>
                                  <a:pt x="7587" y="11210"/>
                                </a:lnTo>
                                <a:lnTo>
                                  <a:pt x="7621" y="11138"/>
                                </a:lnTo>
                                <a:lnTo>
                                  <a:pt x="7634" y="11067"/>
                                </a:lnTo>
                                <a:lnTo>
                                  <a:pt x="7634" y="11053"/>
                                </a:lnTo>
                                <a:lnTo>
                                  <a:pt x="7652" y="10915"/>
                                </a:lnTo>
                                <a:lnTo>
                                  <a:pt x="7652" y="1446"/>
                                </a:lnTo>
                                <a:lnTo>
                                  <a:pt x="7473" y="1446"/>
                                </a:lnTo>
                                <a:lnTo>
                                  <a:pt x="7473" y="4447"/>
                                </a:lnTo>
                                <a:lnTo>
                                  <a:pt x="7473" y="4604"/>
                                </a:lnTo>
                                <a:close/>
                              </a:path>
                            </a:pathLst>
                          </a:custGeom>
                          <a:grpFill/>
                          <a:ln w="0">
                            <a:solidFill>
                              <a:srgbClr val="000000"/>
                            </a:solidFill>
                            <a:round/>
                            <a:headEnd/>
                            <a:tailEnd/>
                          </a:ln>
                        </p:spPr>
                        <p:txBody>
                          <a:bodyPr/>
                          <a:lstStyle/>
                          <a:p>
                            <a:pPr>
                              <a:defRPr/>
                            </a:pPr>
                            <a:endParaRPr lang="en-US"/>
                          </a:p>
                        </p:txBody>
                      </p:sp>
                    </p:grpSp>
                    <p:sp>
                      <p:nvSpPr>
                        <p:cNvPr id="1206" name="Text Box 61"/>
                        <p:cNvSpPr txBox="1">
                          <a:spLocks noChangeArrowheads="1"/>
                        </p:cNvSpPr>
                        <p:nvPr/>
                      </p:nvSpPr>
                      <p:spPr bwMode="auto">
                        <a:xfrm>
                          <a:off x="3347" y="3858"/>
                          <a:ext cx="381" cy="155"/>
                        </a:xfrm>
                        <a:prstGeom prst="rect">
                          <a:avLst/>
                        </a:prstGeom>
                        <a:grpFill/>
                        <a:ln w="9525">
                          <a:noFill/>
                          <a:miter lim="800000"/>
                          <a:headEnd/>
                          <a:tailEnd/>
                        </a:ln>
                      </p:spPr>
                      <p:txBody>
                        <a:bodyPr wrap="none">
                          <a:spAutoFit/>
                        </a:bodyPr>
                        <a:lstStyle/>
                        <a:p>
                          <a:pPr>
                            <a:defRPr/>
                          </a:pPr>
                          <a:r>
                            <a:rPr lang="en-US" sz="1000" b="1" dirty="0" err="1">
                              <a:cs typeface="Arial" charset="0"/>
                            </a:rPr>
                            <a:t>Pustaka</a:t>
                          </a:r>
                          <a:endParaRPr lang="en-US" sz="1000" b="1" dirty="0">
                            <a:cs typeface="Arial" charset="0"/>
                          </a:endParaRPr>
                        </a:p>
                      </p:txBody>
                    </p:sp>
                  </p:grpSp>
                  <p:grpSp>
                    <p:nvGrpSpPr>
                      <p:cNvPr id="192" name="Group 62"/>
                      <p:cNvGrpSpPr>
                        <a:grpSpLocks/>
                      </p:cNvGrpSpPr>
                      <p:nvPr/>
                    </p:nvGrpSpPr>
                    <p:grpSpPr bwMode="auto">
                      <a:xfrm>
                        <a:off x="4515181" y="5709274"/>
                        <a:ext cx="417513" cy="773299"/>
                        <a:chOff x="3001" y="3528"/>
                        <a:chExt cx="263" cy="487"/>
                      </a:xfrm>
                      <a:noFill/>
                    </p:grpSpPr>
                    <p:grpSp>
                      <p:nvGrpSpPr>
                        <p:cNvPr id="193" name="Group 63"/>
                        <p:cNvGrpSpPr>
                          <a:grpSpLocks/>
                        </p:cNvGrpSpPr>
                        <p:nvPr/>
                      </p:nvGrpSpPr>
                      <p:grpSpPr bwMode="auto">
                        <a:xfrm>
                          <a:off x="3029" y="3528"/>
                          <a:ext cx="235" cy="315"/>
                          <a:chOff x="2090" y="1180"/>
                          <a:chExt cx="1578" cy="2236"/>
                        </a:xfrm>
                        <a:grpFill/>
                      </p:grpSpPr>
                      <p:sp>
                        <p:nvSpPr>
                          <p:cNvPr id="1103" name="Freeform 64"/>
                          <p:cNvSpPr>
                            <a:spLocks/>
                          </p:cNvSpPr>
                          <p:nvPr/>
                        </p:nvSpPr>
                        <p:spPr bwMode="auto">
                          <a:xfrm>
                            <a:off x="2826" y="1668"/>
                            <a:ext cx="653" cy="1505"/>
                          </a:xfrm>
                          <a:custGeom>
                            <a:avLst/>
                            <a:gdLst>
                              <a:gd name="T0" fmla="*/ 0 w 1307"/>
                              <a:gd name="T1" fmla="*/ 1 h 3010"/>
                              <a:gd name="T2" fmla="*/ 0 w 1307"/>
                              <a:gd name="T3" fmla="*/ 1 h 3010"/>
                              <a:gd name="T4" fmla="*/ 0 w 1307"/>
                              <a:gd name="T5" fmla="*/ 1 h 3010"/>
                              <a:gd name="T6" fmla="*/ 0 w 1307"/>
                              <a:gd name="T7" fmla="*/ 1 h 3010"/>
                              <a:gd name="T8" fmla="*/ 0 w 1307"/>
                              <a:gd name="T9" fmla="*/ 1 h 3010"/>
                              <a:gd name="T10" fmla="*/ 0 w 1307"/>
                              <a:gd name="T11" fmla="*/ 0 h 3010"/>
                              <a:gd name="T12" fmla="*/ 0 w 1307"/>
                              <a:gd name="T13" fmla="*/ 1 h 3010"/>
                              <a:gd name="T14" fmla="*/ 0 w 1307"/>
                              <a:gd name="T15" fmla="*/ 1 h 3010"/>
                              <a:gd name="T16" fmla="*/ 0 60000 65536"/>
                              <a:gd name="T17" fmla="*/ 0 60000 65536"/>
                              <a:gd name="T18" fmla="*/ 0 60000 65536"/>
                              <a:gd name="T19" fmla="*/ 0 60000 65536"/>
                              <a:gd name="T20" fmla="*/ 0 60000 65536"/>
                              <a:gd name="T21" fmla="*/ 0 60000 65536"/>
                              <a:gd name="T22" fmla="*/ 0 60000 65536"/>
                              <a:gd name="T23" fmla="*/ 0 60000 65536"/>
                              <a:gd name="T24" fmla="*/ 0 w 1307"/>
                              <a:gd name="T25" fmla="*/ 0 h 3010"/>
                              <a:gd name="T26" fmla="*/ 1307 w 1307"/>
                              <a:gd name="T27" fmla="*/ 3010 h 301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07" h="3010">
                                <a:moveTo>
                                  <a:pt x="707" y="1346"/>
                                </a:moveTo>
                                <a:lnTo>
                                  <a:pt x="707" y="2408"/>
                                </a:lnTo>
                                <a:lnTo>
                                  <a:pt x="494" y="3010"/>
                                </a:lnTo>
                                <a:lnTo>
                                  <a:pt x="1307" y="3010"/>
                                </a:lnTo>
                                <a:lnTo>
                                  <a:pt x="1307" y="462"/>
                                </a:lnTo>
                                <a:lnTo>
                                  <a:pt x="458" y="0"/>
                                </a:lnTo>
                                <a:lnTo>
                                  <a:pt x="0" y="920"/>
                                </a:lnTo>
                                <a:lnTo>
                                  <a:pt x="707" y="1346"/>
                                </a:lnTo>
                                <a:close/>
                              </a:path>
                            </a:pathLst>
                          </a:custGeom>
                          <a:grpFill/>
                          <a:ln w="12700">
                            <a:solidFill>
                              <a:srgbClr val="000000"/>
                            </a:solidFill>
                            <a:round/>
                            <a:headEnd/>
                            <a:tailEnd/>
                          </a:ln>
                        </p:spPr>
                        <p:txBody>
                          <a:bodyPr/>
                          <a:lstStyle/>
                          <a:p>
                            <a:pPr>
                              <a:defRPr/>
                            </a:pPr>
                            <a:endParaRPr lang="en-US"/>
                          </a:p>
                        </p:txBody>
                      </p:sp>
                      <p:grpSp>
                        <p:nvGrpSpPr>
                          <p:cNvPr id="194" name="Group 65"/>
                          <p:cNvGrpSpPr>
                            <a:grpSpLocks/>
                          </p:cNvGrpSpPr>
                          <p:nvPr/>
                        </p:nvGrpSpPr>
                        <p:grpSpPr bwMode="auto">
                          <a:xfrm>
                            <a:off x="2208" y="2315"/>
                            <a:ext cx="971" cy="806"/>
                            <a:chOff x="2208" y="2315"/>
                            <a:chExt cx="971" cy="806"/>
                          </a:xfrm>
                          <a:grpFill/>
                        </p:grpSpPr>
                        <p:grpSp>
                          <p:nvGrpSpPr>
                            <p:cNvPr id="195" name="Group 66"/>
                            <p:cNvGrpSpPr>
                              <a:grpSpLocks/>
                            </p:cNvGrpSpPr>
                            <p:nvPr/>
                          </p:nvGrpSpPr>
                          <p:grpSpPr bwMode="auto">
                            <a:xfrm>
                              <a:off x="2208" y="2500"/>
                              <a:ext cx="636" cy="621"/>
                              <a:chOff x="2208" y="2500"/>
                              <a:chExt cx="636" cy="621"/>
                            </a:xfrm>
                            <a:grpFill/>
                          </p:grpSpPr>
                          <p:sp>
                            <p:nvSpPr>
                              <p:cNvPr id="1203" name="Freeform 67"/>
                              <p:cNvSpPr>
                                <a:spLocks/>
                              </p:cNvSpPr>
                              <p:nvPr/>
                            </p:nvSpPr>
                            <p:spPr bwMode="auto">
                              <a:xfrm>
                                <a:off x="2208" y="2500"/>
                                <a:ext cx="636" cy="621"/>
                              </a:xfrm>
                              <a:custGeom>
                                <a:avLst/>
                                <a:gdLst>
                                  <a:gd name="T0" fmla="*/ 1 w 1270"/>
                                  <a:gd name="T1" fmla="*/ 1 h 1241"/>
                                  <a:gd name="T2" fmla="*/ 1 w 1270"/>
                                  <a:gd name="T3" fmla="*/ 1 h 1241"/>
                                  <a:gd name="T4" fmla="*/ 1 w 1270"/>
                                  <a:gd name="T5" fmla="*/ 1 h 1241"/>
                                  <a:gd name="T6" fmla="*/ 1 w 1270"/>
                                  <a:gd name="T7" fmla="*/ 1 h 1241"/>
                                  <a:gd name="T8" fmla="*/ 1 w 1270"/>
                                  <a:gd name="T9" fmla="*/ 1 h 1241"/>
                                  <a:gd name="T10" fmla="*/ 1 w 1270"/>
                                  <a:gd name="T11" fmla="*/ 1 h 1241"/>
                                  <a:gd name="T12" fmla="*/ 1 w 1270"/>
                                  <a:gd name="T13" fmla="*/ 1 h 1241"/>
                                  <a:gd name="T14" fmla="*/ 1 w 1270"/>
                                  <a:gd name="T15" fmla="*/ 1 h 1241"/>
                                  <a:gd name="T16" fmla="*/ 1 w 1270"/>
                                  <a:gd name="T17" fmla="*/ 0 h 1241"/>
                                  <a:gd name="T18" fmla="*/ 1 w 1270"/>
                                  <a:gd name="T19" fmla="*/ 1 h 1241"/>
                                  <a:gd name="T20" fmla="*/ 1 w 1270"/>
                                  <a:gd name="T21" fmla="*/ 1 h 1241"/>
                                  <a:gd name="T22" fmla="*/ 1 w 1270"/>
                                  <a:gd name="T23" fmla="*/ 1 h 1241"/>
                                  <a:gd name="T24" fmla="*/ 1 w 1270"/>
                                  <a:gd name="T25" fmla="*/ 1 h 1241"/>
                                  <a:gd name="T26" fmla="*/ 1 w 1270"/>
                                  <a:gd name="T27" fmla="*/ 1 h 1241"/>
                                  <a:gd name="T28" fmla="*/ 1 w 1270"/>
                                  <a:gd name="T29" fmla="*/ 1 h 1241"/>
                                  <a:gd name="T30" fmla="*/ 1 w 1270"/>
                                  <a:gd name="T31" fmla="*/ 1 h 1241"/>
                                  <a:gd name="T32" fmla="*/ 0 w 1270"/>
                                  <a:gd name="T33" fmla="*/ 1 h 1241"/>
                                  <a:gd name="T34" fmla="*/ 1 w 1270"/>
                                  <a:gd name="T35" fmla="*/ 1 h 124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70"/>
                                  <a:gd name="T55" fmla="*/ 0 h 1241"/>
                                  <a:gd name="T56" fmla="*/ 1270 w 1270"/>
                                  <a:gd name="T57" fmla="*/ 1241 h 124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70" h="1241">
                                    <a:moveTo>
                                      <a:pt x="42" y="574"/>
                                    </a:moveTo>
                                    <a:lnTo>
                                      <a:pt x="669" y="889"/>
                                    </a:lnTo>
                                    <a:lnTo>
                                      <a:pt x="635" y="956"/>
                                    </a:lnTo>
                                    <a:lnTo>
                                      <a:pt x="740" y="1100"/>
                                    </a:lnTo>
                                    <a:lnTo>
                                      <a:pt x="954" y="639"/>
                                    </a:lnTo>
                                    <a:lnTo>
                                      <a:pt x="989" y="462"/>
                                    </a:lnTo>
                                    <a:lnTo>
                                      <a:pt x="908" y="514"/>
                                    </a:lnTo>
                                    <a:lnTo>
                                      <a:pt x="177" y="141"/>
                                    </a:lnTo>
                                    <a:lnTo>
                                      <a:pt x="247" y="0"/>
                                    </a:lnTo>
                                    <a:lnTo>
                                      <a:pt x="1095" y="390"/>
                                    </a:lnTo>
                                    <a:lnTo>
                                      <a:pt x="1129" y="321"/>
                                    </a:lnTo>
                                    <a:lnTo>
                                      <a:pt x="1270" y="390"/>
                                    </a:lnTo>
                                    <a:lnTo>
                                      <a:pt x="1200" y="568"/>
                                    </a:lnTo>
                                    <a:lnTo>
                                      <a:pt x="1023" y="709"/>
                                    </a:lnTo>
                                    <a:lnTo>
                                      <a:pt x="774" y="1241"/>
                                    </a:lnTo>
                                    <a:lnTo>
                                      <a:pt x="424" y="1030"/>
                                    </a:lnTo>
                                    <a:lnTo>
                                      <a:pt x="0" y="673"/>
                                    </a:lnTo>
                                    <a:lnTo>
                                      <a:pt x="42" y="574"/>
                                    </a:lnTo>
                                    <a:close/>
                                  </a:path>
                                </a:pathLst>
                              </a:custGeom>
                              <a:grpFill/>
                              <a:ln w="12700">
                                <a:solidFill>
                                  <a:srgbClr val="000000"/>
                                </a:solidFill>
                                <a:round/>
                                <a:headEnd/>
                                <a:tailEnd/>
                              </a:ln>
                            </p:spPr>
                            <p:txBody>
                              <a:bodyPr/>
                              <a:lstStyle/>
                              <a:p>
                                <a:pPr>
                                  <a:defRPr/>
                                </a:pPr>
                                <a:endParaRPr lang="en-US"/>
                              </a:p>
                            </p:txBody>
                          </p:sp>
                          <p:sp>
                            <p:nvSpPr>
                              <p:cNvPr id="1204" name="Freeform 68"/>
                              <p:cNvSpPr>
                                <a:spLocks/>
                              </p:cNvSpPr>
                              <p:nvPr/>
                            </p:nvSpPr>
                            <p:spPr bwMode="auto">
                              <a:xfrm>
                                <a:off x="2213" y="2786"/>
                                <a:ext cx="331" cy="194"/>
                              </a:xfrm>
                              <a:custGeom>
                                <a:avLst/>
                                <a:gdLst>
                                  <a:gd name="T0" fmla="*/ 1 w 661"/>
                                  <a:gd name="T1" fmla="*/ 0 h 388"/>
                                  <a:gd name="T2" fmla="*/ 1 w 661"/>
                                  <a:gd name="T3" fmla="*/ 1 h 388"/>
                                  <a:gd name="T4" fmla="*/ 1 w 661"/>
                                  <a:gd name="T5" fmla="*/ 1 h 388"/>
                                  <a:gd name="T6" fmla="*/ 0 w 661"/>
                                  <a:gd name="T7" fmla="*/ 1 h 388"/>
                                  <a:gd name="T8" fmla="*/ 1 w 661"/>
                                  <a:gd name="T9" fmla="*/ 0 h 388"/>
                                  <a:gd name="T10" fmla="*/ 0 60000 65536"/>
                                  <a:gd name="T11" fmla="*/ 0 60000 65536"/>
                                  <a:gd name="T12" fmla="*/ 0 60000 65536"/>
                                  <a:gd name="T13" fmla="*/ 0 60000 65536"/>
                                  <a:gd name="T14" fmla="*/ 0 60000 65536"/>
                                  <a:gd name="T15" fmla="*/ 0 w 661"/>
                                  <a:gd name="T16" fmla="*/ 0 h 388"/>
                                  <a:gd name="T17" fmla="*/ 661 w 661"/>
                                  <a:gd name="T18" fmla="*/ 388 h 388"/>
                                </a:gdLst>
                                <a:ahLst/>
                                <a:cxnLst>
                                  <a:cxn ang="T10">
                                    <a:pos x="T0" y="T1"/>
                                  </a:cxn>
                                  <a:cxn ang="T11">
                                    <a:pos x="T2" y="T3"/>
                                  </a:cxn>
                                  <a:cxn ang="T12">
                                    <a:pos x="T4" y="T5"/>
                                  </a:cxn>
                                  <a:cxn ang="T13">
                                    <a:pos x="T6" y="T7"/>
                                  </a:cxn>
                                  <a:cxn ang="T14">
                                    <a:pos x="T8" y="T9"/>
                                  </a:cxn>
                                </a:cxnLst>
                                <a:rect l="T15" t="T16" r="T17" b="T18"/>
                                <a:pathLst>
                                  <a:path w="661" h="388">
                                    <a:moveTo>
                                      <a:pt x="32" y="0"/>
                                    </a:moveTo>
                                    <a:lnTo>
                                      <a:pt x="661" y="317"/>
                                    </a:lnTo>
                                    <a:lnTo>
                                      <a:pt x="625" y="388"/>
                                    </a:lnTo>
                                    <a:lnTo>
                                      <a:pt x="0" y="73"/>
                                    </a:lnTo>
                                    <a:lnTo>
                                      <a:pt x="32" y="0"/>
                                    </a:lnTo>
                                    <a:close/>
                                  </a:path>
                                </a:pathLst>
                              </a:custGeom>
                              <a:grpFill/>
                              <a:ln w="12700">
                                <a:solidFill>
                                  <a:srgbClr val="000000"/>
                                </a:solidFill>
                                <a:round/>
                                <a:headEnd/>
                                <a:tailEnd/>
                              </a:ln>
                            </p:spPr>
                            <p:txBody>
                              <a:bodyPr/>
                              <a:lstStyle/>
                              <a:p>
                                <a:pPr>
                                  <a:defRPr/>
                                </a:pPr>
                                <a:endParaRPr lang="en-US"/>
                              </a:p>
                            </p:txBody>
                          </p:sp>
                        </p:grpSp>
                        <p:grpSp>
                          <p:nvGrpSpPr>
                            <p:cNvPr id="196" name="Group 69"/>
                            <p:cNvGrpSpPr>
                              <a:grpSpLocks/>
                            </p:cNvGrpSpPr>
                            <p:nvPr/>
                          </p:nvGrpSpPr>
                          <p:grpSpPr bwMode="auto">
                            <a:xfrm>
                              <a:off x="2261" y="2315"/>
                              <a:ext cx="918" cy="345"/>
                              <a:chOff x="2261" y="2315"/>
                              <a:chExt cx="918" cy="345"/>
                            </a:xfrm>
                            <a:grpFill/>
                          </p:grpSpPr>
                          <p:sp>
                            <p:nvSpPr>
                              <p:cNvPr id="1201" name="Freeform 70"/>
                              <p:cNvSpPr>
                                <a:spLocks/>
                              </p:cNvSpPr>
                              <p:nvPr/>
                            </p:nvSpPr>
                            <p:spPr bwMode="auto">
                              <a:xfrm>
                                <a:off x="2261" y="2315"/>
                                <a:ext cx="918" cy="345"/>
                              </a:xfrm>
                              <a:custGeom>
                                <a:avLst/>
                                <a:gdLst>
                                  <a:gd name="T0" fmla="*/ 1 w 1836"/>
                                  <a:gd name="T1" fmla="*/ 0 h 691"/>
                                  <a:gd name="T2" fmla="*/ 1 w 1836"/>
                                  <a:gd name="T3" fmla="*/ 0 h 691"/>
                                  <a:gd name="T4" fmla="*/ 1 w 1836"/>
                                  <a:gd name="T5" fmla="*/ 0 h 691"/>
                                  <a:gd name="T6" fmla="*/ 1 w 1836"/>
                                  <a:gd name="T7" fmla="*/ 0 h 691"/>
                                  <a:gd name="T8" fmla="*/ 1 w 1836"/>
                                  <a:gd name="T9" fmla="*/ 0 h 691"/>
                                  <a:gd name="T10" fmla="*/ 0 w 1836"/>
                                  <a:gd name="T11" fmla="*/ 0 h 691"/>
                                  <a:gd name="T12" fmla="*/ 1 w 1836"/>
                                  <a:gd name="T13" fmla="*/ 0 h 691"/>
                                  <a:gd name="T14" fmla="*/ 0 60000 65536"/>
                                  <a:gd name="T15" fmla="*/ 0 60000 65536"/>
                                  <a:gd name="T16" fmla="*/ 0 60000 65536"/>
                                  <a:gd name="T17" fmla="*/ 0 60000 65536"/>
                                  <a:gd name="T18" fmla="*/ 0 60000 65536"/>
                                  <a:gd name="T19" fmla="*/ 0 60000 65536"/>
                                  <a:gd name="T20" fmla="*/ 0 60000 65536"/>
                                  <a:gd name="T21" fmla="*/ 0 w 1836"/>
                                  <a:gd name="T22" fmla="*/ 0 h 691"/>
                                  <a:gd name="T23" fmla="*/ 1836 w 1836"/>
                                  <a:gd name="T24" fmla="*/ 691 h 69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36" h="691">
                                    <a:moveTo>
                                      <a:pt x="80" y="0"/>
                                    </a:moveTo>
                                    <a:lnTo>
                                      <a:pt x="1173" y="549"/>
                                    </a:lnTo>
                                    <a:lnTo>
                                      <a:pt x="1836" y="549"/>
                                    </a:lnTo>
                                    <a:lnTo>
                                      <a:pt x="1836" y="691"/>
                                    </a:lnTo>
                                    <a:lnTo>
                                      <a:pt x="1042" y="691"/>
                                    </a:lnTo>
                                    <a:lnTo>
                                      <a:pt x="0" y="159"/>
                                    </a:lnTo>
                                    <a:lnTo>
                                      <a:pt x="80" y="0"/>
                                    </a:lnTo>
                                    <a:close/>
                                  </a:path>
                                </a:pathLst>
                              </a:custGeom>
                              <a:grpFill/>
                              <a:ln w="12700">
                                <a:solidFill>
                                  <a:srgbClr val="000000"/>
                                </a:solidFill>
                                <a:round/>
                                <a:headEnd/>
                                <a:tailEnd/>
                              </a:ln>
                            </p:spPr>
                            <p:txBody>
                              <a:bodyPr/>
                              <a:lstStyle/>
                              <a:p>
                                <a:pPr>
                                  <a:defRPr/>
                                </a:pPr>
                                <a:endParaRPr lang="en-US"/>
                              </a:p>
                            </p:txBody>
                          </p:sp>
                          <p:sp>
                            <p:nvSpPr>
                              <p:cNvPr id="1202" name="Line 71"/>
                              <p:cNvSpPr>
                                <a:spLocks noChangeShapeType="1"/>
                              </p:cNvSpPr>
                              <p:nvPr/>
                            </p:nvSpPr>
                            <p:spPr bwMode="auto">
                              <a:xfrm>
                                <a:off x="2279" y="2377"/>
                                <a:ext cx="537" cy="269"/>
                              </a:xfrm>
                              <a:prstGeom prst="line">
                                <a:avLst/>
                              </a:prstGeom>
                              <a:grpFill/>
                              <a:ln w="12700">
                                <a:solidFill>
                                  <a:srgbClr val="000000"/>
                                </a:solidFill>
                                <a:round/>
                                <a:headEnd/>
                                <a:tailEnd/>
                              </a:ln>
                            </p:spPr>
                            <p:txBody>
                              <a:bodyPr/>
                              <a:lstStyle/>
                              <a:p>
                                <a:pPr>
                                  <a:defRPr/>
                                </a:pPr>
                                <a:endParaRPr lang="en-US"/>
                              </a:p>
                            </p:txBody>
                          </p:sp>
                        </p:grpSp>
                        <p:sp>
                          <p:nvSpPr>
                            <p:cNvPr id="1200" name="Freeform 72"/>
                            <p:cNvSpPr>
                              <a:spLocks/>
                            </p:cNvSpPr>
                            <p:nvPr/>
                          </p:nvSpPr>
                          <p:spPr bwMode="auto">
                            <a:xfrm>
                              <a:off x="2287" y="2421"/>
                              <a:ext cx="495" cy="292"/>
                            </a:xfrm>
                            <a:custGeom>
                              <a:avLst/>
                              <a:gdLst>
                                <a:gd name="T0" fmla="*/ 1 w 990"/>
                                <a:gd name="T1" fmla="*/ 0 h 583"/>
                                <a:gd name="T2" fmla="*/ 0 w 990"/>
                                <a:gd name="T3" fmla="*/ 1 h 583"/>
                                <a:gd name="T4" fmla="*/ 1 w 990"/>
                                <a:gd name="T5" fmla="*/ 1 h 583"/>
                                <a:gd name="T6" fmla="*/ 1 w 990"/>
                                <a:gd name="T7" fmla="*/ 1 h 583"/>
                                <a:gd name="T8" fmla="*/ 1 w 990"/>
                                <a:gd name="T9" fmla="*/ 0 h 583"/>
                                <a:gd name="T10" fmla="*/ 0 60000 65536"/>
                                <a:gd name="T11" fmla="*/ 0 60000 65536"/>
                                <a:gd name="T12" fmla="*/ 0 60000 65536"/>
                                <a:gd name="T13" fmla="*/ 0 60000 65536"/>
                                <a:gd name="T14" fmla="*/ 0 60000 65536"/>
                                <a:gd name="T15" fmla="*/ 0 w 990"/>
                                <a:gd name="T16" fmla="*/ 0 h 583"/>
                                <a:gd name="T17" fmla="*/ 990 w 990"/>
                                <a:gd name="T18" fmla="*/ 583 h 583"/>
                              </a:gdLst>
                              <a:ahLst/>
                              <a:cxnLst>
                                <a:cxn ang="T10">
                                  <a:pos x="T0" y="T1"/>
                                </a:cxn>
                                <a:cxn ang="T11">
                                  <a:pos x="T2" y="T3"/>
                                </a:cxn>
                                <a:cxn ang="T12">
                                  <a:pos x="T4" y="T5"/>
                                </a:cxn>
                                <a:cxn ang="T13">
                                  <a:pos x="T6" y="T7"/>
                                </a:cxn>
                                <a:cxn ang="T14">
                                  <a:pos x="T8" y="T9"/>
                                </a:cxn>
                              </a:cxnLst>
                              <a:rect l="T15" t="T16" r="T17" b="T18"/>
                              <a:pathLst>
                                <a:path w="990" h="583">
                                  <a:moveTo>
                                    <a:pt x="54" y="0"/>
                                  </a:moveTo>
                                  <a:lnTo>
                                    <a:pt x="0" y="113"/>
                                  </a:lnTo>
                                  <a:lnTo>
                                    <a:pt x="938" y="583"/>
                                  </a:lnTo>
                                  <a:lnTo>
                                    <a:pt x="990" y="468"/>
                                  </a:lnTo>
                                  <a:lnTo>
                                    <a:pt x="54" y="0"/>
                                  </a:lnTo>
                                  <a:close/>
                                </a:path>
                              </a:pathLst>
                            </a:custGeom>
                            <a:grpFill/>
                            <a:ln w="12700">
                              <a:solidFill>
                                <a:srgbClr val="000000"/>
                              </a:solidFill>
                              <a:round/>
                              <a:headEnd/>
                              <a:tailEnd/>
                            </a:ln>
                          </p:spPr>
                          <p:txBody>
                            <a:bodyPr/>
                            <a:lstStyle/>
                            <a:p>
                              <a:pPr>
                                <a:defRPr/>
                              </a:pPr>
                              <a:endParaRPr lang="en-US"/>
                            </a:p>
                          </p:txBody>
                        </p:sp>
                      </p:grpSp>
                      <p:grpSp>
                        <p:nvGrpSpPr>
                          <p:cNvPr id="197" name="Group 73"/>
                          <p:cNvGrpSpPr>
                            <a:grpSpLocks/>
                          </p:cNvGrpSpPr>
                          <p:nvPr/>
                        </p:nvGrpSpPr>
                        <p:grpSpPr bwMode="auto">
                          <a:xfrm>
                            <a:off x="2490" y="1180"/>
                            <a:ext cx="742" cy="1216"/>
                            <a:chOff x="2490" y="1180"/>
                            <a:chExt cx="742" cy="1216"/>
                          </a:xfrm>
                          <a:grpFill/>
                        </p:grpSpPr>
                        <p:sp>
                          <p:nvSpPr>
                            <p:cNvPr id="1109" name="Freeform 74"/>
                            <p:cNvSpPr>
                              <a:spLocks/>
                            </p:cNvSpPr>
                            <p:nvPr/>
                          </p:nvSpPr>
                          <p:spPr bwMode="auto">
                            <a:xfrm>
                              <a:off x="2543" y="2155"/>
                              <a:ext cx="213" cy="189"/>
                            </a:xfrm>
                            <a:custGeom>
                              <a:avLst/>
                              <a:gdLst>
                                <a:gd name="T0" fmla="*/ 1 w 426"/>
                                <a:gd name="T1" fmla="*/ 0 h 376"/>
                                <a:gd name="T2" fmla="*/ 0 w 426"/>
                                <a:gd name="T3" fmla="*/ 1 h 376"/>
                                <a:gd name="T4" fmla="*/ 1 w 426"/>
                                <a:gd name="T5" fmla="*/ 1 h 376"/>
                                <a:gd name="T6" fmla="*/ 1 w 426"/>
                                <a:gd name="T7" fmla="*/ 1 h 376"/>
                                <a:gd name="T8" fmla="*/ 1 w 426"/>
                                <a:gd name="T9" fmla="*/ 0 h 376"/>
                                <a:gd name="T10" fmla="*/ 0 60000 65536"/>
                                <a:gd name="T11" fmla="*/ 0 60000 65536"/>
                                <a:gd name="T12" fmla="*/ 0 60000 65536"/>
                                <a:gd name="T13" fmla="*/ 0 60000 65536"/>
                                <a:gd name="T14" fmla="*/ 0 60000 65536"/>
                                <a:gd name="T15" fmla="*/ 0 w 426"/>
                                <a:gd name="T16" fmla="*/ 0 h 376"/>
                                <a:gd name="T17" fmla="*/ 426 w 426"/>
                                <a:gd name="T18" fmla="*/ 376 h 376"/>
                              </a:gdLst>
                              <a:ahLst/>
                              <a:cxnLst>
                                <a:cxn ang="T10">
                                  <a:pos x="T0" y="T1"/>
                                </a:cxn>
                                <a:cxn ang="T11">
                                  <a:pos x="T2" y="T3"/>
                                </a:cxn>
                                <a:cxn ang="T12">
                                  <a:pos x="T4" y="T5"/>
                                </a:cxn>
                                <a:cxn ang="T13">
                                  <a:pos x="T6" y="T7"/>
                                </a:cxn>
                                <a:cxn ang="T14">
                                  <a:pos x="T8" y="T9"/>
                                </a:cxn>
                              </a:cxnLst>
                              <a:rect l="T15" t="T16" r="T17" b="T18"/>
                              <a:pathLst>
                                <a:path w="426" h="376">
                                  <a:moveTo>
                                    <a:pt x="105" y="0"/>
                                  </a:moveTo>
                                  <a:lnTo>
                                    <a:pt x="0" y="213"/>
                                  </a:lnTo>
                                  <a:lnTo>
                                    <a:pt x="326" y="376"/>
                                  </a:lnTo>
                                  <a:lnTo>
                                    <a:pt x="426" y="177"/>
                                  </a:lnTo>
                                  <a:lnTo>
                                    <a:pt x="105" y="0"/>
                                  </a:lnTo>
                                  <a:close/>
                                </a:path>
                              </a:pathLst>
                            </a:custGeom>
                            <a:grpFill/>
                            <a:ln w="12700">
                              <a:solidFill>
                                <a:srgbClr val="000000"/>
                              </a:solidFill>
                              <a:round/>
                              <a:headEnd/>
                              <a:tailEnd/>
                            </a:ln>
                          </p:spPr>
                          <p:txBody>
                            <a:bodyPr/>
                            <a:lstStyle/>
                            <a:p>
                              <a:pPr>
                                <a:defRPr/>
                              </a:pPr>
                              <a:endParaRPr lang="en-US"/>
                            </a:p>
                          </p:txBody>
                        </p:sp>
                        <p:grpSp>
                          <p:nvGrpSpPr>
                            <p:cNvPr id="198" name="Group 75"/>
                            <p:cNvGrpSpPr>
                              <a:grpSpLocks/>
                            </p:cNvGrpSpPr>
                            <p:nvPr/>
                          </p:nvGrpSpPr>
                          <p:grpSpPr bwMode="auto">
                            <a:xfrm>
                              <a:off x="2614" y="1545"/>
                              <a:ext cx="459" cy="637"/>
                              <a:chOff x="2614" y="1545"/>
                              <a:chExt cx="459" cy="637"/>
                            </a:xfrm>
                            <a:grpFill/>
                          </p:grpSpPr>
                          <p:sp>
                            <p:nvSpPr>
                              <p:cNvPr id="1196" name="Freeform 76"/>
                              <p:cNvSpPr>
                                <a:spLocks/>
                              </p:cNvSpPr>
                              <p:nvPr/>
                            </p:nvSpPr>
                            <p:spPr bwMode="auto">
                              <a:xfrm>
                                <a:off x="2614" y="1545"/>
                                <a:ext cx="459" cy="637"/>
                              </a:xfrm>
                              <a:custGeom>
                                <a:avLst/>
                                <a:gdLst>
                                  <a:gd name="T0" fmla="*/ 1 w 918"/>
                                  <a:gd name="T1" fmla="*/ 0 h 1275"/>
                                  <a:gd name="T2" fmla="*/ 1 w 918"/>
                                  <a:gd name="T3" fmla="*/ 0 h 1275"/>
                                  <a:gd name="T4" fmla="*/ 1 w 918"/>
                                  <a:gd name="T5" fmla="*/ 0 h 1275"/>
                                  <a:gd name="T6" fmla="*/ 0 w 918"/>
                                  <a:gd name="T7" fmla="*/ 0 h 1275"/>
                                  <a:gd name="T8" fmla="*/ 1 w 918"/>
                                  <a:gd name="T9" fmla="*/ 0 h 1275"/>
                                  <a:gd name="T10" fmla="*/ 0 60000 65536"/>
                                  <a:gd name="T11" fmla="*/ 0 60000 65536"/>
                                  <a:gd name="T12" fmla="*/ 0 60000 65536"/>
                                  <a:gd name="T13" fmla="*/ 0 60000 65536"/>
                                  <a:gd name="T14" fmla="*/ 0 60000 65536"/>
                                  <a:gd name="T15" fmla="*/ 0 w 918"/>
                                  <a:gd name="T16" fmla="*/ 0 h 1275"/>
                                  <a:gd name="T17" fmla="*/ 918 w 918"/>
                                  <a:gd name="T18" fmla="*/ 1275 h 1275"/>
                                </a:gdLst>
                                <a:ahLst/>
                                <a:cxnLst>
                                  <a:cxn ang="T10">
                                    <a:pos x="T0" y="T1"/>
                                  </a:cxn>
                                  <a:cxn ang="T11">
                                    <a:pos x="T2" y="T3"/>
                                  </a:cxn>
                                  <a:cxn ang="T12">
                                    <a:pos x="T4" y="T5"/>
                                  </a:cxn>
                                  <a:cxn ang="T13">
                                    <a:pos x="T6" y="T7"/>
                                  </a:cxn>
                                  <a:cxn ang="T14">
                                    <a:pos x="T8" y="T9"/>
                                  </a:cxn>
                                </a:cxnLst>
                                <a:rect l="T15" t="T16" r="T17" b="T18"/>
                                <a:pathLst>
                                  <a:path w="918" h="1275">
                                    <a:moveTo>
                                      <a:pt x="530" y="0"/>
                                    </a:moveTo>
                                    <a:lnTo>
                                      <a:pt x="918" y="211"/>
                                    </a:lnTo>
                                    <a:lnTo>
                                      <a:pt x="390" y="1275"/>
                                    </a:lnTo>
                                    <a:lnTo>
                                      <a:pt x="0" y="1061"/>
                                    </a:lnTo>
                                    <a:lnTo>
                                      <a:pt x="530" y="0"/>
                                    </a:lnTo>
                                    <a:close/>
                                  </a:path>
                                </a:pathLst>
                              </a:custGeom>
                              <a:grpFill/>
                              <a:ln w="12700">
                                <a:solidFill>
                                  <a:srgbClr val="000000"/>
                                </a:solidFill>
                                <a:round/>
                                <a:headEnd/>
                                <a:tailEnd/>
                              </a:ln>
                            </p:spPr>
                            <p:txBody>
                              <a:bodyPr/>
                              <a:lstStyle/>
                              <a:p>
                                <a:pPr>
                                  <a:defRPr/>
                                </a:pPr>
                                <a:endParaRPr lang="en-US"/>
                              </a:p>
                            </p:txBody>
                          </p:sp>
                          <p:sp>
                            <p:nvSpPr>
                              <p:cNvPr id="1197" name="Freeform 77"/>
                              <p:cNvSpPr>
                                <a:spLocks/>
                              </p:cNvSpPr>
                              <p:nvPr/>
                            </p:nvSpPr>
                            <p:spPr bwMode="auto">
                              <a:xfrm>
                                <a:off x="2667" y="1598"/>
                                <a:ext cx="299" cy="531"/>
                              </a:xfrm>
                              <a:custGeom>
                                <a:avLst/>
                                <a:gdLst>
                                  <a:gd name="T0" fmla="*/ 1 w 597"/>
                                  <a:gd name="T1" fmla="*/ 0 h 1062"/>
                                  <a:gd name="T2" fmla="*/ 0 w 597"/>
                                  <a:gd name="T3" fmla="*/ 1 h 1062"/>
                                  <a:gd name="T4" fmla="*/ 1 w 597"/>
                                  <a:gd name="T5" fmla="*/ 1 h 1062"/>
                                  <a:gd name="T6" fmla="*/ 1 w 597"/>
                                  <a:gd name="T7" fmla="*/ 1 h 1062"/>
                                  <a:gd name="T8" fmla="*/ 1 w 597"/>
                                  <a:gd name="T9" fmla="*/ 0 h 1062"/>
                                  <a:gd name="T10" fmla="*/ 0 60000 65536"/>
                                  <a:gd name="T11" fmla="*/ 0 60000 65536"/>
                                  <a:gd name="T12" fmla="*/ 0 60000 65536"/>
                                  <a:gd name="T13" fmla="*/ 0 60000 65536"/>
                                  <a:gd name="T14" fmla="*/ 0 60000 65536"/>
                                  <a:gd name="T15" fmla="*/ 0 w 597"/>
                                  <a:gd name="T16" fmla="*/ 0 h 1062"/>
                                  <a:gd name="T17" fmla="*/ 597 w 597"/>
                                  <a:gd name="T18" fmla="*/ 1062 h 1062"/>
                                </a:gdLst>
                                <a:ahLst/>
                                <a:cxnLst>
                                  <a:cxn ang="T10">
                                    <a:pos x="T0" y="T1"/>
                                  </a:cxn>
                                  <a:cxn ang="T11">
                                    <a:pos x="T2" y="T3"/>
                                  </a:cxn>
                                  <a:cxn ang="T12">
                                    <a:pos x="T4" y="T5"/>
                                  </a:cxn>
                                  <a:cxn ang="T13">
                                    <a:pos x="T6" y="T7"/>
                                  </a:cxn>
                                  <a:cxn ang="T14">
                                    <a:pos x="T8" y="T9"/>
                                  </a:cxn>
                                </a:cxnLst>
                                <a:rect l="T15" t="T16" r="T17" b="T18"/>
                                <a:pathLst>
                                  <a:path w="597" h="1062">
                                    <a:moveTo>
                                      <a:pt x="529" y="0"/>
                                    </a:moveTo>
                                    <a:lnTo>
                                      <a:pt x="0" y="1026"/>
                                    </a:lnTo>
                                    <a:lnTo>
                                      <a:pt x="71" y="1062"/>
                                    </a:lnTo>
                                    <a:lnTo>
                                      <a:pt x="597" y="40"/>
                                    </a:lnTo>
                                    <a:lnTo>
                                      <a:pt x="529" y="0"/>
                                    </a:lnTo>
                                    <a:close/>
                                  </a:path>
                                </a:pathLst>
                              </a:custGeom>
                              <a:grpFill/>
                              <a:ln w="9525">
                                <a:noFill/>
                                <a:round/>
                                <a:headEnd/>
                                <a:tailEnd/>
                              </a:ln>
                            </p:spPr>
                            <p:txBody>
                              <a:bodyPr/>
                              <a:lstStyle/>
                              <a:p>
                                <a:pPr>
                                  <a:defRPr/>
                                </a:pPr>
                                <a:endParaRPr lang="en-US"/>
                              </a:p>
                            </p:txBody>
                          </p:sp>
                        </p:grpSp>
                        <p:grpSp>
                          <p:nvGrpSpPr>
                            <p:cNvPr id="199" name="Group 78"/>
                            <p:cNvGrpSpPr>
                              <a:grpSpLocks/>
                            </p:cNvGrpSpPr>
                            <p:nvPr/>
                          </p:nvGrpSpPr>
                          <p:grpSpPr bwMode="auto">
                            <a:xfrm>
                              <a:off x="2844" y="1180"/>
                              <a:ext cx="388" cy="506"/>
                              <a:chOff x="2844" y="1180"/>
                              <a:chExt cx="388" cy="506"/>
                            </a:xfrm>
                            <a:grpFill/>
                          </p:grpSpPr>
                          <p:sp>
                            <p:nvSpPr>
                              <p:cNvPr id="1147" name="Freeform 79"/>
                              <p:cNvSpPr>
                                <a:spLocks/>
                              </p:cNvSpPr>
                              <p:nvPr/>
                            </p:nvSpPr>
                            <p:spPr bwMode="auto">
                              <a:xfrm>
                                <a:off x="3010" y="1233"/>
                                <a:ext cx="177" cy="223"/>
                              </a:xfrm>
                              <a:custGeom>
                                <a:avLst/>
                                <a:gdLst>
                                  <a:gd name="T0" fmla="*/ 1 w 354"/>
                                  <a:gd name="T1" fmla="*/ 0 h 446"/>
                                  <a:gd name="T2" fmla="*/ 0 w 354"/>
                                  <a:gd name="T3" fmla="*/ 1 h 446"/>
                                  <a:gd name="T4" fmla="*/ 1 w 354"/>
                                  <a:gd name="T5" fmla="*/ 1 h 446"/>
                                  <a:gd name="T6" fmla="*/ 1 w 354"/>
                                  <a:gd name="T7" fmla="*/ 1 h 446"/>
                                  <a:gd name="T8" fmla="*/ 1 w 354"/>
                                  <a:gd name="T9" fmla="*/ 0 h 446"/>
                                  <a:gd name="T10" fmla="*/ 0 60000 65536"/>
                                  <a:gd name="T11" fmla="*/ 0 60000 65536"/>
                                  <a:gd name="T12" fmla="*/ 0 60000 65536"/>
                                  <a:gd name="T13" fmla="*/ 0 60000 65536"/>
                                  <a:gd name="T14" fmla="*/ 0 60000 65536"/>
                                  <a:gd name="T15" fmla="*/ 0 w 354"/>
                                  <a:gd name="T16" fmla="*/ 0 h 446"/>
                                  <a:gd name="T17" fmla="*/ 354 w 354"/>
                                  <a:gd name="T18" fmla="*/ 446 h 446"/>
                                </a:gdLst>
                                <a:ahLst/>
                                <a:cxnLst>
                                  <a:cxn ang="T10">
                                    <a:pos x="T0" y="T1"/>
                                  </a:cxn>
                                  <a:cxn ang="T11">
                                    <a:pos x="T2" y="T3"/>
                                  </a:cxn>
                                  <a:cxn ang="T12">
                                    <a:pos x="T4" y="T5"/>
                                  </a:cxn>
                                  <a:cxn ang="T13">
                                    <a:pos x="T6" y="T7"/>
                                  </a:cxn>
                                  <a:cxn ang="T14">
                                    <a:pos x="T8" y="T9"/>
                                  </a:cxn>
                                </a:cxnLst>
                                <a:rect l="T15" t="T16" r="T17" b="T18"/>
                                <a:pathLst>
                                  <a:path w="354" h="446">
                                    <a:moveTo>
                                      <a:pt x="179" y="0"/>
                                    </a:moveTo>
                                    <a:lnTo>
                                      <a:pt x="0" y="327"/>
                                    </a:lnTo>
                                    <a:lnTo>
                                      <a:pt x="205" y="446"/>
                                    </a:lnTo>
                                    <a:lnTo>
                                      <a:pt x="354" y="88"/>
                                    </a:lnTo>
                                    <a:lnTo>
                                      <a:pt x="179" y="0"/>
                                    </a:lnTo>
                                    <a:close/>
                                  </a:path>
                                </a:pathLst>
                              </a:custGeom>
                              <a:grpFill/>
                              <a:ln w="12700">
                                <a:solidFill>
                                  <a:srgbClr val="000000"/>
                                </a:solidFill>
                                <a:round/>
                                <a:headEnd/>
                                <a:tailEnd/>
                              </a:ln>
                            </p:spPr>
                            <p:txBody>
                              <a:bodyPr/>
                              <a:lstStyle/>
                              <a:p>
                                <a:pPr>
                                  <a:defRPr/>
                                </a:pPr>
                                <a:endParaRPr lang="en-US"/>
                              </a:p>
                            </p:txBody>
                          </p:sp>
                          <p:sp>
                            <p:nvSpPr>
                              <p:cNvPr id="1148" name="Freeform 80"/>
                              <p:cNvSpPr>
                                <a:spLocks/>
                              </p:cNvSpPr>
                              <p:nvPr/>
                            </p:nvSpPr>
                            <p:spPr bwMode="auto">
                              <a:xfrm>
                                <a:off x="2936" y="1452"/>
                                <a:ext cx="155" cy="128"/>
                              </a:xfrm>
                              <a:custGeom>
                                <a:avLst/>
                                <a:gdLst>
                                  <a:gd name="T0" fmla="*/ 1 w 309"/>
                                  <a:gd name="T1" fmla="*/ 0 h 255"/>
                                  <a:gd name="T2" fmla="*/ 0 w 309"/>
                                  <a:gd name="T3" fmla="*/ 1 h 255"/>
                                  <a:gd name="T4" fmla="*/ 1 w 309"/>
                                  <a:gd name="T5" fmla="*/ 1 h 255"/>
                                  <a:gd name="T6" fmla="*/ 1 w 309"/>
                                  <a:gd name="T7" fmla="*/ 1 h 255"/>
                                  <a:gd name="T8" fmla="*/ 1 w 309"/>
                                  <a:gd name="T9" fmla="*/ 0 h 255"/>
                                  <a:gd name="T10" fmla="*/ 0 60000 65536"/>
                                  <a:gd name="T11" fmla="*/ 0 60000 65536"/>
                                  <a:gd name="T12" fmla="*/ 0 60000 65536"/>
                                  <a:gd name="T13" fmla="*/ 0 60000 65536"/>
                                  <a:gd name="T14" fmla="*/ 0 60000 65536"/>
                                  <a:gd name="T15" fmla="*/ 0 w 309"/>
                                  <a:gd name="T16" fmla="*/ 0 h 255"/>
                                  <a:gd name="T17" fmla="*/ 309 w 309"/>
                                  <a:gd name="T18" fmla="*/ 255 h 255"/>
                                </a:gdLst>
                                <a:ahLst/>
                                <a:cxnLst>
                                  <a:cxn ang="T10">
                                    <a:pos x="T0" y="T1"/>
                                  </a:cxn>
                                  <a:cxn ang="T11">
                                    <a:pos x="T2" y="T3"/>
                                  </a:cxn>
                                  <a:cxn ang="T12">
                                    <a:pos x="T4" y="T5"/>
                                  </a:cxn>
                                  <a:cxn ang="T13">
                                    <a:pos x="T6" y="T7"/>
                                  </a:cxn>
                                  <a:cxn ang="T14">
                                    <a:pos x="T8" y="T9"/>
                                  </a:cxn>
                                </a:cxnLst>
                                <a:rect l="T15" t="T16" r="T17" b="T18"/>
                                <a:pathLst>
                                  <a:path w="309" h="255">
                                    <a:moveTo>
                                      <a:pt x="66" y="0"/>
                                    </a:moveTo>
                                    <a:lnTo>
                                      <a:pt x="0" y="114"/>
                                    </a:lnTo>
                                    <a:lnTo>
                                      <a:pt x="249" y="255"/>
                                    </a:lnTo>
                                    <a:lnTo>
                                      <a:pt x="309" y="132"/>
                                    </a:lnTo>
                                    <a:lnTo>
                                      <a:pt x="66" y="0"/>
                                    </a:lnTo>
                                    <a:close/>
                                  </a:path>
                                </a:pathLst>
                              </a:custGeom>
                              <a:grpFill/>
                              <a:ln w="12700">
                                <a:solidFill>
                                  <a:srgbClr val="000000"/>
                                </a:solidFill>
                                <a:round/>
                                <a:headEnd/>
                                <a:tailEnd/>
                              </a:ln>
                            </p:spPr>
                            <p:txBody>
                              <a:bodyPr/>
                              <a:lstStyle/>
                              <a:p>
                                <a:pPr>
                                  <a:defRPr/>
                                </a:pPr>
                                <a:endParaRPr lang="en-US"/>
                              </a:p>
                            </p:txBody>
                          </p:sp>
                          <p:grpSp>
                            <p:nvGrpSpPr>
                              <p:cNvPr id="200" name="Group 81"/>
                              <p:cNvGrpSpPr>
                                <a:grpSpLocks/>
                              </p:cNvGrpSpPr>
                              <p:nvPr/>
                            </p:nvGrpSpPr>
                            <p:grpSpPr bwMode="auto">
                              <a:xfrm>
                                <a:off x="2844" y="1474"/>
                                <a:ext cx="281" cy="212"/>
                                <a:chOff x="2844" y="1474"/>
                                <a:chExt cx="281" cy="212"/>
                              </a:xfrm>
                              <a:grpFill/>
                            </p:grpSpPr>
                            <p:sp>
                              <p:nvSpPr>
                                <p:cNvPr id="1183" name="Freeform 82"/>
                                <p:cNvSpPr>
                                  <a:spLocks/>
                                </p:cNvSpPr>
                                <p:nvPr/>
                              </p:nvSpPr>
                              <p:spPr bwMode="auto">
                                <a:xfrm>
                                  <a:off x="2844" y="1474"/>
                                  <a:ext cx="281" cy="212"/>
                                </a:xfrm>
                                <a:custGeom>
                                  <a:avLst/>
                                  <a:gdLst>
                                    <a:gd name="T0" fmla="*/ 0 w 564"/>
                                    <a:gd name="T1" fmla="*/ 0 h 425"/>
                                    <a:gd name="T2" fmla="*/ 0 w 564"/>
                                    <a:gd name="T3" fmla="*/ 0 h 425"/>
                                    <a:gd name="T4" fmla="*/ 0 w 564"/>
                                    <a:gd name="T5" fmla="*/ 0 h 425"/>
                                    <a:gd name="T6" fmla="*/ 0 w 564"/>
                                    <a:gd name="T7" fmla="*/ 0 h 425"/>
                                    <a:gd name="T8" fmla="*/ 0 w 564"/>
                                    <a:gd name="T9" fmla="*/ 0 h 425"/>
                                    <a:gd name="T10" fmla="*/ 0 60000 65536"/>
                                    <a:gd name="T11" fmla="*/ 0 60000 65536"/>
                                    <a:gd name="T12" fmla="*/ 0 60000 65536"/>
                                    <a:gd name="T13" fmla="*/ 0 60000 65536"/>
                                    <a:gd name="T14" fmla="*/ 0 60000 65536"/>
                                    <a:gd name="T15" fmla="*/ 0 w 564"/>
                                    <a:gd name="T16" fmla="*/ 0 h 425"/>
                                    <a:gd name="T17" fmla="*/ 564 w 564"/>
                                    <a:gd name="T18" fmla="*/ 425 h 425"/>
                                  </a:gdLst>
                                  <a:ahLst/>
                                  <a:cxnLst>
                                    <a:cxn ang="T10">
                                      <a:pos x="T0" y="T1"/>
                                    </a:cxn>
                                    <a:cxn ang="T11">
                                      <a:pos x="T2" y="T3"/>
                                    </a:cxn>
                                    <a:cxn ang="T12">
                                      <a:pos x="T4" y="T5"/>
                                    </a:cxn>
                                    <a:cxn ang="T13">
                                      <a:pos x="T6" y="T7"/>
                                    </a:cxn>
                                    <a:cxn ang="T14">
                                      <a:pos x="T8" y="T9"/>
                                    </a:cxn>
                                  </a:cxnLst>
                                  <a:rect l="T15" t="T16" r="T17" b="T18"/>
                                  <a:pathLst>
                                    <a:path w="564" h="425">
                                      <a:moveTo>
                                        <a:pt x="70" y="0"/>
                                      </a:moveTo>
                                      <a:lnTo>
                                        <a:pt x="564" y="283"/>
                                      </a:lnTo>
                                      <a:lnTo>
                                        <a:pt x="494" y="425"/>
                                      </a:lnTo>
                                      <a:lnTo>
                                        <a:pt x="0" y="142"/>
                                      </a:lnTo>
                                      <a:lnTo>
                                        <a:pt x="70" y="0"/>
                                      </a:lnTo>
                                      <a:close/>
                                    </a:path>
                                  </a:pathLst>
                                </a:custGeom>
                                <a:grpFill/>
                                <a:ln w="12700">
                                  <a:solidFill>
                                    <a:srgbClr val="000000"/>
                                  </a:solidFill>
                                  <a:round/>
                                  <a:headEnd/>
                                  <a:tailEnd/>
                                </a:ln>
                              </p:spPr>
                              <p:txBody>
                                <a:bodyPr/>
                                <a:lstStyle/>
                                <a:p>
                                  <a:pPr>
                                    <a:defRPr/>
                                  </a:pPr>
                                  <a:endParaRPr lang="en-US"/>
                                </a:p>
                              </p:txBody>
                            </p:sp>
                            <p:grpSp>
                              <p:nvGrpSpPr>
                                <p:cNvPr id="201" name="Group 83"/>
                                <p:cNvGrpSpPr>
                                  <a:grpSpLocks/>
                                </p:cNvGrpSpPr>
                                <p:nvPr/>
                              </p:nvGrpSpPr>
                              <p:grpSpPr bwMode="auto">
                                <a:xfrm>
                                  <a:off x="2857" y="1482"/>
                                  <a:ext cx="257" cy="198"/>
                                  <a:chOff x="2857" y="1482"/>
                                  <a:chExt cx="257" cy="198"/>
                                </a:xfrm>
                                <a:grpFill/>
                              </p:grpSpPr>
                              <p:sp>
                                <p:nvSpPr>
                                  <p:cNvPr id="1185" name="Line 84"/>
                                  <p:cNvSpPr>
                                    <a:spLocks noChangeShapeType="1"/>
                                  </p:cNvSpPr>
                                  <p:nvPr/>
                                </p:nvSpPr>
                                <p:spPr bwMode="auto">
                                  <a:xfrm flipH="1">
                                    <a:off x="2857" y="1482"/>
                                    <a:ext cx="33" cy="70"/>
                                  </a:xfrm>
                                  <a:prstGeom prst="line">
                                    <a:avLst/>
                                  </a:prstGeom>
                                  <a:grpFill/>
                                  <a:ln w="12700">
                                    <a:solidFill>
                                      <a:srgbClr val="000000"/>
                                    </a:solidFill>
                                    <a:round/>
                                    <a:headEnd/>
                                    <a:tailEnd/>
                                  </a:ln>
                                </p:spPr>
                                <p:txBody>
                                  <a:bodyPr/>
                                  <a:lstStyle/>
                                  <a:p>
                                    <a:pPr>
                                      <a:defRPr/>
                                    </a:pPr>
                                    <a:endParaRPr lang="en-US"/>
                                  </a:p>
                                </p:txBody>
                              </p:sp>
                              <p:sp>
                                <p:nvSpPr>
                                  <p:cNvPr id="1186" name="Line 85"/>
                                  <p:cNvSpPr>
                                    <a:spLocks noChangeShapeType="1"/>
                                  </p:cNvSpPr>
                                  <p:nvPr/>
                                </p:nvSpPr>
                                <p:spPr bwMode="auto">
                                  <a:xfrm flipH="1">
                                    <a:off x="2888" y="1499"/>
                                    <a:ext cx="36" cy="71"/>
                                  </a:xfrm>
                                  <a:prstGeom prst="line">
                                    <a:avLst/>
                                  </a:prstGeom>
                                  <a:grpFill/>
                                  <a:ln w="12700">
                                    <a:solidFill>
                                      <a:srgbClr val="000000"/>
                                    </a:solidFill>
                                    <a:round/>
                                    <a:headEnd/>
                                    <a:tailEnd/>
                                  </a:ln>
                                </p:spPr>
                                <p:txBody>
                                  <a:bodyPr/>
                                  <a:lstStyle/>
                                  <a:p>
                                    <a:pPr>
                                      <a:defRPr/>
                                    </a:pPr>
                                    <a:endParaRPr lang="en-US"/>
                                  </a:p>
                                </p:txBody>
                              </p:sp>
                              <p:sp>
                                <p:nvSpPr>
                                  <p:cNvPr id="1187" name="Line 86"/>
                                  <p:cNvSpPr>
                                    <a:spLocks noChangeShapeType="1"/>
                                  </p:cNvSpPr>
                                  <p:nvPr/>
                                </p:nvSpPr>
                                <p:spPr bwMode="auto">
                                  <a:xfrm flipH="1">
                                    <a:off x="3079" y="1611"/>
                                    <a:ext cx="35" cy="69"/>
                                  </a:xfrm>
                                  <a:prstGeom prst="line">
                                    <a:avLst/>
                                  </a:prstGeom>
                                  <a:grpFill/>
                                  <a:ln w="12700">
                                    <a:solidFill>
                                      <a:srgbClr val="000000"/>
                                    </a:solidFill>
                                    <a:round/>
                                    <a:headEnd/>
                                    <a:tailEnd/>
                                  </a:ln>
                                </p:spPr>
                                <p:txBody>
                                  <a:bodyPr/>
                                  <a:lstStyle/>
                                  <a:p>
                                    <a:pPr>
                                      <a:defRPr/>
                                    </a:pPr>
                                    <a:endParaRPr lang="en-US"/>
                                  </a:p>
                                </p:txBody>
                              </p:sp>
                              <p:sp>
                                <p:nvSpPr>
                                  <p:cNvPr id="1188" name="Line 87"/>
                                  <p:cNvSpPr>
                                    <a:spLocks noChangeShapeType="1"/>
                                  </p:cNvSpPr>
                                  <p:nvPr/>
                                </p:nvSpPr>
                                <p:spPr bwMode="auto">
                                  <a:xfrm flipH="1">
                                    <a:off x="2871" y="1489"/>
                                    <a:ext cx="35" cy="70"/>
                                  </a:xfrm>
                                  <a:prstGeom prst="line">
                                    <a:avLst/>
                                  </a:prstGeom>
                                  <a:grpFill/>
                                  <a:ln w="12700">
                                    <a:solidFill>
                                      <a:srgbClr val="000000"/>
                                    </a:solidFill>
                                    <a:round/>
                                    <a:headEnd/>
                                    <a:tailEnd/>
                                  </a:ln>
                                </p:spPr>
                                <p:txBody>
                                  <a:bodyPr/>
                                  <a:lstStyle/>
                                  <a:p>
                                    <a:pPr>
                                      <a:defRPr/>
                                    </a:pPr>
                                    <a:endParaRPr lang="en-US"/>
                                  </a:p>
                                </p:txBody>
                              </p:sp>
                              <p:sp>
                                <p:nvSpPr>
                                  <p:cNvPr id="1189" name="Line 88"/>
                                  <p:cNvSpPr>
                                    <a:spLocks noChangeShapeType="1"/>
                                  </p:cNvSpPr>
                                  <p:nvPr/>
                                </p:nvSpPr>
                                <p:spPr bwMode="auto">
                                  <a:xfrm flipH="1">
                                    <a:off x="2911" y="1514"/>
                                    <a:ext cx="35" cy="70"/>
                                  </a:xfrm>
                                  <a:prstGeom prst="line">
                                    <a:avLst/>
                                  </a:prstGeom>
                                  <a:grpFill/>
                                  <a:ln w="12700">
                                    <a:solidFill>
                                      <a:srgbClr val="000000"/>
                                    </a:solidFill>
                                    <a:round/>
                                    <a:headEnd/>
                                    <a:tailEnd/>
                                  </a:ln>
                                </p:spPr>
                                <p:txBody>
                                  <a:bodyPr/>
                                  <a:lstStyle/>
                                  <a:p>
                                    <a:pPr>
                                      <a:defRPr/>
                                    </a:pPr>
                                    <a:endParaRPr lang="en-US"/>
                                  </a:p>
                                </p:txBody>
                              </p:sp>
                              <p:sp>
                                <p:nvSpPr>
                                  <p:cNvPr id="1190" name="Line 89"/>
                                  <p:cNvSpPr>
                                    <a:spLocks noChangeShapeType="1"/>
                                  </p:cNvSpPr>
                                  <p:nvPr/>
                                </p:nvSpPr>
                                <p:spPr bwMode="auto">
                                  <a:xfrm flipH="1">
                                    <a:off x="2974" y="1549"/>
                                    <a:ext cx="34" cy="69"/>
                                  </a:xfrm>
                                  <a:prstGeom prst="line">
                                    <a:avLst/>
                                  </a:prstGeom>
                                  <a:grpFill/>
                                  <a:ln w="12700">
                                    <a:solidFill>
                                      <a:srgbClr val="000000"/>
                                    </a:solidFill>
                                    <a:round/>
                                    <a:headEnd/>
                                    <a:tailEnd/>
                                  </a:ln>
                                </p:spPr>
                                <p:txBody>
                                  <a:bodyPr/>
                                  <a:lstStyle/>
                                  <a:p>
                                    <a:pPr>
                                      <a:defRPr/>
                                    </a:pPr>
                                    <a:endParaRPr lang="en-US"/>
                                  </a:p>
                                </p:txBody>
                              </p:sp>
                              <p:sp>
                                <p:nvSpPr>
                                  <p:cNvPr id="1191" name="Line 90"/>
                                  <p:cNvSpPr>
                                    <a:spLocks noChangeShapeType="1"/>
                                  </p:cNvSpPr>
                                  <p:nvPr/>
                                </p:nvSpPr>
                                <p:spPr bwMode="auto">
                                  <a:xfrm flipH="1">
                                    <a:off x="3066" y="1601"/>
                                    <a:ext cx="34" cy="69"/>
                                  </a:xfrm>
                                  <a:prstGeom prst="line">
                                    <a:avLst/>
                                  </a:prstGeom>
                                  <a:grpFill/>
                                  <a:ln w="12700">
                                    <a:solidFill>
                                      <a:srgbClr val="000000"/>
                                    </a:solidFill>
                                    <a:round/>
                                    <a:headEnd/>
                                    <a:tailEnd/>
                                  </a:ln>
                                </p:spPr>
                                <p:txBody>
                                  <a:bodyPr/>
                                  <a:lstStyle/>
                                  <a:p>
                                    <a:pPr>
                                      <a:defRPr/>
                                    </a:pPr>
                                    <a:endParaRPr lang="en-US"/>
                                  </a:p>
                                </p:txBody>
                              </p:sp>
                              <p:sp>
                                <p:nvSpPr>
                                  <p:cNvPr id="1192" name="Line 91"/>
                                  <p:cNvSpPr>
                                    <a:spLocks noChangeShapeType="1"/>
                                  </p:cNvSpPr>
                                  <p:nvPr/>
                                </p:nvSpPr>
                                <p:spPr bwMode="auto">
                                  <a:xfrm flipH="1">
                                    <a:off x="3049" y="1593"/>
                                    <a:ext cx="35" cy="69"/>
                                  </a:xfrm>
                                  <a:prstGeom prst="line">
                                    <a:avLst/>
                                  </a:prstGeom>
                                  <a:grpFill/>
                                  <a:ln w="12700">
                                    <a:solidFill>
                                      <a:srgbClr val="000000"/>
                                    </a:solidFill>
                                    <a:round/>
                                    <a:headEnd/>
                                    <a:tailEnd/>
                                  </a:ln>
                                </p:spPr>
                                <p:txBody>
                                  <a:bodyPr/>
                                  <a:lstStyle/>
                                  <a:p>
                                    <a:pPr>
                                      <a:defRPr/>
                                    </a:pPr>
                                    <a:endParaRPr lang="en-US"/>
                                  </a:p>
                                </p:txBody>
                              </p:sp>
                              <p:sp>
                                <p:nvSpPr>
                                  <p:cNvPr id="1193" name="Line 92"/>
                                  <p:cNvSpPr>
                                    <a:spLocks noChangeShapeType="1"/>
                                  </p:cNvSpPr>
                                  <p:nvPr/>
                                </p:nvSpPr>
                                <p:spPr bwMode="auto">
                                  <a:xfrm flipH="1">
                                    <a:off x="3031" y="1582"/>
                                    <a:ext cx="34" cy="69"/>
                                  </a:xfrm>
                                  <a:prstGeom prst="line">
                                    <a:avLst/>
                                  </a:prstGeom>
                                  <a:grpFill/>
                                  <a:ln w="12700">
                                    <a:solidFill>
                                      <a:srgbClr val="000000"/>
                                    </a:solidFill>
                                    <a:round/>
                                    <a:headEnd/>
                                    <a:tailEnd/>
                                  </a:ln>
                                </p:spPr>
                                <p:txBody>
                                  <a:bodyPr/>
                                  <a:lstStyle/>
                                  <a:p>
                                    <a:pPr>
                                      <a:defRPr/>
                                    </a:pPr>
                                    <a:endParaRPr lang="en-US"/>
                                  </a:p>
                                </p:txBody>
                              </p:sp>
                              <p:sp>
                                <p:nvSpPr>
                                  <p:cNvPr id="1194" name="Line 93"/>
                                  <p:cNvSpPr>
                                    <a:spLocks noChangeShapeType="1"/>
                                  </p:cNvSpPr>
                                  <p:nvPr/>
                                </p:nvSpPr>
                                <p:spPr bwMode="auto">
                                  <a:xfrm flipH="1">
                                    <a:off x="3010" y="1568"/>
                                    <a:ext cx="34" cy="69"/>
                                  </a:xfrm>
                                  <a:prstGeom prst="line">
                                    <a:avLst/>
                                  </a:prstGeom>
                                  <a:grpFill/>
                                  <a:ln w="12700">
                                    <a:solidFill>
                                      <a:srgbClr val="000000"/>
                                    </a:solidFill>
                                    <a:round/>
                                    <a:headEnd/>
                                    <a:tailEnd/>
                                  </a:ln>
                                </p:spPr>
                                <p:txBody>
                                  <a:bodyPr/>
                                  <a:lstStyle/>
                                  <a:p>
                                    <a:pPr>
                                      <a:defRPr/>
                                    </a:pPr>
                                    <a:endParaRPr lang="en-US"/>
                                  </a:p>
                                </p:txBody>
                              </p:sp>
                              <p:sp>
                                <p:nvSpPr>
                                  <p:cNvPr id="1195" name="Line 94"/>
                                  <p:cNvSpPr>
                                    <a:spLocks noChangeShapeType="1"/>
                                  </p:cNvSpPr>
                                  <p:nvPr/>
                                </p:nvSpPr>
                                <p:spPr bwMode="auto">
                                  <a:xfrm flipH="1">
                                    <a:off x="2940" y="1529"/>
                                    <a:ext cx="35" cy="70"/>
                                  </a:xfrm>
                                  <a:prstGeom prst="line">
                                    <a:avLst/>
                                  </a:prstGeom>
                                  <a:grpFill/>
                                  <a:ln w="12700">
                                    <a:solidFill>
                                      <a:srgbClr val="000000"/>
                                    </a:solidFill>
                                    <a:round/>
                                    <a:headEnd/>
                                    <a:tailEnd/>
                                  </a:ln>
                                </p:spPr>
                                <p:txBody>
                                  <a:bodyPr/>
                                  <a:lstStyle/>
                                  <a:p>
                                    <a:pPr>
                                      <a:defRPr/>
                                    </a:pPr>
                                    <a:endParaRPr lang="en-US"/>
                                  </a:p>
                                </p:txBody>
                              </p:sp>
                            </p:grpSp>
                          </p:grpSp>
                          <p:grpSp>
                            <p:nvGrpSpPr>
                              <p:cNvPr id="202" name="Group 95"/>
                              <p:cNvGrpSpPr>
                                <a:grpSpLocks/>
                              </p:cNvGrpSpPr>
                              <p:nvPr/>
                            </p:nvGrpSpPr>
                            <p:grpSpPr bwMode="auto">
                              <a:xfrm>
                                <a:off x="2933" y="1369"/>
                                <a:ext cx="230" cy="178"/>
                                <a:chOff x="2933" y="1369"/>
                                <a:chExt cx="230" cy="178"/>
                              </a:xfrm>
                              <a:grpFill/>
                            </p:grpSpPr>
                            <p:sp>
                              <p:nvSpPr>
                                <p:cNvPr id="1168" name="Freeform 96"/>
                                <p:cNvSpPr>
                                  <a:spLocks/>
                                </p:cNvSpPr>
                                <p:nvPr/>
                              </p:nvSpPr>
                              <p:spPr bwMode="auto">
                                <a:xfrm>
                                  <a:off x="2933" y="1369"/>
                                  <a:ext cx="230" cy="178"/>
                                </a:xfrm>
                                <a:custGeom>
                                  <a:avLst/>
                                  <a:gdLst>
                                    <a:gd name="T0" fmla="*/ 0 w 460"/>
                                    <a:gd name="T1" fmla="*/ 0 h 357"/>
                                    <a:gd name="T2" fmla="*/ 1 w 460"/>
                                    <a:gd name="T3" fmla="*/ 0 h 357"/>
                                    <a:gd name="T4" fmla="*/ 1 w 460"/>
                                    <a:gd name="T5" fmla="*/ 0 h 357"/>
                                    <a:gd name="T6" fmla="*/ 1 w 460"/>
                                    <a:gd name="T7" fmla="*/ 0 h 357"/>
                                    <a:gd name="T8" fmla="*/ 0 w 460"/>
                                    <a:gd name="T9" fmla="*/ 0 h 357"/>
                                    <a:gd name="T10" fmla="*/ 0 60000 65536"/>
                                    <a:gd name="T11" fmla="*/ 0 60000 65536"/>
                                    <a:gd name="T12" fmla="*/ 0 60000 65536"/>
                                    <a:gd name="T13" fmla="*/ 0 60000 65536"/>
                                    <a:gd name="T14" fmla="*/ 0 60000 65536"/>
                                    <a:gd name="T15" fmla="*/ 0 w 460"/>
                                    <a:gd name="T16" fmla="*/ 0 h 357"/>
                                    <a:gd name="T17" fmla="*/ 460 w 460"/>
                                    <a:gd name="T18" fmla="*/ 357 h 357"/>
                                  </a:gdLst>
                                  <a:ahLst/>
                                  <a:cxnLst>
                                    <a:cxn ang="T10">
                                      <a:pos x="T0" y="T1"/>
                                    </a:cxn>
                                    <a:cxn ang="T11">
                                      <a:pos x="T2" y="T3"/>
                                    </a:cxn>
                                    <a:cxn ang="T12">
                                      <a:pos x="T4" y="T5"/>
                                    </a:cxn>
                                    <a:cxn ang="T13">
                                      <a:pos x="T6" y="T7"/>
                                    </a:cxn>
                                    <a:cxn ang="T14">
                                      <a:pos x="T8" y="T9"/>
                                    </a:cxn>
                                  </a:cxnLst>
                                  <a:rect l="T15" t="T16" r="T17" b="T18"/>
                                  <a:pathLst>
                                    <a:path w="460" h="357">
                                      <a:moveTo>
                                        <a:pt x="0" y="138"/>
                                      </a:moveTo>
                                      <a:lnTo>
                                        <a:pt x="385" y="357"/>
                                      </a:lnTo>
                                      <a:lnTo>
                                        <a:pt x="460" y="213"/>
                                      </a:lnTo>
                                      <a:lnTo>
                                        <a:pt x="68" y="0"/>
                                      </a:lnTo>
                                      <a:lnTo>
                                        <a:pt x="0" y="138"/>
                                      </a:lnTo>
                                      <a:close/>
                                    </a:path>
                                  </a:pathLst>
                                </a:custGeom>
                                <a:grpFill/>
                                <a:ln w="12700">
                                  <a:solidFill>
                                    <a:srgbClr val="000000"/>
                                  </a:solidFill>
                                  <a:round/>
                                  <a:headEnd/>
                                  <a:tailEnd/>
                                </a:ln>
                              </p:spPr>
                              <p:txBody>
                                <a:bodyPr/>
                                <a:lstStyle/>
                                <a:p>
                                  <a:pPr>
                                    <a:defRPr/>
                                  </a:pPr>
                                  <a:endParaRPr lang="en-US"/>
                                </a:p>
                              </p:txBody>
                            </p:sp>
                            <p:grpSp>
                              <p:nvGrpSpPr>
                                <p:cNvPr id="203" name="Group 97"/>
                                <p:cNvGrpSpPr>
                                  <a:grpSpLocks/>
                                </p:cNvGrpSpPr>
                                <p:nvPr/>
                              </p:nvGrpSpPr>
                              <p:grpSpPr bwMode="auto">
                                <a:xfrm>
                                  <a:off x="2942" y="1373"/>
                                  <a:ext cx="211" cy="169"/>
                                  <a:chOff x="2942" y="1373"/>
                                  <a:chExt cx="211" cy="169"/>
                                </a:xfrm>
                                <a:grpFill/>
                              </p:grpSpPr>
                              <p:sp>
                                <p:nvSpPr>
                                  <p:cNvPr id="1170" name="Line 98"/>
                                  <p:cNvSpPr>
                                    <a:spLocks noChangeShapeType="1"/>
                                  </p:cNvSpPr>
                                  <p:nvPr/>
                                </p:nvSpPr>
                                <p:spPr bwMode="auto">
                                  <a:xfrm flipH="1">
                                    <a:off x="3022" y="1418"/>
                                    <a:ext cx="35" cy="70"/>
                                  </a:xfrm>
                                  <a:prstGeom prst="line">
                                    <a:avLst/>
                                  </a:prstGeom>
                                  <a:grpFill/>
                                  <a:ln w="12700">
                                    <a:solidFill>
                                      <a:srgbClr val="000000"/>
                                    </a:solidFill>
                                    <a:round/>
                                    <a:headEnd/>
                                    <a:tailEnd/>
                                  </a:ln>
                                </p:spPr>
                                <p:txBody>
                                  <a:bodyPr/>
                                  <a:lstStyle/>
                                  <a:p>
                                    <a:pPr>
                                      <a:defRPr/>
                                    </a:pPr>
                                    <a:endParaRPr lang="en-US"/>
                                  </a:p>
                                </p:txBody>
                              </p:sp>
                              <p:sp>
                                <p:nvSpPr>
                                  <p:cNvPr id="1171" name="Line 99"/>
                                  <p:cNvSpPr>
                                    <a:spLocks noChangeShapeType="1"/>
                                  </p:cNvSpPr>
                                  <p:nvPr/>
                                </p:nvSpPr>
                                <p:spPr bwMode="auto">
                                  <a:xfrm flipH="1">
                                    <a:off x="2952" y="1380"/>
                                    <a:ext cx="35" cy="69"/>
                                  </a:xfrm>
                                  <a:prstGeom prst="line">
                                    <a:avLst/>
                                  </a:prstGeom>
                                  <a:grpFill/>
                                  <a:ln w="12700">
                                    <a:solidFill>
                                      <a:srgbClr val="000000"/>
                                    </a:solidFill>
                                    <a:round/>
                                    <a:headEnd/>
                                    <a:tailEnd/>
                                  </a:ln>
                                </p:spPr>
                                <p:txBody>
                                  <a:bodyPr/>
                                  <a:lstStyle/>
                                  <a:p>
                                    <a:pPr>
                                      <a:defRPr/>
                                    </a:pPr>
                                    <a:endParaRPr lang="en-US"/>
                                  </a:p>
                                </p:txBody>
                              </p:sp>
                              <p:sp>
                                <p:nvSpPr>
                                  <p:cNvPr id="1172" name="Line 100"/>
                                  <p:cNvSpPr>
                                    <a:spLocks noChangeShapeType="1"/>
                                  </p:cNvSpPr>
                                  <p:nvPr/>
                                </p:nvSpPr>
                                <p:spPr bwMode="auto">
                                  <a:xfrm flipH="1">
                                    <a:off x="3091" y="1456"/>
                                    <a:ext cx="34" cy="70"/>
                                  </a:xfrm>
                                  <a:prstGeom prst="line">
                                    <a:avLst/>
                                  </a:prstGeom>
                                  <a:grpFill/>
                                  <a:ln w="12700">
                                    <a:solidFill>
                                      <a:srgbClr val="000000"/>
                                    </a:solidFill>
                                    <a:round/>
                                    <a:headEnd/>
                                    <a:tailEnd/>
                                  </a:ln>
                                </p:spPr>
                                <p:txBody>
                                  <a:bodyPr/>
                                  <a:lstStyle/>
                                  <a:p>
                                    <a:pPr>
                                      <a:defRPr/>
                                    </a:pPr>
                                    <a:endParaRPr lang="en-US"/>
                                  </a:p>
                                </p:txBody>
                              </p:sp>
                              <p:sp>
                                <p:nvSpPr>
                                  <p:cNvPr id="1173" name="Line 101"/>
                                  <p:cNvSpPr>
                                    <a:spLocks noChangeShapeType="1"/>
                                  </p:cNvSpPr>
                                  <p:nvPr/>
                                </p:nvSpPr>
                                <p:spPr bwMode="auto">
                                  <a:xfrm flipH="1">
                                    <a:off x="2942" y="1373"/>
                                    <a:ext cx="34" cy="69"/>
                                  </a:xfrm>
                                  <a:prstGeom prst="line">
                                    <a:avLst/>
                                  </a:prstGeom>
                                  <a:grpFill/>
                                  <a:ln w="12700">
                                    <a:solidFill>
                                      <a:srgbClr val="000000"/>
                                    </a:solidFill>
                                    <a:round/>
                                    <a:headEnd/>
                                    <a:tailEnd/>
                                  </a:ln>
                                </p:spPr>
                                <p:txBody>
                                  <a:bodyPr/>
                                  <a:lstStyle/>
                                  <a:p>
                                    <a:pPr>
                                      <a:defRPr/>
                                    </a:pPr>
                                    <a:endParaRPr lang="en-US"/>
                                  </a:p>
                                </p:txBody>
                              </p:sp>
                              <p:sp>
                                <p:nvSpPr>
                                  <p:cNvPr id="1174" name="Line 102"/>
                                  <p:cNvSpPr>
                                    <a:spLocks noChangeShapeType="1"/>
                                  </p:cNvSpPr>
                                  <p:nvPr/>
                                </p:nvSpPr>
                                <p:spPr bwMode="auto">
                                  <a:xfrm flipH="1">
                                    <a:off x="2965" y="1386"/>
                                    <a:ext cx="35" cy="70"/>
                                  </a:xfrm>
                                  <a:prstGeom prst="line">
                                    <a:avLst/>
                                  </a:prstGeom>
                                  <a:grpFill/>
                                  <a:ln w="12700">
                                    <a:solidFill>
                                      <a:srgbClr val="000000"/>
                                    </a:solidFill>
                                    <a:round/>
                                    <a:headEnd/>
                                    <a:tailEnd/>
                                  </a:ln>
                                </p:spPr>
                                <p:txBody>
                                  <a:bodyPr/>
                                  <a:lstStyle/>
                                  <a:p>
                                    <a:pPr>
                                      <a:defRPr/>
                                    </a:pPr>
                                    <a:endParaRPr lang="en-US"/>
                                  </a:p>
                                </p:txBody>
                              </p:sp>
                              <p:sp>
                                <p:nvSpPr>
                                  <p:cNvPr id="1175" name="Line 103"/>
                                  <p:cNvSpPr>
                                    <a:spLocks noChangeShapeType="1"/>
                                  </p:cNvSpPr>
                                  <p:nvPr/>
                                </p:nvSpPr>
                                <p:spPr bwMode="auto">
                                  <a:xfrm flipH="1">
                                    <a:off x="3000" y="1406"/>
                                    <a:ext cx="35" cy="69"/>
                                  </a:xfrm>
                                  <a:prstGeom prst="line">
                                    <a:avLst/>
                                  </a:prstGeom>
                                  <a:grpFill/>
                                  <a:ln w="12700">
                                    <a:solidFill>
                                      <a:srgbClr val="000000"/>
                                    </a:solidFill>
                                    <a:round/>
                                    <a:headEnd/>
                                    <a:tailEnd/>
                                  </a:ln>
                                </p:spPr>
                                <p:txBody>
                                  <a:bodyPr/>
                                  <a:lstStyle/>
                                  <a:p>
                                    <a:pPr>
                                      <a:defRPr/>
                                    </a:pPr>
                                    <a:endParaRPr lang="en-US"/>
                                  </a:p>
                                </p:txBody>
                              </p:sp>
                              <p:sp>
                                <p:nvSpPr>
                                  <p:cNvPr id="1176" name="Line 104"/>
                                  <p:cNvSpPr>
                                    <a:spLocks noChangeShapeType="1"/>
                                  </p:cNvSpPr>
                                  <p:nvPr/>
                                </p:nvSpPr>
                                <p:spPr bwMode="auto">
                                  <a:xfrm flipH="1">
                                    <a:off x="3110" y="1465"/>
                                    <a:ext cx="35" cy="70"/>
                                  </a:xfrm>
                                  <a:prstGeom prst="line">
                                    <a:avLst/>
                                  </a:prstGeom>
                                  <a:grpFill/>
                                  <a:ln w="12700">
                                    <a:solidFill>
                                      <a:srgbClr val="000000"/>
                                    </a:solidFill>
                                    <a:round/>
                                    <a:headEnd/>
                                    <a:tailEnd/>
                                  </a:ln>
                                </p:spPr>
                                <p:txBody>
                                  <a:bodyPr/>
                                  <a:lstStyle/>
                                  <a:p>
                                    <a:pPr>
                                      <a:defRPr/>
                                    </a:pPr>
                                    <a:endParaRPr lang="en-US"/>
                                  </a:p>
                                </p:txBody>
                              </p:sp>
                              <p:sp>
                                <p:nvSpPr>
                                  <p:cNvPr id="1177" name="Line 105"/>
                                  <p:cNvSpPr>
                                    <a:spLocks noChangeShapeType="1"/>
                                  </p:cNvSpPr>
                                  <p:nvPr/>
                                </p:nvSpPr>
                                <p:spPr bwMode="auto">
                                  <a:xfrm flipH="1">
                                    <a:off x="3118" y="1471"/>
                                    <a:ext cx="35" cy="71"/>
                                  </a:xfrm>
                                  <a:prstGeom prst="line">
                                    <a:avLst/>
                                  </a:prstGeom>
                                  <a:grpFill/>
                                  <a:ln w="12700">
                                    <a:solidFill>
                                      <a:srgbClr val="000000"/>
                                    </a:solidFill>
                                    <a:round/>
                                    <a:headEnd/>
                                    <a:tailEnd/>
                                  </a:ln>
                                </p:spPr>
                                <p:txBody>
                                  <a:bodyPr/>
                                  <a:lstStyle/>
                                  <a:p>
                                    <a:pPr>
                                      <a:defRPr/>
                                    </a:pPr>
                                    <a:endParaRPr lang="en-US"/>
                                  </a:p>
                                </p:txBody>
                              </p:sp>
                              <p:sp>
                                <p:nvSpPr>
                                  <p:cNvPr id="1178" name="Line 106"/>
                                  <p:cNvSpPr>
                                    <a:spLocks noChangeShapeType="1"/>
                                  </p:cNvSpPr>
                                  <p:nvPr/>
                                </p:nvSpPr>
                                <p:spPr bwMode="auto">
                                  <a:xfrm flipH="1">
                                    <a:off x="3100" y="1461"/>
                                    <a:ext cx="36" cy="70"/>
                                  </a:xfrm>
                                  <a:prstGeom prst="line">
                                    <a:avLst/>
                                  </a:prstGeom>
                                  <a:grpFill/>
                                  <a:ln w="12700">
                                    <a:solidFill>
                                      <a:srgbClr val="000000"/>
                                    </a:solidFill>
                                    <a:round/>
                                    <a:headEnd/>
                                    <a:tailEnd/>
                                  </a:ln>
                                </p:spPr>
                                <p:txBody>
                                  <a:bodyPr/>
                                  <a:lstStyle/>
                                  <a:p>
                                    <a:pPr>
                                      <a:defRPr/>
                                    </a:pPr>
                                    <a:endParaRPr lang="en-US"/>
                                  </a:p>
                                </p:txBody>
                              </p:sp>
                              <p:sp>
                                <p:nvSpPr>
                                  <p:cNvPr id="1179" name="Line 107"/>
                                  <p:cNvSpPr>
                                    <a:spLocks noChangeShapeType="1"/>
                                  </p:cNvSpPr>
                                  <p:nvPr/>
                                </p:nvSpPr>
                                <p:spPr bwMode="auto">
                                  <a:xfrm flipH="1">
                                    <a:off x="3079" y="1448"/>
                                    <a:ext cx="33" cy="70"/>
                                  </a:xfrm>
                                  <a:prstGeom prst="line">
                                    <a:avLst/>
                                  </a:prstGeom>
                                  <a:grpFill/>
                                  <a:ln w="12700">
                                    <a:solidFill>
                                      <a:srgbClr val="000000"/>
                                    </a:solidFill>
                                    <a:round/>
                                    <a:headEnd/>
                                    <a:tailEnd/>
                                  </a:ln>
                                </p:spPr>
                                <p:txBody>
                                  <a:bodyPr/>
                                  <a:lstStyle/>
                                  <a:p>
                                    <a:pPr>
                                      <a:defRPr/>
                                    </a:pPr>
                                    <a:endParaRPr lang="en-US"/>
                                  </a:p>
                                </p:txBody>
                              </p:sp>
                              <p:sp>
                                <p:nvSpPr>
                                  <p:cNvPr id="1180" name="Line 108"/>
                                  <p:cNvSpPr>
                                    <a:spLocks noChangeShapeType="1"/>
                                  </p:cNvSpPr>
                                  <p:nvPr/>
                                </p:nvSpPr>
                                <p:spPr bwMode="auto">
                                  <a:xfrm flipH="1">
                                    <a:off x="2981" y="1394"/>
                                    <a:ext cx="35" cy="71"/>
                                  </a:xfrm>
                                  <a:prstGeom prst="line">
                                    <a:avLst/>
                                  </a:prstGeom>
                                  <a:grpFill/>
                                  <a:ln w="12700">
                                    <a:solidFill>
                                      <a:srgbClr val="000000"/>
                                    </a:solidFill>
                                    <a:round/>
                                    <a:headEnd/>
                                    <a:tailEnd/>
                                  </a:ln>
                                </p:spPr>
                                <p:txBody>
                                  <a:bodyPr/>
                                  <a:lstStyle/>
                                  <a:p>
                                    <a:pPr>
                                      <a:defRPr/>
                                    </a:pPr>
                                    <a:endParaRPr lang="en-US"/>
                                  </a:p>
                                </p:txBody>
                              </p:sp>
                              <p:sp>
                                <p:nvSpPr>
                                  <p:cNvPr id="1181" name="Line 109"/>
                                  <p:cNvSpPr>
                                    <a:spLocks noChangeShapeType="1"/>
                                  </p:cNvSpPr>
                                  <p:nvPr/>
                                </p:nvSpPr>
                                <p:spPr bwMode="auto">
                                  <a:xfrm flipH="1">
                                    <a:off x="3047" y="1430"/>
                                    <a:ext cx="34" cy="71"/>
                                  </a:xfrm>
                                  <a:prstGeom prst="line">
                                    <a:avLst/>
                                  </a:prstGeom>
                                  <a:grpFill/>
                                  <a:ln w="12700">
                                    <a:solidFill>
                                      <a:srgbClr val="000000"/>
                                    </a:solidFill>
                                    <a:round/>
                                    <a:headEnd/>
                                    <a:tailEnd/>
                                  </a:ln>
                                </p:spPr>
                                <p:txBody>
                                  <a:bodyPr/>
                                  <a:lstStyle/>
                                  <a:p>
                                    <a:pPr>
                                      <a:defRPr/>
                                    </a:pPr>
                                    <a:endParaRPr lang="en-US"/>
                                  </a:p>
                                </p:txBody>
                              </p:sp>
                              <p:sp>
                                <p:nvSpPr>
                                  <p:cNvPr id="1182" name="Line 110"/>
                                  <p:cNvSpPr>
                                    <a:spLocks noChangeShapeType="1"/>
                                  </p:cNvSpPr>
                                  <p:nvPr/>
                                </p:nvSpPr>
                                <p:spPr bwMode="auto">
                                  <a:xfrm flipH="1">
                                    <a:off x="3063" y="1441"/>
                                    <a:ext cx="34" cy="70"/>
                                  </a:xfrm>
                                  <a:prstGeom prst="line">
                                    <a:avLst/>
                                  </a:prstGeom>
                                  <a:grpFill/>
                                  <a:ln w="12700">
                                    <a:solidFill>
                                      <a:srgbClr val="000000"/>
                                    </a:solidFill>
                                    <a:round/>
                                    <a:headEnd/>
                                    <a:tailEnd/>
                                  </a:ln>
                                </p:spPr>
                                <p:txBody>
                                  <a:bodyPr/>
                                  <a:lstStyle/>
                                  <a:p>
                                    <a:pPr>
                                      <a:defRPr/>
                                    </a:pPr>
                                    <a:endParaRPr lang="en-US"/>
                                  </a:p>
                                </p:txBody>
                              </p:sp>
                            </p:grpSp>
                          </p:grpSp>
                          <p:grpSp>
                            <p:nvGrpSpPr>
                              <p:cNvPr id="204" name="Group 111"/>
                              <p:cNvGrpSpPr>
                                <a:grpSpLocks/>
                              </p:cNvGrpSpPr>
                              <p:nvPr/>
                            </p:nvGrpSpPr>
                            <p:grpSpPr bwMode="auto">
                              <a:xfrm>
                                <a:off x="3078" y="1180"/>
                                <a:ext cx="154" cy="110"/>
                                <a:chOff x="3078" y="1180"/>
                                <a:chExt cx="154" cy="110"/>
                              </a:xfrm>
                              <a:grpFill/>
                            </p:grpSpPr>
                            <p:sp>
                              <p:nvSpPr>
                                <p:cNvPr id="1152" name="Freeform 112"/>
                                <p:cNvSpPr>
                                  <a:spLocks/>
                                </p:cNvSpPr>
                                <p:nvPr/>
                              </p:nvSpPr>
                              <p:spPr bwMode="auto">
                                <a:xfrm>
                                  <a:off x="3078" y="1180"/>
                                  <a:ext cx="154" cy="110"/>
                                </a:xfrm>
                                <a:custGeom>
                                  <a:avLst/>
                                  <a:gdLst>
                                    <a:gd name="T0" fmla="*/ 0 w 309"/>
                                    <a:gd name="T1" fmla="*/ 1 h 219"/>
                                    <a:gd name="T2" fmla="*/ 0 w 309"/>
                                    <a:gd name="T3" fmla="*/ 1 h 219"/>
                                    <a:gd name="T4" fmla="*/ 0 w 309"/>
                                    <a:gd name="T5" fmla="*/ 1 h 219"/>
                                    <a:gd name="T6" fmla="*/ 0 w 309"/>
                                    <a:gd name="T7" fmla="*/ 0 h 219"/>
                                    <a:gd name="T8" fmla="*/ 0 w 309"/>
                                    <a:gd name="T9" fmla="*/ 1 h 219"/>
                                    <a:gd name="T10" fmla="*/ 0 60000 65536"/>
                                    <a:gd name="T11" fmla="*/ 0 60000 65536"/>
                                    <a:gd name="T12" fmla="*/ 0 60000 65536"/>
                                    <a:gd name="T13" fmla="*/ 0 60000 65536"/>
                                    <a:gd name="T14" fmla="*/ 0 60000 65536"/>
                                    <a:gd name="T15" fmla="*/ 0 w 309"/>
                                    <a:gd name="T16" fmla="*/ 0 h 219"/>
                                    <a:gd name="T17" fmla="*/ 309 w 309"/>
                                    <a:gd name="T18" fmla="*/ 219 h 219"/>
                                  </a:gdLst>
                                  <a:ahLst/>
                                  <a:cxnLst>
                                    <a:cxn ang="T10">
                                      <a:pos x="T0" y="T1"/>
                                    </a:cxn>
                                    <a:cxn ang="T11">
                                      <a:pos x="T2" y="T3"/>
                                    </a:cxn>
                                    <a:cxn ang="T12">
                                      <a:pos x="T4" y="T5"/>
                                    </a:cxn>
                                    <a:cxn ang="T13">
                                      <a:pos x="T6" y="T7"/>
                                    </a:cxn>
                                    <a:cxn ang="T14">
                                      <a:pos x="T8" y="T9"/>
                                    </a:cxn>
                                  </a:cxnLst>
                                  <a:rect l="T15" t="T16" r="T17" b="T18"/>
                                  <a:pathLst>
                                    <a:path w="309" h="219">
                                      <a:moveTo>
                                        <a:pt x="0" y="85"/>
                                      </a:moveTo>
                                      <a:lnTo>
                                        <a:pt x="263" y="219"/>
                                      </a:lnTo>
                                      <a:lnTo>
                                        <a:pt x="309" y="131"/>
                                      </a:lnTo>
                                      <a:lnTo>
                                        <a:pt x="42" y="0"/>
                                      </a:lnTo>
                                      <a:lnTo>
                                        <a:pt x="0" y="85"/>
                                      </a:lnTo>
                                      <a:close/>
                                    </a:path>
                                  </a:pathLst>
                                </a:custGeom>
                                <a:grpFill/>
                                <a:ln w="12700">
                                  <a:solidFill>
                                    <a:srgbClr val="000000"/>
                                  </a:solidFill>
                                  <a:round/>
                                  <a:headEnd/>
                                  <a:tailEnd/>
                                </a:ln>
                              </p:spPr>
                              <p:txBody>
                                <a:bodyPr/>
                                <a:lstStyle/>
                                <a:p>
                                  <a:pPr>
                                    <a:defRPr/>
                                  </a:pPr>
                                  <a:endParaRPr lang="en-US"/>
                                </a:p>
                              </p:txBody>
                            </p:sp>
                            <p:grpSp>
                              <p:nvGrpSpPr>
                                <p:cNvPr id="205" name="Group 113"/>
                                <p:cNvGrpSpPr>
                                  <a:grpSpLocks/>
                                </p:cNvGrpSpPr>
                                <p:nvPr/>
                              </p:nvGrpSpPr>
                              <p:grpSpPr bwMode="auto">
                                <a:xfrm>
                                  <a:off x="3082" y="1182"/>
                                  <a:ext cx="144" cy="105"/>
                                  <a:chOff x="3082" y="1182"/>
                                  <a:chExt cx="144" cy="105"/>
                                </a:xfrm>
                                <a:grpFill/>
                              </p:grpSpPr>
                              <p:sp>
                                <p:nvSpPr>
                                  <p:cNvPr id="1154" name="Line 114"/>
                                  <p:cNvSpPr>
                                    <a:spLocks noChangeShapeType="1"/>
                                  </p:cNvSpPr>
                                  <p:nvPr/>
                                </p:nvSpPr>
                                <p:spPr bwMode="auto">
                                  <a:xfrm flipH="1">
                                    <a:off x="3082" y="1182"/>
                                    <a:ext cx="20" cy="42"/>
                                  </a:xfrm>
                                  <a:prstGeom prst="line">
                                    <a:avLst/>
                                  </a:prstGeom>
                                  <a:grpFill/>
                                  <a:ln w="12700">
                                    <a:solidFill>
                                      <a:srgbClr val="000000"/>
                                    </a:solidFill>
                                    <a:round/>
                                    <a:headEnd/>
                                    <a:tailEnd/>
                                  </a:ln>
                                </p:spPr>
                                <p:txBody>
                                  <a:bodyPr/>
                                  <a:lstStyle/>
                                  <a:p>
                                    <a:pPr>
                                      <a:defRPr/>
                                    </a:pPr>
                                    <a:endParaRPr lang="en-US"/>
                                  </a:p>
                                </p:txBody>
                              </p:sp>
                              <p:sp>
                                <p:nvSpPr>
                                  <p:cNvPr id="1155" name="Line 115"/>
                                  <p:cNvSpPr>
                                    <a:spLocks noChangeShapeType="1"/>
                                  </p:cNvSpPr>
                                  <p:nvPr/>
                                </p:nvSpPr>
                                <p:spPr bwMode="auto">
                                  <a:xfrm flipH="1">
                                    <a:off x="3205" y="1245"/>
                                    <a:ext cx="21" cy="42"/>
                                  </a:xfrm>
                                  <a:prstGeom prst="line">
                                    <a:avLst/>
                                  </a:prstGeom>
                                  <a:grpFill/>
                                  <a:ln w="12700">
                                    <a:solidFill>
                                      <a:srgbClr val="000000"/>
                                    </a:solidFill>
                                    <a:round/>
                                    <a:headEnd/>
                                    <a:tailEnd/>
                                  </a:ln>
                                </p:spPr>
                                <p:txBody>
                                  <a:bodyPr/>
                                  <a:lstStyle/>
                                  <a:p>
                                    <a:pPr>
                                      <a:defRPr/>
                                    </a:pPr>
                                    <a:endParaRPr lang="en-US"/>
                                  </a:p>
                                </p:txBody>
                              </p:sp>
                              <p:sp>
                                <p:nvSpPr>
                                  <p:cNvPr id="1156" name="Line 116"/>
                                  <p:cNvSpPr>
                                    <a:spLocks noChangeShapeType="1"/>
                                  </p:cNvSpPr>
                                  <p:nvPr/>
                                </p:nvSpPr>
                                <p:spPr bwMode="auto">
                                  <a:xfrm flipH="1">
                                    <a:off x="3087" y="1185"/>
                                    <a:ext cx="20" cy="42"/>
                                  </a:xfrm>
                                  <a:prstGeom prst="line">
                                    <a:avLst/>
                                  </a:prstGeom>
                                  <a:grpFill/>
                                  <a:ln w="12700">
                                    <a:solidFill>
                                      <a:srgbClr val="000000"/>
                                    </a:solidFill>
                                    <a:round/>
                                    <a:headEnd/>
                                    <a:tailEnd/>
                                  </a:ln>
                                </p:spPr>
                                <p:txBody>
                                  <a:bodyPr/>
                                  <a:lstStyle/>
                                  <a:p>
                                    <a:pPr>
                                      <a:defRPr/>
                                    </a:pPr>
                                    <a:endParaRPr lang="en-US"/>
                                  </a:p>
                                </p:txBody>
                              </p:sp>
                              <p:sp>
                                <p:nvSpPr>
                                  <p:cNvPr id="1157" name="Line 117"/>
                                  <p:cNvSpPr>
                                    <a:spLocks noChangeShapeType="1"/>
                                  </p:cNvSpPr>
                                  <p:nvPr/>
                                </p:nvSpPr>
                                <p:spPr bwMode="auto">
                                  <a:xfrm flipH="1">
                                    <a:off x="3199" y="1241"/>
                                    <a:ext cx="22" cy="43"/>
                                  </a:xfrm>
                                  <a:prstGeom prst="line">
                                    <a:avLst/>
                                  </a:prstGeom>
                                  <a:grpFill/>
                                  <a:ln w="12700">
                                    <a:solidFill>
                                      <a:srgbClr val="000000"/>
                                    </a:solidFill>
                                    <a:round/>
                                    <a:headEnd/>
                                    <a:tailEnd/>
                                  </a:ln>
                                </p:spPr>
                                <p:txBody>
                                  <a:bodyPr/>
                                  <a:lstStyle/>
                                  <a:p>
                                    <a:pPr>
                                      <a:defRPr/>
                                    </a:pPr>
                                    <a:endParaRPr lang="en-US"/>
                                  </a:p>
                                </p:txBody>
                              </p:sp>
                              <p:sp>
                                <p:nvSpPr>
                                  <p:cNvPr id="1158" name="Line 118"/>
                                  <p:cNvSpPr>
                                    <a:spLocks noChangeShapeType="1"/>
                                  </p:cNvSpPr>
                                  <p:nvPr/>
                                </p:nvSpPr>
                                <p:spPr bwMode="auto">
                                  <a:xfrm flipH="1">
                                    <a:off x="3093" y="1188"/>
                                    <a:ext cx="21" cy="42"/>
                                  </a:xfrm>
                                  <a:prstGeom prst="line">
                                    <a:avLst/>
                                  </a:prstGeom>
                                  <a:grpFill/>
                                  <a:ln w="12700">
                                    <a:solidFill>
                                      <a:srgbClr val="000000"/>
                                    </a:solidFill>
                                    <a:round/>
                                    <a:headEnd/>
                                    <a:tailEnd/>
                                  </a:ln>
                                </p:spPr>
                                <p:txBody>
                                  <a:bodyPr/>
                                  <a:lstStyle/>
                                  <a:p>
                                    <a:pPr>
                                      <a:defRPr/>
                                    </a:pPr>
                                    <a:endParaRPr lang="en-US"/>
                                  </a:p>
                                </p:txBody>
                              </p:sp>
                              <p:sp>
                                <p:nvSpPr>
                                  <p:cNvPr id="1159" name="Line 119"/>
                                  <p:cNvSpPr>
                                    <a:spLocks noChangeShapeType="1"/>
                                  </p:cNvSpPr>
                                  <p:nvPr/>
                                </p:nvSpPr>
                                <p:spPr bwMode="auto">
                                  <a:xfrm flipH="1">
                                    <a:off x="3100" y="1192"/>
                                    <a:ext cx="21" cy="43"/>
                                  </a:xfrm>
                                  <a:prstGeom prst="line">
                                    <a:avLst/>
                                  </a:prstGeom>
                                  <a:grpFill/>
                                  <a:ln w="12700">
                                    <a:solidFill>
                                      <a:srgbClr val="000000"/>
                                    </a:solidFill>
                                    <a:round/>
                                    <a:headEnd/>
                                    <a:tailEnd/>
                                  </a:ln>
                                </p:spPr>
                                <p:txBody>
                                  <a:bodyPr/>
                                  <a:lstStyle/>
                                  <a:p>
                                    <a:pPr>
                                      <a:defRPr/>
                                    </a:pPr>
                                    <a:endParaRPr lang="en-US"/>
                                  </a:p>
                                </p:txBody>
                              </p:sp>
                              <p:sp>
                                <p:nvSpPr>
                                  <p:cNvPr id="1160" name="Line 120"/>
                                  <p:cNvSpPr>
                                    <a:spLocks noChangeShapeType="1"/>
                                  </p:cNvSpPr>
                                  <p:nvPr/>
                                </p:nvSpPr>
                                <p:spPr bwMode="auto">
                                  <a:xfrm flipH="1">
                                    <a:off x="3193" y="1238"/>
                                    <a:ext cx="22" cy="41"/>
                                  </a:xfrm>
                                  <a:prstGeom prst="line">
                                    <a:avLst/>
                                  </a:prstGeom>
                                  <a:grpFill/>
                                  <a:ln w="12700">
                                    <a:solidFill>
                                      <a:srgbClr val="000000"/>
                                    </a:solidFill>
                                    <a:round/>
                                    <a:headEnd/>
                                    <a:tailEnd/>
                                  </a:ln>
                                </p:spPr>
                                <p:txBody>
                                  <a:bodyPr/>
                                  <a:lstStyle/>
                                  <a:p>
                                    <a:pPr>
                                      <a:defRPr/>
                                    </a:pPr>
                                    <a:endParaRPr lang="en-US"/>
                                  </a:p>
                                </p:txBody>
                              </p:sp>
                              <p:sp>
                                <p:nvSpPr>
                                  <p:cNvPr id="1161" name="Line 121"/>
                                  <p:cNvSpPr>
                                    <a:spLocks noChangeShapeType="1"/>
                                  </p:cNvSpPr>
                                  <p:nvPr/>
                                </p:nvSpPr>
                                <p:spPr bwMode="auto">
                                  <a:xfrm flipH="1">
                                    <a:off x="3185" y="1234"/>
                                    <a:ext cx="22" cy="42"/>
                                  </a:xfrm>
                                  <a:prstGeom prst="line">
                                    <a:avLst/>
                                  </a:prstGeom>
                                  <a:grpFill/>
                                  <a:ln w="12700">
                                    <a:solidFill>
                                      <a:srgbClr val="000000"/>
                                    </a:solidFill>
                                    <a:round/>
                                    <a:headEnd/>
                                    <a:tailEnd/>
                                  </a:ln>
                                </p:spPr>
                                <p:txBody>
                                  <a:bodyPr/>
                                  <a:lstStyle/>
                                  <a:p>
                                    <a:pPr>
                                      <a:defRPr/>
                                    </a:pPr>
                                    <a:endParaRPr lang="en-US"/>
                                  </a:p>
                                </p:txBody>
                              </p:sp>
                              <p:sp>
                                <p:nvSpPr>
                                  <p:cNvPr id="1162" name="Line 122"/>
                                  <p:cNvSpPr>
                                    <a:spLocks noChangeShapeType="1"/>
                                  </p:cNvSpPr>
                                  <p:nvPr/>
                                </p:nvSpPr>
                                <p:spPr bwMode="auto">
                                  <a:xfrm flipH="1">
                                    <a:off x="3108" y="1196"/>
                                    <a:ext cx="23" cy="42"/>
                                  </a:xfrm>
                                  <a:prstGeom prst="line">
                                    <a:avLst/>
                                  </a:prstGeom>
                                  <a:grpFill/>
                                  <a:ln w="12700">
                                    <a:solidFill>
                                      <a:srgbClr val="000000"/>
                                    </a:solidFill>
                                    <a:round/>
                                    <a:headEnd/>
                                    <a:tailEnd/>
                                  </a:ln>
                                </p:spPr>
                                <p:txBody>
                                  <a:bodyPr/>
                                  <a:lstStyle/>
                                  <a:p>
                                    <a:pPr>
                                      <a:defRPr/>
                                    </a:pPr>
                                    <a:endParaRPr lang="en-US"/>
                                  </a:p>
                                </p:txBody>
                              </p:sp>
                              <p:sp>
                                <p:nvSpPr>
                                  <p:cNvPr id="1163" name="Line 123"/>
                                  <p:cNvSpPr>
                                    <a:spLocks noChangeShapeType="1"/>
                                  </p:cNvSpPr>
                                  <p:nvPr/>
                                </p:nvSpPr>
                                <p:spPr bwMode="auto">
                                  <a:xfrm flipH="1">
                                    <a:off x="3175" y="1229"/>
                                    <a:ext cx="23" cy="43"/>
                                  </a:xfrm>
                                  <a:prstGeom prst="line">
                                    <a:avLst/>
                                  </a:prstGeom>
                                  <a:grpFill/>
                                  <a:ln w="12700">
                                    <a:solidFill>
                                      <a:srgbClr val="000000"/>
                                    </a:solidFill>
                                    <a:round/>
                                    <a:headEnd/>
                                    <a:tailEnd/>
                                  </a:ln>
                                </p:spPr>
                                <p:txBody>
                                  <a:bodyPr/>
                                  <a:lstStyle/>
                                  <a:p>
                                    <a:pPr>
                                      <a:defRPr/>
                                    </a:pPr>
                                    <a:endParaRPr lang="en-US"/>
                                  </a:p>
                                </p:txBody>
                              </p:sp>
                              <p:sp>
                                <p:nvSpPr>
                                  <p:cNvPr id="1164" name="Line 124"/>
                                  <p:cNvSpPr>
                                    <a:spLocks noChangeShapeType="1"/>
                                  </p:cNvSpPr>
                                  <p:nvPr/>
                                </p:nvSpPr>
                                <p:spPr bwMode="auto">
                                  <a:xfrm flipH="1">
                                    <a:off x="3119" y="1201"/>
                                    <a:ext cx="21" cy="42"/>
                                  </a:xfrm>
                                  <a:prstGeom prst="line">
                                    <a:avLst/>
                                  </a:prstGeom>
                                  <a:grpFill/>
                                  <a:ln w="12700">
                                    <a:solidFill>
                                      <a:srgbClr val="000000"/>
                                    </a:solidFill>
                                    <a:round/>
                                    <a:headEnd/>
                                    <a:tailEnd/>
                                  </a:ln>
                                </p:spPr>
                                <p:txBody>
                                  <a:bodyPr/>
                                  <a:lstStyle/>
                                  <a:p>
                                    <a:pPr>
                                      <a:defRPr/>
                                    </a:pPr>
                                    <a:endParaRPr lang="en-US"/>
                                  </a:p>
                                </p:txBody>
                              </p:sp>
                              <p:sp>
                                <p:nvSpPr>
                                  <p:cNvPr id="1165" name="Line 125"/>
                                  <p:cNvSpPr>
                                    <a:spLocks noChangeShapeType="1"/>
                                  </p:cNvSpPr>
                                  <p:nvPr/>
                                </p:nvSpPr>
                                <p:spPr bwMode="auto">
                                  <a:xfrm flipH="1">
                                    <a:off x="3164" y="1224"/>
                                    <a:ext cx="22" cy="42"/>
                                  </a:xfrm>
                                  <a:prstGeom prst="line">
                                    <a:avLst/>
                                  </a:prstGeom>
                                  <a:grpFill/>
                                  <a:ln w="12700">
                                    <a:solidFill>
                                      <a:srgbClr val="000000"/>
                                    </a:solidFill>
                                    <a:round/>
                                    <a:headEnd/>
                                    <a:tailEnd/>
                                  </a:ln>
                                </p:spPr>
                                <p:txBody>
                                  <a:bodyPr/>
                                  <a:lstStyle/>
                                  <a:p>
                                    <a:pPr>
                                      <a:defRPr/>
                                    </a:pPr>
                                    <a:endParaRPr lang="en-US"/>
                                  </a:p>
                                </p:txBody>
                              </p:sp>
                              <p:sp>
                                <p:nvSpPr>
                                  <p:cNvPr id="1166" name="Line 126"/>
                                  <p:cNvSpPr>
                                    <a:spLocks noChangeShapeType="1"/>
                                  </p:cNvSpPr>
                                  <p:nvPr/>
                                </p:nvSpPr>
                                <p:spPr bwMode="auto">
                                  <a:xfrm flipH="1">
                                    <a:off x="3133" y="1208"/>
                                    <a:ext cx="20" cy="42"/>
                                  </a:xfrm>
                                  <a:prstGeom prst="line">
                                    <a:avLst/>
                                  </a:prstGeom>
                                  <a:grpFill/>
                                  <a:ln w="12700">
                                    <a:solidFill>
                                      <a:srgbClr val="000000"/>
                                    </a:solidFill>
                                    <a:round/>
                                    <a:headEnd/>
                                    <a:tailEnd/>
                                  </a:ln>
                                </p:spPr>
                                <p:txBody>
                                  <a:bodyPr/>
                                  <a:lstStyle/>
                                  <a:p>
                                    <a:pPr>
                                      <a:defRPr/>
                                    </a:pPr>
                                    <a:endParaRPr lang="en-US"/>
                                  </a:p>
                                </p:txBody>
                              </p:sp>
                              <p:sp>
                                <p:nvSpPr>
                                  <p:cNvPr id="1167" name="Line 127"/>
                                  <p:cNvSpPr>
                                    <a:spLocks noChangeShapeType="1"/>
                                  </p:cNvSpPr>
                                  <p:nvPr/>
                                </p:nvSpPr>
                                <p:spPr bwMode="auto">
                                  <a:xfrm flipH="1">
                                    <a:off x="3148" y="1216"/>
                                    <a:ext cx="22" cy="41"/>
                                  </a:xfrm>
                                  <a:prstGeom prst="line">
                                    <a:avLst/>
                                  </a:prstGeom>
                                  <a:grpFill/>
                                  <a:ln w="12700">
                                    <a:solidFill>
                                      <a:srgbClr val="000000"/>
                                    </a:solidFill>
                                    <a:round/>
                                    <a:headEnd/>
                                    <a:tailEnd/>
                                  </a:ln>
                                </p:spPr>
                                <p:txBody>
                                  <a:bodyPr/>
                                  <a:lstStyle/>
                                  <a:p>
                                    <a:pPr>
                                      <a:defRPr/>
                                    </a:pPr>
                                    <a:endParaRPr lang="en-US"/>
                                  </a:p>
                                </p:txBody>
                              </p:sp>
                            </p:grpSp>
                          </p:grpSp>
                        </p:grpSp>
                        <p:grpSp>
                          <p:nvGrpSpPr>
                            <p:cNvPr id="206" name="Group 128"/>
                            <p:cNvGrpSpPr>
                              <a:grpSpLocks/>
                            </p:cNvGrpSpPr>
                            <p:nvPr/>
                          </p:nvGrpSpPr>
                          <p:grpSpPr bwMode="auto">
                            <a:xfrm>
                              <a:off x="2490" y="2245"/>
                              <a:ext cx="251" cy="151"/>
                              <a:chOff x="2490" y="2245"/>
                              <a:chExt cx="251" cy="151"/>
                            </a:xfrm>
                            <a:grpFill/>
                          </p:grpSpPr>
                          <p:sp>
                            <p:nvSpPr>
                              <p:cNvPr id="1129" name="Freeform 129"/>
                              <p:cNvSpPr>
                                <a:spLocks/>
                              </p:cNvSpPr>
                              <p:nvPr/>
                            </p:nvSpPr>
                            <p:spPr bwMode="auto">
                              <a:xfrm>
                                <a:off x="2490" y="2245"/>
                                <a:ext cx="251" cy="151"/>
                              </a:xfrm>
                              <a:custGeom>
                                <a:avLst/>
                                <a:gdLst>
                                  <a:gd name="T0" fmla="*/ 1 w 502"/>
                                  <a:gd name="T1" fmla="*/ 0 h 303"/>
                                  <a:gd name="T2" fmla="*/ 1 w 502"/>
                                  <a:gd name="T3" fmla="*/ 0 h 303"/>
                                  <a:gd name="T4" fmla="*/ 1 w 502"/>
                                  <a:gd name="T5" fmla="*/ 0 h 303"/>
                                  <a:gd name="T6" fmla="*/ 0 w 502"/>
                                  <a:gd name="T7" fmla="*/ 0 h 303"/>
                                  <a:gd name="T8" fmla="*/ 1 w 502"/>
                                  <a:gd name="T9" fmla="*/ 0 h 303"/>
                                  <a:gd name="T10" fmla="*/ 0 60000 65536"/>
                                  <a:gd name="T11" fmla="*/ 0 60000 65536"/>
                                  <a:gd name="T12" fmla="*/ 0 60000 65536"/>
                                  <a:gd name="T13" fmla="*/ 0 60000 65536"/>
                                  <a:gd name="T14" fmla="*/ 0 60000 65536"/>
                                  <a:gd name="T15" fmla="*/ 0 w 502"/>
                                  <a:gd name="T16" fmla="*/ 0 h 303"/>
                                  <a:gd name="T17" fmla="*/ 502 w 502"/>
                                  <a:gd name="T18" fmla="*/ 303 h 303"/>
                                </a:gdLst>
                                <a:ahLst/>
                                <a:cxnLst>
                                  <a:cxn ang="T10">
                                    <a:pos x="T0" y="T1"/>
                                  </a:cxn>
                                  <a:cxn ang="T11">
                                    <a:pos x="T2" y="T3"/>
                                  </a:cxn>
                                  <a:cxn ang="T12">
                                    <a:pos x="T4" y="T5"/>
                                  </a:cxn>
                                  <a:cxn ang="T13">
                                    <a:pos x="T6" y="T7"/>
                                  </a:cxn>
                                  <a:cxn ang="T14">
                                    <a:pos x="T8" y="T9"/>
                                  </a:cxn>
                                </a:cxnLst>
                                <a:rect l="T15" t="T16" r="T17" b="T18"/>
                                <a:pathLst>
                                  <a:path w="502" h="303">
                                    <a:moveTo>
                                      <a:pt x="36" y="0"/>
                                    </a:moveTo>
                                    <a:lnTo>
                                      <a:pt x="502" y="235"/>
                                    </a:lnTo>
                                    <a:lnTo>
                                      <a:pt x="468" y="303"/>
                                    </a:lnTo>
                                    <a:lnTo>
                                      <a:pt x="0" y="70"/>
                                    </a:lnTo>
                                    <a:lnTo>
                                      <a:pt x="36" y="0"/>
                                    </a:lnTo>
                                    <a:close/>
                                  </a:path>
                                </a:pathLst>
                              </a:custGeom>
                              <a:grpFill/>
                              <a:ln w="12700">
                                <a:solidFill>
                                  <a:srgbClr val="000000"/>
                                </a:solidFill>
                                <a:round/>
                                <a:headEnd/>
                                <a:tailEnd/>
                              </a:ln>
                            </p:spPr>
                            <p:txBody>
                              <a:bodyPr/>
                              <a:lstStyle/>
                              <a:p>
                                <a:pPr>
                                  <a:defRPr/>
                                </a:pPr>
                                <a:endParaRPr lang="en-US"/>
                              </a:p>
                            </p:txBody>
                          </p:sp>
                          <p:grpSp>
                            <p:nvGrpSpPr>
                              <p:cNvPr id="207" name="Group 130"/>
                              <p:cNvGrpSpPr>
                                <a:grpSpLocks/>
                              </p:cNvGrpSpPr>
                              <p:nvPr/>
                            </p:nvGrpSpPr>
                            <p:grpSpPr bwMode="auto">
                              <a:xfrm>
                                <a:off x="2500" y="2251"/>
                                <a:ext cx="233" cy="141"/>
                                <a:chOff x="2500" y="2251"/>
                                <a:chExt cx="233" cy="141"/>
                              </a:xfrm>
                              <a:grpFill/>
                            </p:grpSpPr>
                            <p:sp>
                              <p:nvSpPr>
                                <p:cNvPr id="1131" name="Line 131"/>
                                <p:cNvSpPr>
                                  <a:spLocks noChangeShapeType="1"/>
                                </p:cNvSpPr>
                                <p:nvPr/>
                              </p:nvSpPr>
                              <p:spPr bwMode="auto">
                                <a:xfrm flipH="1">
                                  <a:off x="2500" y="2251"/>
                                  <a:ext cx="17" cy="34"/>
                                </a:xfrm>
                                <a:prstGeom prst="line">
                                  <a:avLst/>
                                </a:prstGeom>
                                <a:grpFill/>
                                <a:ln w="12700">
                                  <a:solidFill>
                                    <a:srgbClr val="000000"/>
                                  </a:solidFill>
                                  <a:round/>
                                  <a:headEnd/>
                                  <a:tailEnd/>
                                </a:ln>
                              </p:spPr>
                              <p:txBody>
                                <a:bodyPr/>
                                <a:lstStyle/>
                                <a:p>
                                  <a:pPr>
                                    <a:defRPr/>
                                  </a:pPr>
                                  <a:endParaRPr lang="en-US"/>
                                </a:p>
                              </p:txBody>
                            </p:sp>
                            <p:sp>
                              <p:nvSpPr>
                                <p:cNvPr id="1132" name="Line 132"/>
                                <p:cNvSpPr>
                                  <a:spLocks noChangeShapeType="1"/>
                                </p:cNvSpPr>
                                <p:nvPr/>
                              </p:nvSpPr>
                              <p:spPr bwMode="auto">
                                <a:xfrm flipH="1">
                                  <a:off x="2510" y="2256"/>
                                  <a:ext cx="16" cy="33"/>
                                </a:xfrm>
                                <a:prstGeom prst="line">
                                  <a:avLst/>
                                </a:prstGeom>
                                <a:grpFill/>
                                <a:ln w="12700">
                                  <a:solidFill>
                                    <a:srgbClr val="000000"/>
                                  </a:solidFill>
                                  <a:round/>
                                  <a:headEnd/>
                                  <a:tailEnd/>
                                </a:ln>
                              </p:spPr>
                              <p:txBody>
                                <a:bodyPr/>
                                <a:lstStyle/>
                                <a:p>
                                  <a:pPr>
                                    <a:defRPr/>
                                  </a:pPr>
                                  <a:endParaRPr lang="en-US"/>
                                </a:p>
                              </p:txBody>
                            </p:sp>
                            <p:sp>
                              <p:nvSpPr>
                                <p:cNvPr id="1133" name="Line 133"/>
                                <p:cNvSpPr>
                                  <a:spLocks noChangeShapeType="1"/>
                                </p:cNvSpPr>
                                <p:nvPr/>
                              </p:nvSpPr>
                              <p:spPr bwMode="auto">
                                <a:xfrm flipH="1">
                                  <a:off x="2718" y="2359"/>
                                  <a:ext cx="15" cy="33"/>
                                </a:xfrm>
                                <a:prstGeom prst="line">
                                  <a:avLst/>
                                </a:prstGeom>
                                <a:grpFill/>
                                <a:ln w="12700">
                                  <a:solidFill>
                                    <a:srgbClr val="000000"/>
                                  </a:solidFill>
                                  <a:round/>
                                  <a:headEnd/>
                                  <a:tailEnd/>
                                </a:ln>
                              </p:spPr>
                              <p:txBody>
                                <a:bodyPr/>
                                <a:lstStyle/>
                                <a:p>
                                  <a:pPr>
                                    <a:defRPr/>
                                  </a:pPr>
                                  <a:endParaRPr lang="en-US"/>
                                </a:p>
                              </p:txBody>
                            </p:sp>
                            <p:sp>
                              <p:nvSpPr>
                                <p:cNvPr id="1134" name="Line 134"/>
                                <p:cNvSpPr>
                                  <a:spLocks noChangeShapeType="1"/>
                                </p:cNvSpPr>
                                <p:nvPr/>
                              </p:nvSpPr>
                              <p:spPr bwMode="auto">
                                <a:xfrm flipH="1">
                                  <a:off x="2520" y="2260"/>
                                  <a:ext cx="17" cy="34"/>
                                </a:xfrm>
                                <a:prstGeom prst="line">
                                  <a:avLst/>
                                </a:prstGeom>
                                <a:grpFill/>
                                <a:ln w="12700">
                                  <a:solidFill>
                                    <a:srgbClr val="000000"/>
                                  </a:solidFill>
                                  <a:round/>
                                  <a:headEnd/>
                                  <a:tailEnd/>
                                </a:ln>
                              </p:spPr>
                              <p:txBody>
                                <a:bodyPr/>
                                <a:lstStyle/>
                                <a:p>
                                  <a:pPr>
                                    <a:defRPr/>
                                  </a:pPr>
                                  <a:endParaRPr lang="en-US"/>
                                </a:p>
                              </p:txBody>
                            </p:sp>
                            <p:sp>
                              <p:nvSpPr>
                                <p:cNvPr id="1135" name="Line 135"/>
                                <p:cNvSpPr>
                                  <a:spLocks noChangeShapeType="1"/>
                                </p:cNvSpPr>
                                <p:nvPr/>
                              </p:nvSpPr>
                              <p:spPr bwMode="auto">
                                <a:xfrm flipH="1">
                                  <a:off x="2534" y="2268"/>
                                  <a:ext cx="17" cy="34"/>
                                </a:xfrm>
                                <a:prstGeom prst="line">
                                  <a:avLst/>
                                </a:prstGeom>
                                <a:grpFill/>
                                <a:ln w="12700">
                                  <a:solidFill>
                                    <a:srgbClr val="000000"/>
                                  </a:solidFill>
                                  <a:round/>
                                  <a:headEnd/>
                                  <a:tailEnd/>
                                </a:ln>
                              </p:spPr>
                              <p:txBody>
                                <a:bodyPr/>
                                <a:lstStyle/>
                                <a:p>
                                  <a:pPr>
                                    <a:defRPr/>
                                  </a:pPr>
                                  <a:endParaRPr lang="en-US"/>
                                </a:p>
                              </p:txBody>
                            </p:sp>
                            <p:sp>
                              <p:nvSpPr>
                                <p:cNvPr id="1136" name="Line 136"/>
                                <p:cNvSpPr>
                                  <a:spLocks noChangeShapeType="1"/>
                                </p:cNvSpPr>
                                <p:nvPr/>
                              </p:nvSpPr>
                              <p:spPr bwMode="auto">
                                <a:xfrm flipH="1">
                                  <a:off x="2553" y="2277"/>
                                  <a:ext cx="17" cy="34"/>
                                </a:xfrm>
                                <a:prstGeom prst="line">
                                  <a:avLst/>
                                </a:prstGeom>
                                <a:grpFill/>
                                <a:ln w="12700">
                                  <a:solidFill>
                                    <a:srgbClr val="000000"/>
                                  </a:solidFill>
                                  <a:round/>
                                  <a:headEnd/>
                                  <a:tailEnd/>
                                </a:ln>
                              </p:spPr>
                              <p:txBody>
                                <a:bodyPr/>
                                <a:lstStyle/>
                                <a:p>
                                  <a:pPr>
                                    <a:defRPr/>
                                  </a:pPr>
                                  <a:endParaRPr lang="en-US"/>
                                </a:p>
                              </p:txBody>
                            </p:sp>
                            <p:sp>
                              <p:nvSpPr>
                                <p:cNvPr id="1137" name="Line 137"/>
                                <p:cNvSpPr>
                                  <a:spLocks noChangeShapeType="1"/>
                                </p:cNvSpPr>
                                <p:nvPr/>
                              </p:nvSpPr>
                              <p:spPr bwMode="auto">
                                <a:xfrm flipH="1">
                                  <a:off x="2574" y="2286"/>
                                  <a:ext cx="16" cy="34"/>
                                </a:xfrm>
                                <a:prstGeom prst="line">
                                  <a:avLst/>
                                </a:prstGeom>
                                <a:grpFill/>
                                <a:ln w="12700">
                                  <a:solidFill>
                                    <a:srgbClr val="000000"/>
                                  </a:solidFill>
                                  <a:round/>
                                  <a:headEnd/>
                                  <a:tailEnd/>
                                </a:ln>
                              </p:spPr>
                              <p:txBody>
                                <a:bodyPr/>
                                <a:lstStyle/>
                                <a:p>
                                  <a:pPr>
                                    <a:defRPr/>
                                  </a:pPr>
                                  <a:endParaRPr lang="en-US"/>
                                </a:p>
                              </p:txBody>
                            </p:sp>
                            <p:sp>
                              <p:nvSpPr>
                                <p:cNvPr id="1138" name="Line 138"/>
                                <p:cNvSpPr>
                                  <a:spLocks noChangeShapeType="1"/>
                                </p:cNvSpPr>
                                <p:nvPr/>
                              </p:nvSpPr>
                              <p:spPr bwMode="auto">
                                <a:xfrm flipH="1">
                                  <a:off x="2593" y="2296"/>
                                  <a:ext cx="17" cy="33"/>
                                </a:xfrm>
                                <a:prstGeom prst="line">
                                  <a:avLst/>
                                </a:prstGeom>
                                <a:grpFill/>
                                <a:ln w="12700">
                                  <a:solidFill>
                                    <a:srgbClr val="000000"/>
                                  </a:solidFill>
                                  <a:round/>
                                  <a:headEnd/>
                                  <a:tailEnd/>
                                </a:ln>
                              </p:spPr>
                              <p:txBody>
                                <a:bodyPr/>
                                <a:lstStyle/>
                                <a:p>
                                  <a:pPr>
                                    <a:defRPr/>
                                  </a:pPr>
                                  <a:endParaRPr lang="en-US"/>
                                </a:p>
                              </p:txBody>
                            </p:sp>
                            <p:sp>
                              <p:nvSpPr>
                                <p:cNvPr id="1139" name="Line 139"/>
                                <p:cNvSpPr>
                                  <a:spLocks noChangeShapeType="1"/>
                                </p:cNvSpPr>
                                <p:nvPr/>
                              </p:nvSpPr>
                              <p:spPr bwMode="auto">
                                <a:xfrm flipH="1">
                                  <a:off x="2710" y="2356"/>
                                  <a:ext cx="17" cy="32"/>
                                </a:xfrm>
                                <a:prstGeom prst="line">
                                  <a:avLst/>
                                </a:prstGeom>
                                <a:grpFill/>
                                <a:ln w="12700">
                                  <a:solidFill>
                                    <a:srgbClr val="000000"/>
                                  </a:solidFill>
                                  <a:round/>
                                  <a:headEnd/>
                                  <a:tailEnd/>
                                </a:ln>
                              </p:spPr>
                              <p:txBody>
                                <a:bodyPr/>
                                <a:lstStyle/>
                                <a:p>
                                  <a:pPr>
                                    <a:defRPr/>
                                  </a:pPr>
                                  <a:endParaRPr lang="en-US"/>
                                </a:p>
                              </p:txBody>
                            </p:sp>
                            <p:sp>
                              <p:nvSpPr>
                                <p:cNvPr id="1140" name="Line 140"/>
                                <p:cNvSpPr>
                                  <a:spLocks noChangeShapeType="1"/>
                                </p:cNvSpPr>
                                <p:nvPr/>
                              </p:nvSpPr>
                              <p:spPr bwMode="auto">
                                <a:xfrm flipH="1">
                                  <a:off x="2699" y="2351"/>
                                  <a:ext cx="17" cy="33"/>
                                </a:xfrm>
                                <a:prstGeom prst="line">
                                  <a:avLst/>
                                </a:prstGeom>
                                <a:grpFill/>
                                <a:ln w="12700">
                                  <a:solidFill>
                                    <a:srgbClr val="000000"/>
                                  </a:solidFill>
                                  <a:round/>
                                  <a:headEnd/>
                                  <a:tailEnd/>
                                </a:ln>
                              </p:spPr>
                              <p:txBody>
                                <a:bodyPr/>
                                <a:lstStyle/>
                                <a:p>
                                  <a:pPr>
                                    <a:defRPr/>
                                  </a:pPr>
                                  <a:endParaRPr lang="en-US"/>
                                </a:p>
                              </p:txBody>
                            </p:sp>
                            <p:sp>
                              <p:nvSpPr>
                                <p:cNvPr id="1141" name="Line 141"/>
                                <p:cNvSpPr>
                                  <a:spLocks noChangeShapeType="1"/>
                                </p:cNvSpPr>
                                <p:nvPr/>
                              </p:nvSpPr>
                              <p:spPr bwMode="auto">
                                <a:xfrm flipH="1">
                                  <a:off x="2691" y="2346"/>
                                  <a:ext cx="17" cy="34"/>
                                </a:xfrm>
                                <a:prstGeom prst="line">
                                  <a:avLst/>
                                </a:prstGeom>
                                <a:grpFill/>
                                <a:ln w="12700">
                                  <a:solidFill>
                                    <a:srgbClr val="000000"/>
                                  </a:solidFill>
                                  <a:round/>
                                  <a:headEnd/>
                                  <a:tailEnd/>
                                </a:ln>
                              </p:spPr>
                              <p:txBody>
                                <a:bodyPr/>
                                <a:lstStyle/>
                                <a:p>
                                  <a:pPr>
                                    <a:defRPr/>
                                  </a:pPr>
                                  <a:endParaRPr lang="en-US"/>
                                </a:p>
                              </p:txBody>
                            </p:sp>
                            <p:sp>
                              <p:nvSpPr>
                                <p:cNvPr id="1142" name="Line 142"/>
                                <p:cNvSpPr>
                                  <a:spLocks noChangeShapeType="1"/>
                                </p:cNvSpPr>
                                <p:nvPr/>
                              </p:nvSpPr>
                              <p:spPr bwMode="auto">
                                <a:xfrm flipH="1">
                                  <a:off x="2681" y="2341"/>
                                  <a:ext cx="16" cy="34"/>
                                </a:xfrm>
                                <a:prstGeom prst="line">
                                  <a:avLst/>
                                </a:prstGeom>
                                <a:grpFill/>
                                <a:ln w="12700">
                                  <a:solidFill>
                                    <a:srgbClr val="000000"/>
                                  </a:solidFill>
                                  <a:round/>
                                  <a:headEnd/>
                                  <a:tailEnd/>
                                </a:ln>
                              </p:spPr>
                              <p:txBody>
                                <a:bodyPr/>
                                <a:lstStyle/>
                                <a:p>
                                  <a:pPr>
                                    <a:defRPr/>
                                  </a:pPr>
                                  <a:endParaRPr lang="en-US"/>
                                </a:p>
                              </p:txBody>
                            </p:sp>
                            <p:sp>
                              <p:nvSpPr>
                                <p:cNvPr id="1143" name="Line 143"/>
                                <p:cNvSpPr>
                                  <a:spLocks noChangeShapeType="1"/>
                                </p:cNvSpPr>
                                <p:nvPr/>
                              </p:nvSpPr>
                              <p:spPr bwMode="auto">
                                <a:xfrm flipH="1">
                                  <a:off x="2669" y="2334"/>
                                  <a:ext cx="16" cy="33"/>
                                </a:xfrm>
                                <a:prstGeom prst="line">
                                  <a:avLst/>
                                </a:prstGeom>
                                <a:grpFill/>
                                <a:ln w="12700">
                                  <a:solidFill>
                                    <a:srgbClr val="000000"/>
                                  </a:solidFill>
                                  <a:round/>
                                  <a:headEnd/>
                                  <a:tailEnd/>
                                </a:ln>
                              </p:spPr>
                              <p:txBody>
                                <a:bodyPr/>
                                <a:lstStyle/>
                                <a:p>
                                  <a:pPr>
                                    <a:defRPr/>
                                  </a:pPr>
                                  <a:endParaRPr lang="en-US"/>
                                </a:p>
                              </p:txBody>
                            </p:sp>
                            <p:sp>
                              <p:nvSpPr>
                                <p:cNvPr id="1144" name="Line 144"/>
                                <p:cNvSpPr>
                                  <a:spLocks noChangeShapeType="1"/>
                                </p:cNvSpPr>
                                <p:nvPr/>
                              </p:nvSpPr>
                              <p:spPr bwMode="auto">
                                <a:xfrm flipH="1">
                                  <a:off x="2652" y="2327"/>
                                  <a:ext cx="17" cy="33"/>
                                </a:xfrm>
                                <a:prstGeom prst="line">
                                  <a:avLst/>
                                </a:prstGeom>
                                <a:grpFill/>
                                <a:ln w="12700">
                                  <a:solidFill>
                                    <a:srgbClr val="000000"/>
                                  </a:solidFill>
                                  <a:round/>
                                  <a:headEnd/>
                                  <a:tailEnd/>
                                </a:ln>
                              </p:spPr>
                              <p:txBody>
                                <a:bodyPr/>
                                <a:lstStyle/>
                                <a:p>
                                  <a:pPr>
                                    <a:defRPr/>
                                  </a:pPr>
                                  <a:endParaRPr lang="en-US"/>
                                </a:p>
                              </p:txBody>
                            </p:sp>
                            <p:sp>
                              <p:nvSpPr>
                                <p:cNvPr id="1145" name="Line 145"/>
                                <p:cNvSpPr>
                                  <a:spLocks noChangeShapeType="1"/>
                                </p:cNvSpPr>
                                <p:nvPr/>
                              </p:nvSpPr>
                              <p:spPr bwMode="auto">
                                <a:xfrm flipH="1">
                                  <a:off x="2634" y="2316"/>
                                  <a:ext cx="17" cy="34"/>
                                </a:xfrm>
                                <a:prstGeom prst="line">
                                  <a:avLst/>
                                </a:prstGeom>
                                <a:grpFill/>
                                <a:ln w="12700">
                                  <a:solidFill>
                                    <a:srgbClr val="000000"/>
                                  </a:solidFill>
                                  <a:round/>
                                  <a:headEnd/>
                                  <a:tailEnd/>
                                </a:ln>
                              </p:spPr>
                              <p:txBody>
                                <a:bodyPr/>
                                <a:lstStyle/>
                                <a:p>
                                  <a:pPr>
                                    <a:defRPr/>
                                  </a:pPr>
                                  <a:endParaRPr lang="en-US"/>
                                </a:p>
                              </p:txBody>
                            </p:sp>
                            <p:sp>
                              <p:nvSpPr>
                                <p:cNvPr id="1146" name="Line 146"/>
                                <p:cNvSpPr>
                                  <a:spLocks noChangeShapeType="1"/>
                                </p:cNvSpPr>
                                <p:nvPr/>
                              </p:nvSpPr>
                              <p:spPr bwMode="auto">
                                <a:xfrm flipH="1">
                                  <a:off x="2613" y="2306"/>
                                  <a:ext cx="16" cy="34"/>
                                </a:xfrm>
                                <a:prstGeom prst="line">
                                  <a:avLst/>
                                </a:prstGeom>
                                <a:grpFill/>
                                <a:ln w="12700">
                                  <a:solidFill>
                                    <a:srgbClr val="000000"/>
                                  </a:solidFill>
                                  <a:round/>
                                  <a:headEnd/>
                                  <a:tailEnd/>
                                </a:ln>
                              </p:spPr>
                              <p:txBody>
                                <a:bodyPr/>
                                <a:lstStyle/>
                                <a:p>
                                  <a:pPr>
                                    <a:defRPr/>
                                  </a:pPr>
                                  <a:endParaRPr lang="en-US"/>
                                </a:p>
                              </p:txBody>
                            </p:sp>
                          </p:grpSp>
                        </p:grpSp>
                        <p:grpSp>
                          <p:nvGrpSpPr>
                            <p:cNvPr id="208" name="Group 147"/>
                            <p:cNvGrpSpPr>
                              <a:grpSpLocks/>
                            </p:cNvGrpSpPr>
                            <p:nvPr/>
                          </p:nvGrpSpPr>
                          <p:grpSpPr bwMode="auto">
                            <a:xfrm>
                              <a:off x="2543" y="2058"/>
                              <a:ext cx="300" cy="216"/>
                              <a:chOff x="2543" y="2058"/>
                              <a:chExt cx="300" cy="216"/>
                            </a:xfrm>
                            <a:grpFill/>
                          </p:grpSpPr>
                          <p:sp>
                            <p:nvSpPr>
                              <p:cNvPr id="1114" name="Freeform 148"/>
                              <p:cNvSpPr>
                                <a:spLocks/>
                              </p:cNvSpPr>
                              <p:nvPr/>
                            </p:nvSpPr>
                            <p:spPr bwMode="auto">
                              <a:xfrm>
                                <a:off x="2543" y="2058"/>
                                <a:ext cx="300" cy="216"/>
                              </a:xfrm>
                              <a:custGeom>
                                <a:avLst/>
                                <a:gdLst>
                                  <a:gd name="T0" fmla="*/ 1 w 599"/>
                                  <a:gd name="T1" fmla="*/ 0 h 432"/>
                                  <a:gd name="T2" fmla="*/ 1 w 599"/>
                                  <a:gd name="T3" fmla="*/ 1 h 432"/>
                                  <a:gd name="T4" fmla="*/ 1 w 599"/>
                                  <a:gd name="T5" fmla="*/ 1 h 432"/>
                                  <a:gd name="T6" fmla="*/ 0 w 599"/>
                                  <a:gd name="T7" fmla="*/ 1 h 432"/>
                                  <a:gd name="T8" fmla="*/ 1 w 599"/>
                                  <a:gd name="T9" fmla="*/ 0 h 432"/>
                                  <a:gd name="T10" fmla="*/ 0 60000 65536"/>
                                  <a:gd name="T11" fmla="*/ 0 60000 65536"/>
                                  <a:gd name="T12" fmla="*/ 0 60000 65536"/>
                                  <a:gd name="T13" fmla="*/ 0 60000 65536"/>
                                  <a:gd name="T14" fmla="*/ 0 60000 65536"/>
                                  <a:gd name="T15" fmla="*/ 0 w 599"/>
                                  <a:gd name="T16" fmla="*/ 0 h 432"/>
                                  <a:gd name="T17" fmla="*/ 599 w 599"/>
                                  <a:gd name="T18" fmla="*/ 432 h 432"/>
                                </a:gdLst>
                                <a:ahLst/>
                                <a:cxnLst>
                                  <a:cxn ang="T10">
                                    <a:pos x="T0" y="T1"/>
                                  </a:cxn>
                                  <a:cxn ang="T11">
                                    <a:pos x="T2" y="T3"/>
                                  </a:cxn>
                                  <a:cxn ang="T12">
                                    <a:pos x="T4" y="T5"/>
                                  </a:cxn>
                                  <a:cxn ang="T13">
                                    <a:pos x="T6" y="T7"/>
                                  </a:cxn>
                                  <a:cxn ang="T14">
                                    <a:pos x="T8" y="T9"/>
                                  </a:cxn>
                                </a:cxnLst>
                                <a:rect l="T15" t="T16" r="T17" b="T18"/>
                                <a:pathLst>
                                  <a:path w="599" h="432">
                                    <a:moveTo>
                                      <a:pt x="71" y="0"/>
                                    </a:moveTo>
                                    <a:lnTo>
                                      <a:pt x="599" y="288"/>
                                    </a:lnTo>
                                    <a:lnTo>
                                      <a:pt x="529" y="432"/>
                                    </a:lnTo>
                                    <a:lnTo>
                                      <a:pt x="0" y="141"/>
                                    </a:lnTo>
                                    <a:lnTo>
                                      <a:pt x="71" y="0"/>
                                    </a:lnTo>
                                    <a:close/>
                                  </a:path>
                                </a:pathLst>
                              </a:custGeom>
                              <a:grpFill/>
                              <a:ln w="12700">
                                <a:solidFill>
                                  <a:srgbClr val="000000"/>
                                </a:solidFill>
                                <a:round/>
                                <a:headEnd/>
                                <a:tailEnd/>
                              </a:ln>
                            </p:spPr>
                            <p:txBody>
                              <a:bodyPr/>
                              <a:lstStyle/>
                              <a:p>
                                <a:pPr>
                                  <a:defRPr/>
                                </a:pPr>
                                <a:endParaRPr lang="en-US"/>
                              </a:p>
                            </p:txBody>
                          </p:sp>
                          <p:grpSp>
                            <p:nvGrpSpPr>
                              <p:cNvPr id="209" name="Group 149"/>
                              <p:cNvGrpSpPr>
                                <a:grpSpLocks/>
                              </p:cNvGrpSpPr>
                              <p:nvPr/>
                            </p:nvGrpSpPr>
                            <p:grpSpPr bwMode="auto">
                              <a:xfrm>
                                <a:off x="2556" y="2066"/>
                                <a:ext cx="277" cy="202"/>
                                <a:chOff x="2556" y="2066"/>
                                <a:chExt cx="277" cy="202"/>
                              </a:xfrm>
                              <a:grpFill/>
                            </p:grpSpPr>
                            <p:sp>
                              <p:nvSpPr>
                                <p:cNvPr id="1116" name="Line 150"/>
                                <p:cNvSpPr>
                                  <a:spLocks noChangeShapeType="1"/>
                                </p:cNvSpPr>
                                <p:nvPr/>
                              </p:nvSpPr>
                              <p:spPr bwMode="auto">
                                <a:xfrm flipH="1">
                                  <a:off x="2587" y="2082"/>
                                  <a:ext cx="35" cy="69"/>
                                </a:xfrm>
                                <a:prstGeom prst="line">
                                  <a:avLst/>
                                </a:prstGeom>
                                <a:grpFill/>
                                <a:ln w="12700">
                                  <a:solidFill>
                                    <a:srgbClr val="000000"/>
                                  </a:solidFill>
                                  <a:round/>
                                  <a:headEnd/>
                                  <a:tailEnd/>
                                </a:ln>
                              </p:spPr>
                              <p:txBody>
                                <a:bodyPr/>
                                <a:lstStyle/>
                                <a:p>
                                  <a:pPr>
                                    <a:defRPr/>
                                  </a:pPr>
                                  <a:endParaRPr lang="en-US"/>
                                </a:p>
                              </p:txBody>
                            </p:sp>
                            <p:sp>
                              <p:nvSpPr>
                                <p:cNvPr id="1117" name="Line 151"/>
                                <p:cNvSpPr>
                                  <a:spLocks noChangeShapeType="1"/>
                                </p:cNvSpPr>
                                <p:nvPr/>
                              </p:nvSpPr>
                              <p:spPr bwMode="auto">
                                <a:xfrm flipH="1">
                                  <a:off x="2798" y="2197"/>
                                  <a:ext cx="35" cy="71"/>
                                </a:xfrm>
                                <a:prstGeom prst="line">
                                  <a:avLst/>
                                </a:prstGeom>
                                <a:grpFill/>
                                <a:ln w="12700">
                                  <a:solidFill>
                                    <a:srgbClr val="000000"/>
                                  </a:solidFill>
                                  <a:round/>
                                  <a:headEnd/>
                                  <a:tailEnd/>
                                </a:ln>
                              </p:spPr>
                              <p:txBody>
                                <a:bodyPr/>
                                <a:lstStyle/>
                                <a:p>
                                  <a:pPr>
                                    <a:defRPr/>
                                  </a:pPr>
                                  <a:endParaRPr lang="en-US"/>
                                </a:p>
                              </p:txBody>
                            </p:sp>
                            <p:sp>
                              <p:nvSpPr>
                                <p:cNvPr id="1118" name="Line 152"/>
                                <p:cNvSpPr>
                                  <a:spLocks noChangeShapeType="1"/>
                                </p:cNvSpPr>
                                <p:nvPr/>
                              </p:nvSpPr>
                              <p:spPr bwMode="auto">
                                <a:xfrm flipH="1">
                                  <a:off x="2570" y="2074"/>
                                  <a:ext cx="35" cy="68"/>
                                </a:xfrm>
                                <a:prstGeom prst="line">
                                  <a:avLst/>
                                </a:prstGeom>
                                <a:grpFill/>
                                <a:ln w="12700">
                                  <a:solidFill>
                                    <a:srgbClr val="000000"/>
                                  </a:solidFill>
                                  <a:round/>
                                  <a:headEnd/>
                                  <a:tailEnd/>
                                </a:ln>
                              </p:spPr>
                              <p:txBody>
                                <a:bodyPr/>
                                <a:lstStyle/>
                                <a:p>
                                  <a:pPr>
                                    <a:defRPr/>
                                  </a:pPr>
                                  <a:endParaRPr lang="en-US"/>
                                </a:p>
                              </p:txBody>
                            </p:sp>
                            <p:sp>
                              <p:nvSpPr>
                                <p:cNvPr id="1119" name="Line 153"/>
                                <p:cNvSpPr>
                                  <a:spLocks noChangeShapeType="1"/>
                                </p:cNvSpPr>
                                <p:nvPr/>
                              </p:nvSpPr>
                              <p:spPr bwMode="auto">
                                <a:xfrm flipH="1">
                                  <a:off x="2608" y="2093"/>
                                  <a:ext cx="34" cy="69"/>
                                </a:xfrm>
                                <a:prstGeom prst="line">
                                  <a:avLst/>
                                </a:prstGeom>
                                <a:grpFill/>
                                <a:ln w="12700">
                                  <a:solidFill>
                                    <a:srgbClr val="000000"/>
                                  </a:solidFill>
                                  <a:round/>
                                  <a:headEnd/>
                                  <a:tailEnd/>
                                </a:ln>
                              </p:spPr>
                              <p:txBody>
                                <a:bodyPr/>
                                <a:lstStyle/>
                                <a:p>
                                  <a:pPr>
                                    <a:defRPr/>
                                  </a:pPr>
                                  <a:endParaRPr lang="en-US"/>
                                </a:p>
                              </p:txBody>
                            </p:sp>
                            <p:sp>
                              <p:nvSpPr>
                                <p:cNvPr id="1120" name="Line 154"/>
                                <p:cNvSpPr>
                                  <a:spLocks noChangeShapeType="1"/>
                                </p:cNvSpPr>
                                <p:nvPr/>
                              </p:nvSpPr>
                              <p:spPr bwMode="auto">
                                <a:xfrm flipH="1">
                                  <a:off x="2658" y="2122"/>
                                  <a:ext cx="35" cy="69"/>
                                </a:xfrm>
                                <a:prstGeom prst="line">
                                  <a:avLst/>
                                </a:prstGeom>
                                <a:grpFill/>
                                <a:ln w="12700">
                                  <a:solidFill>
                                    <a:srgbClr val="000000"/>
                                  </a:solidFill>
                                  <a:round/>
                                  <a:headEnd/>
                                  <a:tailEnd/>
                                </a:ln>
                              </p:spPr>
                              <p:txBody>
                                <a:bodyPr/>
                                <a:lstStyle/>
                                <a:p>
                                  <a:pPr>
                                    <a:defRPr/>
                                  </a:pPr>
                                  <a:endParaRPr lang="en-US"/>
                                </a:p>
                              </p:txBody>
                            </p:sp>
                            <p:sp>
                              <p:nvSpPr>
                                <p:cNvPr id="1121" name="Line 155"/>
                                <p:cNvSpPr>
                                  <a:spLocks noChangeShapeType="1"/>
                                </p:cNvSpPr>
                                <p:nvPr/>
                              </p:nvSpPr>
                              <p:spPr bwMode="auto">
                                <a:xfrm flipH="1">
                                  <a:off x="2787" y="2191"/>
                                  <a:ext cx="35" cy="70"/>
                                </a:xfrm>
                                <a:prstGeom prst="line">
                                  <a:avLst/>
                                </a:prstGeom>
                                <a:grpFill/>
                                <a:ln w="12700">
                                  <a:solidFill>
                                    <a:srgbClr val="000000"/>
                                  </a:solidFill>
                                  <a:round/>
                                  <a:headEnd/>
                                  <a:tailEnd/>
                                </a:ln>
                              </p:spPr>
                              <p:txBody>
                                <a:bodyPr/>
                                <a:lstStyle/>
                                <a:p>
                                  <a:pPr>
                                    <a:defRPr/>
                                  </a:pPr>
                                  <a:endParaRPr lang="en-US"/>
                                </a:p>
                              </p:txBody>
                            </p:sp>
                            <p:sp>
                              <p:nvSpPr>
                                <p:cNvPr id="1122" name="Line 156"/>
                                <p:cNvSpPr>
                                  <a:spLocks noChangeShapeType="1"/>
                                </p:cNvSpPr>
                                <p:nvPr/>
                              </p:nvSpPr>
                              <p:spPr bwMode="auto">
                                <a:xfrm flipH="1">
                                  <a:off x="2773" y="2184"/>
                                  <a:ext cx="36" cy="71"/>
                                </a:xfrm>
                                <a:prstGeom prst="line">
                                  <a:avLst/>
                                </a:prstGeom>
                                <a:grpFill/>
                                <a:ln w="12700">
                                  <a:solidFill>
                                    <a:srgbClr val="000000"/>
                                  </a:solidFill>
                                  <a:round/>
                                  <a:headEnd/>
                                  <a:tailEnd/>
                                </a:ln>
                              </p:spPr>
                              <p:txBody>
                                <a:bodyPr/>
                                <a:lstStyle/>
                                <a:p>
                                  <a:pPr>
                                    <a:defRPr/>
                                  </a:pPr>
                                  <a:endParaRPr lang="en-US"/>
                                </a:p>
                              </p:txBody>
                            </p:sp>
                            <p:sp>
                              <p:nvSpPr>
                                <p:cNvPr id="1123" name="Line 157"/>
                                <p:cNvSpPr>
                                  <a:spLocks noChangeShapeType="1"/>
                                </p:cNvSpPr>
                                <p:nvPr/>
                              </p:nvSpPr>
                              <p:spPr bwMode="auto">
                                <a:xfrm flipH="1">
                                  <a:off x="2758" y="2175"/>
                                  <a:ext cx="35" cy="70"/>
                                </a:xfrm>
                                <a:prstGeom prst="line">
                                  <a:avLst/>
                                </a:prstGeom>
                                <a:grpFill/>
                                <a:ln w="12700">
                                  <a:solidFill>
                                    <a:srgbClr val="000000"/>
                                  </a:solidFill>
                                  <a:round/>
                                  <a:headEnd/>
                                  <a:tailEnd/>
                                </a:ln>
                              </p:spPr>
                              <p:txBody>
                                <a:bodyPr/>
                                <a:lstStyle/>
                                <a:p>
                                  <a:pPr>
                                    <a:defRPr/>
                                  </a:pPr>
                                  <a:endParaRPr lang="en-US"/>
                                </a:p>
                              </p:txBody>
                            </p:sp>
                            <p:sp>
                              <p:nvSpPr>
                                <p:cNvPr id="1124" name="Line 158"/>
                                <p:cNvSpPr>
                                  <a:spLocks noChangeShapeType="1"/>
                                </p:cNvSpPr>
                                <p:nvPr/>
                              </p:nvSpPr>
                              <p:spPr bwMode="auto">
                                <a:xfrm flipH="1">
                                  <a:off x="2692" y="2139"/>
                                  <a:ext cx="35" cy="70"/>
                                </a:xfrm>
                                <a:prstGeom prst="line">
                                  <a:avLst/>
                                </a:prstGeom>
                                <a:grpFill/>
                                <a:ln w="12700">
                                  <a:solidFill>
                                    <a:srgbClr val="000000"/>
                                  </a:solidFill>
                                  <a:round/>
                                  <a:headEnd/>
                                  <a:tailEnd/>
                                </a:ln>
                              </p:spPr>
                              <p:txBody>
                                <a:bodyPr/>
                                <a:lstStyle/>
                                <a:p>
                                  <a:pPr>
                                    <a:defRPr/>
                                  </a:pPr>
                                  <a:endParaRPr lang="en-US"/>
                                </a:p>
                              </p:txBody>
                            </p:sp>
                            <p:sp>
                              <p:nvSpPr>
                                <p:cNvPr id="1125" name="Line 159"/>
                                <p:cNvSpPr>
                                  <a:spLocks noChangeShapeType="1"/>
                                </p:cNvSpPr>
                                <p:nvPr/>
                              </p:nvSpPr>
                              <p:spPr bwMode="auto">
                                <a:xfrm flipH="1">
                                  <a:off x="2633" y="2106"/>
                                  <a:ext cx="34" cy="70"/>
                                </a:xfrm>
                                <a:prstGeom prst="line">
                                  <a:avLst/>
                                </a:prstGeom>
                                <a:grpFill/>
                                <a:ln w="12700">
                                  <a:solidFill>
                                    <a:srgbClr val="000000"/>
                                  </a:solidFill>
                                  <a:round/>
                                  <a:headEnd/>
                                  <a:tailEnd/>
                                </a:ln>
                              </p:spPr>
                              <p:txBody>
                                <a:bodyPr/>
                                <a:lstStyle/>
                                <a:p>
                                  <a:pPr>
                                    <a:defRPr/>
                                  </a:pPr>
                                  <a:endParaRPr lang="en-US"/>
                                </a:p>
                              </p:txBody>
                            </p:sp>
                            <p:sp>
                              <p:nvSpPr>
                                <p:cNvPr id="1126" name="Line 160"/>
                                <p:cNvSpPr>
                                  <a:spLocks noChangeShapeType="1"/>
                                </p:cNvSpPr>
                                <p:nvPr/>
                              </p:nvSpPr>
                              <p:spPr bwMode="auto">
                                <a:xfrm flipH="1">
                                  <a:off x="2739" y="2165"/>
                                  <a:ext cx="35" cy="71"/>
                                </a:xfrm>
                                <a:prstGeom prst="line">
                                  <a:avLst/>
                                </a:prstGeom>
                                <a:grpFill/>
                                <a:ln w="12700">
                                  <a:solidFill>
                                    <a:srgbClr val="000000"/>
                                  </a:solidFill>
                                  <a:round/>
                                  <a:headEnd/>
                                  <a:tailEnd/>
                                </a:ln>
                              </p:spPr>
                              <p:txBody>
                                <a:bodyPr/>
                                <a:lstStyle/>
                                <a:p>
                                  <a:pPr>
                                    <a:defRPr/>
                                  </a:pPr>
                                  <a:endParaRPr lang="en-US"/>
                                </a:p>
                              </p:txBody>
                            </p:sp>
                            <p:sp>
                              <p:nvSpPr>
                                <p:cNvPr id="1127" name="Line 161"/>
                                <p:cNvSpPr>
                                  <a:spLocks noChangeShapeType="1"/>
                                </p:cNvSpPr>
                                <p:nvPr/>
                              </p:nvSpPr>
                              <p:spPr bwMode="auto">
                                <a:xfrm flipH="1">
                                  <a:off x="2719" y="2152"/>
                                  <a:ext cx="35" cy="70"/>
                                </a:xfrm>
                                <a:prstGeom prst="line">
                                  <a:avLst/>
                                </a:prstGeom>
                                <a:grpFill/>
                                <a:ln w="12700">
                                  <a:solidFill>
                                    <a:srgbClr val="000000"/>
                                  </a:solidFill>
                                  <a:round/>
                                  <a:headEnd/>
                                  <a:tailEnd/>
                                </a:ln>
                              </p:spPr>
                              <p:txBody>
                                <a:bodyPr/>
                                <a:lstStyle/>
                                <a:p>
                                  <a:pPr>
                                    <a:defRPr/>
                                  </a:pPr>
                                  <a:endParaRPr lang="en-US"/>
                                </a:p>
                              </p:txBody>
                            </p:sp>
                            <p:sp>
                              <p:nvSpPr>
                                <p:cNvPr id="1128" name="Line 162"/>
                                <p:cNvSpPr>
                                  <a:spLocks noChangeShapeType="1"/>
                                </p:cNvSpPr>
                                <p:nvPr/>
                              </p:nvSpPr>
                              <p:spPr bwMode="auto">
                                <a:xfrm flipH="1">
                                  <a:off x="2556" y="2066"/>
                                  <a:ext cx="35" cy="68"/>
                                </a:xfrm>
                                <a:prstGeom prst="line">
                                  <a:avLst/>
                                </a:prstGeom>
                                <a:grpFill/>
                                <a:ln w="12700">
                                  <a:solidFill>
                                    <a:srgbClr val="000000"/>
                                  </a:solidFill>
                                  <a:round/>
                                  <a:headEnd/>
                                  <a:tailEnd/>
                                </a:ln>
                              </p:spPr>
                              <p:txBody>
                                <a:bodyPr/>
                                <a:lstStyle/>
                                <a:p>
                                  <a:pPr>
                                    <a:defRPr/>
                                  </a:pPr>
                                  <a:endParaRPr lang="en-US"/>
                                </a:p>
                              </p:txBody>
                            </p:sp>
                          </p:grpSp>
                        </p:grpSp>
                      </p:grpSp>
                      <p:grpSp>
                        <p:nvGrpSpPr>
                          <p:cNvPr id="210" name="Group 163"/>
                          <p:cNvGrpSpPr>
                            <a:grpSpLocks/>
                          </p:cNvGrpSpPr>
                          <p:nvPr/>
                        </p:nvGrpSpPr>
                        <p:grpSpPr bwMode="auto">
                          <a:xfrm>
                            <a:off x="2090" y="3173"/>
                            <a:ext cx="1578" cy="243"/>
                            <a:chOff x="2090" y="3173"/>
                            <a:chExt cx="1578" cy="243"/>
                          </a:xfrm>
                          <a:grpFill/>
                        </p:grpSpPr>
                        <p:sp>
                          <p:nvSpPr>
                            <p:cNvPr id="1107" name="Rectangle 164"/>
                            <p:cNvSpPr>
                              <a:spLocks noChangeArrowheads="1"/>
                            </p:cNvSpPr>
                            <p:nvPr/>
                          </p:nvSpPr>
                          <p:spPr bwMode="auto">
                            <a:xfrm>
                              <a:off x="2090" y="3301"/>
                              <a:ext cx="1578" cy="115"/>
                            </a:xfrm>
                            <a:prstGeom prst="rect">
                              <a:avLst/>
                            </a:prstGeom>
                            <a:grpFill/>
                            <a:ln w="12700">
                              <a:solidFill>
                                <a:srgbClr val="000000"/>
                              </a:solidFill>
                              <a:miter lim="800000"/>
                              <a:headEnd/>
                              <a:tailEnd/>
                            </a:ln>
                          </p:spPr>
                          <p:txBody>
                            <a:bodyPr/>
                            <a:lstStyle/>
                            <a:p>
                              <a:pPr>
                                <a:defRPr/>
                              </a:pPr>
                              <a:endParaRPr lang="en-US"/>
                            </a:p>
                          </p:txBody>
                        </p:sp>
                        <p:sp>
                          <p:nvSpPr>
                            <p:cNvPr id="1108" name="Rectangle 165"/>
                            <p:cNvSpPr>
                              <a:spLocks noChangeArrowheads="1"/>
                            </p:cNvSpPr>
                            <p:nvPr/>
                          </p:nvSpPr>
                          <p:spPr bwMode="auto">
                            <a:xfrm>
                              <a:off x="2208" y="3173"/>
                              <a:ext cx="1341" cy="124"/>
                            </a:xfrm>
                            <a:prstGeom prst="rect">
                              <a:avLst/>
                            </a:prstGeom>
                            <a:grpFill/>
                            <a:ln w="12700">
                              <a:solidFill>
                                <a:srgbClr val="000000"/>
                              </a:solidFill>
                              <a:miter lim="800000"/>
                              <a:headEnd/>
                              <a:tailEnd/>
                            </a:ln>
                          </p:spPr>
                          <p:txBody>
                            <a:bodyPr/>
                            <a:lstStyle/>
                            <a:p>
                              <a:pPr>
                                <a:defRPr/>
                              </a:pPr>
                              <a:endParaRPr lang="en-US"/>
                            </a:p>
                          </p:txBody>
                        </p:sp>
                      </p:grpSp>
                    </p:grpSp>
                    <p:sp>
                      <p:nvSpPr>
                        <p:cNvPr id="1102" name="Text Box 166"/>
                        <p:cNvSpPr txBox="1">
                          <a:spLocks noChangeArrowheads="1"/>
                        </p:cNvSpPr>
                        <p:nvPr/>
                      </p:nvSpPr>
                      <p:spPr bwMode="auto">
                        <a:xfrm>
                          <a:off x="3001" y="3860"/>
                          <a:ext cx="233" cy="155"/>
                        </a:xfrm>
                        <a:prstGeom prst="rect">
                          <a:avLst/>
                        </a:prstGeom>
                        <a:grpFill/>
                        <a:ln w="9525">
                          <a:noFill/>
                          <a:miter lim="800000"/>
                          <a:headEnd/>
                          <a:tailEnd/>
                        </a:ln>
                      </p:spPr>
                      <p:txBody>
                        <a:bodyPr wrap="none">
                          <a:spAutoFit/>
                        </a:bodyPr>
                        <a:lstStyle/>
                        <a:p>
                          <a:pPr>
                            <a:defRPr/>
                          </a:pPr>
                          <a:r>
                            <a:rPr lang="en-US" sz="1000" b="1" dirty="0">
                              <a:cs typeface="Arial" charset="0"/>
                            </a:rPr>
                            <a:t>Lab</a:t>
                          </a:r>
                        </a:p>
                      </p:txBody>
                    </p:sp>
                  </p:grpSp>
                  <p:pic>
                    <p:nvPicPr>
                      <p:cNvPr id="2112" name="Picture 167" descr="NEWBLDG"/>
                      <p:cNvPicPr>
                        <a:picLocks noChangeAspect="1" noChangeArrowheads="1"/>
                      </p:cNvPicPr>
                      <p:nvPr/>
                    </p:nvPicPr>
                    <p:blipFill>
                      <a:blip r:embed="rId13" cstate="print"/>
                      <a:srcRect/>
                      <a:stretch>
                        <a:fillRect/>
                      </a:stretch>
                    </p:blipFill>
                    <p:spPr bwMode="auto">
                      <a:xfrm>
                        <a:off x="3676323" y="5725155"/>
                        <a:ext cx="657225" cy="584341"/>
                      </a:xfrm>
                      <a:prstGeom prst="rect">
                        <a:avLst/>
                      </a:prstGeom>
                      <a:noFill/>
                      <a:ln w="9525">
                        <a:noFill/>
                        <a:miter lim="800000"/>
                        <a:headEnd/>
                        <a:tailEnd/>
                      </a:ln>
                    </p:spPr>
                  </p:pic>
                  <p:sp>
                    <p:nvSpPr>
                      <p:cNvPr id="1097" name="Text Box 168"/>
                      <p:cNvSpPr txBox="1">
                        <a:spLocks noChangeArrowheads="1"/>
                      </p:cNvSpPr>
                      <p:nvPr/>
                    </p:nvSpPr>
                    <p:spPr bwMode="auto">
                      <a:xfrm>
                        <a:off x="3480462" y="6228677"/>
                        <a:ext cx="875250" cy="292362"/>
                      </a:xfrm>
                      <a:prstGeom prst="rect">
                        <a:avLst/>
                      </a:prstGeom>
                      <a:noFill/>
                      <a:ln w="9525">
                        <a:noFill/>
                        <a:miter lim="800000"/>
                        <a:headEnd/>
                        <a:tailEnd/>
                      </a:ln>
                    </p:spPr>
                    <p:txBody>
                      <a:bodyPr wrap="none">
                        <a:spAutoFit/>
                      </a:bodyPr>
                      <a:lstStyle/>
                      <a:p>
                        <a:pPr>
                          <a:defRPr/>
                        </a:pPr>
                        <a:r>
                          <a:rPr lang="en-US" sz="1300" b="1" i="1" dirty="0">
                            <a:cs typeface="Arial" charset="0"/>
                          </a:rPr>
                          <a:t>Resources</a:t>
                        </a:r>
                        <a:endParaRPr lang="en-US" sz="1300" b="1" dirty="0">
                          <a:cs typeface="Arial" charset="0"/>
                        </a:endParaRPr>
                      </a:p>
                    </p:txBody>
                  </p:sp>
                  <p:grpSp>
                    <p:nvGrpSpPr>
                      <p:cNvPr id="212" name="Group 169"/>
                      <p:cNvGrpSpPr>
                        <a:grpSpLocks/>
                      </p:cNvGrpSpPr>
                      <p:nvPr/>
                    </p:nvGrpSpPr>
                    <p:grpSpPr bwMode="auto">
                      <a:xfrm>
                        <a:off x="2093692" y="5747385"/>
                        <a:ext cx="485775" cy="760597"/>
                        <a:chOff x="1426" y="3546"/>
                        <a:chExt cx="306" cy="479"/>
                      </a:xfrm>
                      <a:noFill/>
                    </p:grpSpPr>
                    <p:sp>
                      <p:nvSpPr>
                        <p:cNvPr id="1099" name="Text Box 170"/>
                        <p:cNvSpPr txBox="1">
                          <a:spLocks noChangeArrowheads="1"/>
                        </p:cNvSpPr>
                        <p:nvPr/>
                      </p:nvSpPr>
                      <p:spPr bwMode="auto">
                        <a:xfrm>
                          <a:off x="1426" y="3860"/>
                          <a:ext cx="306" cy="165"/>
                        </a:xfrm>
                        <a:prstGeom prst="rect">
                          <a:avLst/>
                        </a:prstGeom>
                        <a:grpFill/>
                        <a:ln w="9525">
                          <a:noFill/>
                          <a:miter lim="800000"/>
                          <a:headEnd/>
                          <a:tailEnd/>
                        </a:ln>
                      </p:spPr>
                      <p:txBody>
                        <a:bodyPr wrap="none">
                          <a:spAutoFit/>
                        </a:bodyPr>
                        <a:lstStyle/>
                        <a:p>
                          <a:pPr>
                            <a:defRPr/>
                          </a:pPr>
                          <a:r>
                            <a:rPr lang="en-US" sz="1100" b="1" dirty="0">
                              <a:cs typeface="Arial" charset="0"/>
                            </a:rPr>
                            <a:t>Dana</a:t>
                          </a:r>
                        </a:p>
                      </p:txBody>
                    </p:sp>
                    <p:pic>
                      <p:nvPicPr>
                        <p:cNvPr id="1100" name="Picture 171" descr="MONEYBAG"/>
                        <p:cNvPicPr>
                          <a:picLocks noChangeAspect="1" noChangeArrowheads="1"/>
                        </p:cNvPicPr>
                        <p:nvPr/>
                      </p:nvPicPr>
                      <p:blipFill>
                        <a:blip r:embed="rId14" cstate="print"/>
                        <a:srcRect/>
                        <a:stretch>
                          <a:fillRect/>
                        </a:stretch>
                      </p:blipFill>
                      <p:spPr bwMode="auto">
                        <a:xfrm>
                          <a:off x="1435" y="3546"/>
                          <a:ext cx="288" cy="346"/>
                        </a:xfrm>
                        <a:prstGeom prst="rect">
                          <a:avLst/>
                        </a:prstGeom>
                        <a:grpFill/>
                        <a:ln w="9525">
                          <a:noFill/>
                          <a:miter lim="800000"/>
                          <a:headEnd/>
                          <a:tailEnd/>
                        </a:ln>
                      </p:spPr>
                    </p:pic>
                  </p:grpSp>
                </p:grpSp>
                <p:sp>
                  <p:nvSpPr>
                    <p:cNvPr id="256" name="Flowchart: Manual Operation 255"/>
                    <p:cNvSpPr/>
                    <p:nvPr/>
                  </p:nvSpPr>
                  <p:spPr>
                    <a:xfrm rot="10800000">
                      <a:off x="1503186" y="4505555"/>
                      <a:ext cx="4555819" cy="842483"/>
                    </a:xfrm>
                    <a:prstGeom prst="flowChartManualOperation">
                      <a:avLst/>
                    </a:prstGeom>
                    <a:solidFill>
                      <a:srgbClr val="FCFC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213" name="Group 21"/>
                    <p:cNvGrpSpPr>
                      <a:grpSpLocks/>
                    </p:cNvGrpSpPr>
                    <p:nvPr/>
                  </p:nvGrpSpPr>
                  <p:grpSpPr bwMode="auto">
                    <a:xfrm>
                      <a:off x="2302917" y="4572708"/>
                      <a:ext cx="2969588" cy="1073659"/>
                      <a:chOff x="1541" y="2830"/>
                      <a:chExt cx="1872" cy="671"/>
                    </a:xfrm>
                    <a:noFill/>
                  </p:grpSpPr>
                  <p:sp>
                    <p:nvSpPr>
                      <p:cNvPr id="1233" name="Rectangle 22"/>
                      <p:cNvSpPr>
                        <a:spLocks noChangeArrowheads="1"/>
                      </p:cNvSpPr>
                      <p:nvPr/>
                    </p:nvSpPr>
                    <p:spPr bwMode="auto">
                      <a:xfrm>
                        <a:off x="1541" y="2908"/>
                        <a:ext cx="1872" cy="518"/>
                      </a:xfrm>
                      <a:prstGeom prst="rect">
                        <a:avLst/>
                      </a:prstGeom>
                      <a:grpFill/>
                      <a:ln w="9525">
                        <a:noFill/>
                        <a:miter lim="800000"/>
                        <a:headEnd/>
                        <a:tailEnd/>
                      </a:ln>
                    </p:spPr>
                    <p:txBody>
                      <a:bodyPr wrap="none" anchor="ctr"/>
                      <a:lstStyle/>
                      <a:p>
                        <a:pPr algn="ctr">
                          <a:defRPr/>
                        </a:pPr>
                        <a:endParaRPr lang="en-GB">
                          <a:cs typeface="Arial" charset="0"/>
                        </a:endParaRPr>
                      </a:p>
                    </p:txBody>
                  </p:sp>
                  <p:graphicFrame>
                    <p:nvGraphicFramePr>
                      <p:cNvPr id="2050" name="Object 23"/>
                      <p:cNvGraphicFramePr>
                        <a:graphicFrameLocks noChangeAspect="1"/>
                      </p:cNvGraphicFramePr>
                      <p:nvPr/>
                    </p:nvGraphicFramePr>
                    <p:xfrm>
                      <a:off x="2133" y="2917"/>
                      <a:ext cx="672" cy="574"/>
                    </p:xfrm>
                    <a:graphic>
                      <a:graphicData uri="http://schemas.openxmlformats.org/presentationml/2006/ole">
                        <p:oleObj spid="_x0000_s2050" name="Clip" r:id="rId15" imgW="3657600" imgH="2437560" progId="">
                          <p:embed/>
                        </p:oleObj>
                      </a:graphicData>
                    </a:graphic>
                  </p:graphicFrame>
                  <p:pic>
                    <p:nvPicPr>
                      <p:cNvPr id="1234" name="Picture 24" descr="PLANNG2"/>
                      <p:cNvPicPr>
                        <a:picLocks noChangeAspect="1" noChangeArrowheads="1"/>
                      </p:cNvPicPr>
                      <p:nvPr/>
                    </p:nvPicPr>
                    <p:blipFill>
                      <a:blip r:embed="rId16" cstate="print"/>
                      <a:srcRect/>
                      <a:stretch>
                        <a:fillRect/>
                      </a:stretch>
                    </p:blipFill>
                    <p:spPr bwMode="auto">
                      <a:xfrm>
                        <a:off x="2879" y="2830"/>
                        <a:ext cx="432" cy="433"/>
                      </a:xfrm>
                      <a:prstGeom prst="rect">
                        <a:avLst/>
                      </a:prstGeom>
                      <a:grpFill/>
                      <a:ln w="9525">
                        <a:noFill/>
                        <a:miter lim="800000"/>
                        <a:headEnd/>
                        <a:tailEnd/>
                      </a:ln>
                    </p:spPr>
                  </p:pic>
                  <p:pic>
                    <p:nvPicPr>
                      <p:cNvPr id="1235" name="Picture 25" descr="OFFICE"/>
                      <p:cNvPicPr>
                        <a:picLocks noChangeAspect="1" noChangeArrowheads="1"/>
                      </p:cNvPicPr>
                      <p:nvPr/>
                    </p:nvPicPr>
                    <p:blipFill>
                      <a:blip r:embed="rId17" cstate="print"/>
                      <a:srcRect/>
                      <a:stretch>
                        <a:fillRect/>
                      </a:stretch>
                    </p:blipFill>
                    <p:spPr bwMode="auto">
                      <a:xfrm>
                        <a:off x="1639" y="2830"/>
                        <a:ext cx="480" cy="451"/>
                      </a:xfrm>
                      <a:prstGeom prst="rect">
                        <a:avLst/>
                      </a:prstGeom>
                      <a:grpFill/>
                      <a:ln w="9525">
                        <a:noFill/>
                        <a:miter lim="800000"/>
                        <a:headEnd/>
                        <a:tailEnd/>
                      </a:ln>
                    </p:spPr>
                  </p:pic>
                  <p:sp>
                    <p:nvSpPr>
                      <p:cNvPr id="1236" name="Text Box 26"/>
                      <p:cNvSpPr txBox="1">
                        <a:spLocks noChangeArrowheads="1"/>
                      </p:cNvSpPr>
                      <p:nvPr/>
                    </p:nvSpPr>
                    <p:spPr bwMode="auto">
                      <a:xfrm>
                        <a:off x="1961" y="3299"/>
                        <a:ext cx="1016" cy="202"/>
                      </a:xfrm>
                      <a:prstGeom prst="rect">
                        <a:avLst/>
                      </a:prstGeom>
                      <a:grpFill/>
                      <a:ln w="9525">
                        <a:noFill/>
                        <a:miter lim="800000"/>
                        <a:headEnd/>
                        <a:tailEnd/>
                      </a:ln>
                    </p:spPr>
                    <p:txBody>
                      <a:bodyPr wrap="none">
                        <a:spAutoFit/>
                      </a:bodyPr>
                      <a:lstStyle/>
                      <a:p>
                        <a:pPr>
                          <a:defRPr/>
                        </a:pPr>
                        <a:r>
                          <a:rPr lang="en-US" sz="1500" b="1" i="1" dirty="0" err="1">
                            <a:solidFill>
                              <a:schemeClr val="bg1"/>
                            </a:solidFill>
                            <a:effectLst>
                              <a:outerShdw blurRad="38100" dist="38100" dir="2700000" algn="tl">
                                <a:srgbClr val="000000">
                                  <a:alpha val="43137"/>
                                </a:srgbClr>
                              </a:outerShdw>
                            </a:effectLst>
                            <a:cs typeface="Arial" charset="0"/>
                          </a:rPr>
                          <a:t>Dosen</a:t>
                        </a:r>
                        <a:r>
                          <a:rPr lang="en-US" sz="1500" b="1" i="1" dirty="0">
                            <a:solidFill>
                              <a:schemeClr val="bg1"/>
                            </a:solidFill>
                            <a:effectLst>
                              <a:outerShdw blurRad="38100" dist="38100" dir="2700000" algn="tl">
                                <a:srgbClr val="000000">
                                  <a:alpha val="43137"/>
                                </a:srgbClr>
                              </a:outerShdw>
                            </a:effectLst>
                            <a:cs typeface="Arial" charset="0"/>
                          </a:rPr>
                          <a:t> - </a:t>
                        </a:r>
                        <a:r>
                          <a:rPr lang="en-US" sz="1500" b="1" i="1" dirty="0" err="1">
                            <a:solidFill>
                              <a:schemeClr val="bg1"/>
                            </a:solidFill>
                            <a:effectLst>
                              <a:outerShdw blurRad="38100" dist="38100" dir="2700000" algn="tl">
                                <a:srgbClr val="000000">
                                  <a:alpha val="43137"/>
                                </a:srgbClr>
                              </a:outerShdw>
                            </a:effectLst>
                            <a:cs typeface="Arial" charset="0"/>
                          </a:rPr>
                          <a:t>pengelola</a:t>
                        </a:r>
                        <a:endParaRPr lang="en-US" sz="1500" b="1" dirty="0">
                          <a:solidFill>
                            <a:schemeClr val="bg1"/>
                          </a:solidFill>
                          <a:effectLst>
                            <a:outerShdw blurRad="38100" dist="38100" dir="2700000" algn="tl">
                              <a:srgbClr val="000000">
                                <a:alpha val="43137"/>
                              </a:srgbClr>
                            </a:outerShdw>
                          </a:effectLst>
                          <a:cs typeface="Arial" charset="0"/>
                        </a:endParaRPr>
                      </a:p>
                    </p:txBody>
                  </p:sp>
                </p:grpSp>
              </p:grpSp>
            </p:grpSp>
          </p:grpSp>
          <p:sp>
            <p:nvSpPr>
              <p:cNvPr id="236" name="Rectangle 235"/>
              <p:cNvSpPr/>
              <p:nvPr/>
            </p:nvSpPr>
            <p:spPr>
              <a:xfrm rot="18998625">
                <a:off x="847831" y="5532825"/>
                <a:ext cx="332241" cy="102257"/>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7" name="Rectangle 236"/>
              <p:cNvSpPr/>
              <p:nvPr/>
            </p:nvSpPr>
            <p:spPr>
              <a:xfrm rot="2460886">
                <a:off x="6179858" y="5520615"/>
                <a:ext cx="332241" cy="10073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cxnSp>
          <p:nvCxnSpPr>
            <p:cNvPr id="261" name="Straight Connector 260"/>
            <p:cNvCxnSpPr/>
            <p:nvPr/>
          </p:nvCxnSpPr>
          <p:spPr>
            <a:xfrm>
              <a:off x="806668" y="6429763"/>
              <a:ext cx="5714252" cy="1527"/>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grpSp>
      <p:grpSp>
        <p:nvGrpSpPr>
          <p:cNvPr id="223" name="Group 261"/>
          <p:cNvGrpSpPr>
            <a:grpSpLocks/>
          </p:cNvGrpSpPr>
          <p:nvPr/>
        </p:nvGrpSpPr>
        <p:grpSpPr bwMode="auto">
          <a:xfrm>
            <a:off x="780497" y="986038"/>
            <a:ext cx="5082776" cy="1750752"/>
            <a:chOff x="781051" y="985116"/>
            <a:chExt cx="5083174" cy="1752379"/>
          </a:xfrm>
        </p:grpSpPr>
        <p:grpSp>
          <p:nvGrpSpPr>
            <p:cNvPr id="226" name="Group 172"/>
            <p:cNvGrpSpPr>
              <a:grpSpLocks/>
            </p:cNvGrpSpPr>
            <p:nvPr/>
          </p:nvGrpSpPr>
          <p:grpSpPr bwMode="auto">
            <a:xfrm>
              <a:off x="781051" y="985116"/>
              <a:ext cx="5083174" cy="1752379"/>
              <a:chOff x="449" y="672"/>
              <a:chExt cx="3202" cy="1104"/>
            </a:xfrm>
          </p:grpSpPr>
          <p:pic>
            <p:nvPicPr>
              <p:cNvPr id="2080" name="Picture 174" descr="GRADS"/>
              <p:cNvPicPr>
                <a:picLocks noChangeAspect="1" noChangeArrowheads="1"/>
              </p:cNvPicPr>
              <p:nvPr/>
            </p:nvPicPr>
            <p:blipFill>
              <a:blip r:embed="rId18" cstate="print"/>
              <a:srcRect/>
              <a:stretch>
                <a:fillRect/>
              </a:stretch>
            </p:blipFill>
            <p:spPr bwMode="auto">
              <a:xfrm>
                <a:off x="3060" y="825"/>
                <a:ext cx="591" cy="777"/>
              </a:xfrm>
              <a:prstGeom prst="rect">
                <a:avLst/>
              </a:prstGeom>
              <a:noFill/>
              <a:ln w="9525">
                <a:noFill/>
                <a:miter lim="800000"/>
                <a:headEnd/>
                <a:tailEnd/>
              </a:ln>
            </p:spPr>
          </p:pic>
          <p:grpSp>
            <p:nvGrpSpPr>
              <p:cNvPr id="229" name="Group 176"/>
              <p:cNvGrpSpPr>
                <a:grpSpLocks/>
              </p:cNvGrpSpPr>
              <p:nvPr/>
            </p:nvGrpSpPr>
            <p:grpSpPr bwMode="auto">
              <a:xfrm>
                <a:off x="449" y="897"/>
                <a:ext cx="1140" cy="691"/>
                <a:chOff x="611" y="563"/>
                <a:chExt cx="1140" cy="691"/>
              </a:xfrm>
            </p:grpSpPr>
            <p:sp>
              <p:nvSpPr>
                <p:cNvPr id="1251" name="Text Box 177"/>
                <p:cNvSpPr txBox="1">
                  <a:spLocks noChangeArrowheads="1"/>
                </p:cNvSpPr>
                <p:nvPr/>
              </p:nvSpPr>
              <p:spPr bwMode="auto">
                <a:xfrm>
                  <a:off x="611" y="813"/>
                  <a:ext cx="576" cy="320"/>
                </a:xfrm>
                <a:prstGeom prst="rect">
                  <a:avLst/>
                </a:prstGeom>
                <a:noFill/>
                <a:ln w="9525">
                  <a:noFill/>
                  <a:miter lim="800000"/>
                  <a:headEnd/>
                  <a:tailEnd/>
                </a:ln>
              </p:spPr>
              <p:txBody>
                <a:bodyPr>
                  <a:spAutoFit/>
                </a:bodyPr>
                <a:lstStyle/>
                <a:p>
                  <a:pPr algn="r">
                    <a:lnSpc>
                      <a:spcPct val="90000"/>
                    </a:lnSpc>
                    <a:defRPr/>
                  </a:pPr>
                  <a:r>
                    <a:rPr lang="en-US" sz="1500" b="1" dirty="0" err="1">
                      <a:cs typeface="Arial" charset="0"/>
                    </a:rPr>
                    <a:t>Calon</a:t>
                  </a:r>
                  <a:r>
                    <a:rPr lang="en-US" sz="1500" b="1" dirty="0">
                      <a:cs typeface="Arial" charset="0"/>
                    </a:rPr>
                    <a:t> </a:t>
                  </a:r>
                  <a:r>
                    <a:rPr lang="en-US" sz="1500" b="1" dirty="0" err="1">
                      <a:cs typeface="Arial" charset="0"/>
                    </a:rPr>
                    <a:t>Mhs</a:t>
                  </a:r>
                  <a:r>
                    <a:rPr lang="en-US" sz="1500" b="1" dirty="0">
                      <a:cs typeface="Arial" charset="0"/>
                    </a:rPr>
                    <a:t> </a:t>
                  </a:r>
                </a:p>
              </p:txBody>
            </p:sp>
            <p:pic>
              <p:nvPicPr>
                <p:cNvPr id="2087" name="Picture 178" descr="incoming"/>
                <p:cNvPicPr>
                  <a:picLocks noChangeAspect="1" noChangeArrowheads="1"/>
                </p:cNvPicPr>
                <p:nvPr/>
              </p:nvPicPr>
              <p:blipFill>
                <a:blip r:embed="rId19" cstate="print"/>
                <a:srcRect/>
                <a:stretch>
                  <a:fillRect/>
                </a:stretch>
              </p:blipFill>
              <p:spPr bwMode="auto">
                <a:xfrm>
                  <a:off x="1245" y="563"/>
                  <a:ext cx="506" cy="691"/>
                </a:xfrm>
                <a:prstGeom prst="rect">
                  <a:avLst/>
                </a:prstGeom>
                <a:noFill/>
                <a:ln w="9525">
                  <a:noFill/>
                  <a:miter lim="800000"/>
                  <a:headEnd/>
                  <a:tailEnd/>
                </a:ln>
              </p:spPr>
            </p:pic>
          </p:grpSp>
          <p:grpSp>
            <p:nvGrpSpPr>
              <p:cNvPr id="230" name="Group 179"/>
              <p:cNvGrpSpPr>
                <a:grpSpLocks/>
              </p:cNvGrpSpPr>
              <p:nvPr/>
            </p:nvGrpSpPr>
            <p:grpSpPr bwMode="auto">
              <a:xfrm>
                <a:off x="1781" y="672"/>
                <a:ext cx="1007" cy="1104"/>
                <a:chOff x="1781" y="672"/>
                <a:chExt cx="1007" cy="1104"/>
              </a:xfrm>
            </p:grpSpPr>
            <p:sp>
              <p:nvSpPr>
                <p:cNvPr id="2083" name="AutoShape 180"/>
                <p:cNvSpPr>
                  <a:spLocks noChangeArrowheads="1"/>
                </p:cNvSpPr>
                <p:nvPr/>
              </p:nvSpPr>
              <p:spPr bwMode="auto">
                <a:xfrm>
                  <a:off x="1795" y="672"/>
                  <a:ext cx="984" cy="1104"/>
                </a:xfrm>
                <a:prstGeom prst="homePlate">
                  <a:avLst>
                    <a:gd name="adj" fmla="val 19"/>
                  </a:avLst>
                </a:prstGeom>
                <a:solidFill>
                  <a:srgbClr val="FFC00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a:p>
              </p:txBody>
            </p:sp>
            <p:sp>
              <p:nvSpPr>
                <p:cNvPr id="4278" name="Text Box 182"/>
                <p:cNvSpPr txBox="1">
                  <a:spLocks noChangeArrowheads="1"/>
                </p:cNvSpPr>
                <p:nvPr/>
              </p:nvSpPr>
              <p:spPr bwMode="auto">
                <a:xfrm>
                  <a:off x="1781" y="1458"/>
                  <a:ext cx="1007" cy="272"/>
                </a:xfrm>
                <a:prstGeom prst="rect">
                  <a:avLst/>
                </a:prstGeom>
                <a:noFill/>
                <a:ln w="9525">
                  <a:noFill/>
                  <a:miter lim="800000"/>
                  <a:headEnd/>
                  <a:tailEnd/>
                </a:ln>
                <a:effectLst/>
              </p:spPr>
              <p:txBody>
                <a:bodyPr>
                  <a:spAutoFit/>
                </a:bodyPr>
                <a:lstStyle/>
                <a:p>
                  <a:pPr algn="r">
                    <a:defRPr/>
                  </a:pPr>
                  <a:r>
                    <a:rPr lang="en-US" sz="1100" b="1" dirty="0">
                      <a:cs typeface="Arial" pitchFamily="34" charset="0"/>
                    </a:rPr>
                    <a:t>PROSES PEMBELAJARAN</a:t>
                  </a:r>
                </a:p>
              </p:txBody>
            </p:sp>
            <p:pic>
              <p:nvPicPr>
                <p:cNvPr id="2085" name="Picture 184" descr="TEACHME"/>
                <p:cNvPicPr>
                  <a:picLocks noChangeAspect="1" noChangeArrowheads="1"/>
                </p:cNvPicPr>
                <p:nvPr/>
              </p:nvPicPr>
              <p:blipFill>
                <a:blip r:embed="rId20" cstate="print"/>
                <a:srcRect/>
                <a:stretch>
                  <a:fillRect/>
                </a:stretch>
              </p:blipFill>
              <p:spPr bwMode="auto">
                <a:xfrm>
                  <a:off x="1882" y="768"/>
                  <a:ext cx="816" cy="672"/>
                </a:xfrm>
                <a:prstGeom prst="rect">
                  <a:avLst/>
                </a:prstGeom>
                <a:noFill/>
                <a:ln w="9525">
                  <a:noFill/>
                  <a:miter lim="800000"/>
                  <a:headEnd/>
                  <a:tailEnd/>
                </a:ln>
              </p:spPr>
            </p:pic>
          </p:grpSp>
        </p:grpSp>
        <p:sp>
          <p:nvSpPr>
            <p:cNvPr id="254" name="Isosceles Triangle 253"/>
            <p:cNvSpPr/>
            <p:nvPr/>
          </p:nvSpPr>
          <p:spPr>
            <a:xfrm rot="5400000">
              <a:off x="3824295" y="1732798"/>
              <a:ext cx="1688211" cy="263126"/>
            </a:xfrm>
            <a:prstGeom prst="triangle">
              <a:avLst/>
            </a:prstGeom>
            <a:solidFill>
              <a:srgbClr val="FFC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231" name="Group 225"/>
          <p:cNvGrpSpPr>
            <a:grpSpLocks/>
          </p:cNvGrpSpPr>
          <p:nvPr/>
        </p:nvGrpSpPr>
        <p:grpSpPr bwMode="auto">
          <a:xfrm>
            <a:off x="1752074" y="1848440"/>
            <a:ext cx="4913743" cy="3701457"/>
            <a:chOff x="1794708" y="1905007"/>
            <a:chExt cx="4912521" cy="3701942"/>
          </a:xfrm>
        </p:grpSpPr>
        <p:sp>
          <p:nvSpPr>
            <p:cNvPr id="214" name="Rectangle 213"/>
            <p:cNvSpPr/>
            <p:nvPr/>
          </p:nvSpPr>
          <p:spPr>
            <a:xfrm>
              <a:off x="1794708" y="4400831"/>
              <a:ext cx="533400"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7</a:t>
              </a:r>
            </a:p>
          </p:txBody>
        </p:sp>
        <p:sp>
          <p:nvSpPr>
            <p:cNvPr id="215" name="Rectangle 214"/>
            <p:cNvSpPr/>
            <p:nvPr/>
          </p:nvSpPr>
          <p:spPr>
            <a:xfrm>
              <a:off x="3166252" y="1905007"/>
              <a:ext cx="533365"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1</a:t>
              </a:r>
            </a:p>
          </p:txBody>
        </p:sp>
        <p:sp>
          <p:nvSpPr>
            <p:cNvPr id="216" name="Rectangle 215"/>
            <p:cNvSpPr/>
            <p:nvPr/>
          </p:nvSpPr>
          <p:spPr>
            <a:xfrm>
              <a:off x="6167494" y="2177073"/>
              <a:ext cx="539735"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2</a:t>
              </a:r>
            </a:p>
          </p:txBody>
        </p:sp>
        <p:sp>
          <p:nvSpPr>
            <p:cNvPr id="217" name="Rectangle 216"/>
            <p:cNvSpPr/>
            <p:nvPr/>
          </p:nvSpPr>
          <p:spPr>
            <a:xfrm>
              <a:off x="5105213" y="4419180"/>
              <a:ext cx="499279"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5</a:t>
              </a:r>
              <a:endParaRPr lang="en-US" sz="2600" b="1" dirty="0">
                <a:ln w="18000">
                  <a:solidFill>
                    <a:srgbClr val="87C739"/>
                  </a:solidFill>
                  <a:prstDash val="solid"/>
                  <a:miter lim="800000"/>
                </a:ln>
                <a:solidFill>
                  <a:srgbClr val="92D050"/>
                </a:solidFill>
                <a:effectLst>
                  <a:outerShdw blurRad="25500" dist="23000" dir="7020000" algn="tl">
                    <a:srgbClr val="000000">
                      <a:alpha val="50000"/>
                    </a:srgbClr>
                  </a:outerShdw>
                </a:effectLst>
              </a:endParaRPr>
            </a:p>
          </p:txBody>
        </p:sp>
        <p:sp>
          <p:nvSpPr>
            <p:cNvPr id="218" name="Rectangle 217"/>
            <p:cNvSpPr/>
            <p:nvPr/>
          </p:nvSpPr>
          <p:spPr>
            <a:xfrm>
              <a:off x="5118421" y="5044662"/>
              <a:ext cx="486070"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6</a:t>
              </a:r>
              <a:endParaRPr lang="en-US" sz="2600" b="1" dirty="0">
                <a:ln w="18000">
                  <a:solidFill>
                    <a:srgbClr val="87C739"/>
                  </a:solidFill>
                  <a:prstDash val="solid"/>
                  <a:miter lim="800000"/>
                </a:ln>
                <a:solidFill>
                  <a:srgbClr val="92D050"/>
                </a:solidFill>
                <a:effectLst>
                  <a:outerShdw blurRad="25500" dist="23000" dir="7020000" algn="tl">
                    <a:srgbClr val="000000">
                      <a:alpha val="50000"/>
                    </a:srgbClr>
                  </a:outerShdw>
                </a:effectLst>
              </a:endParaRPr>
            </a:p>
          </p:txBody>
        </p:sp>
        <p:sp>
          <p:nvSpPr>
            <p:cNvPr id="219" name="Rectangle 218"/>
            <p:cNvSpPr/>
            <p:nvPr/>
          </p:nvSpPr>
          <p:spPr>
            <a:xfrm>
              <a:off x="4314725" y="3523732"/>
              <a:ext cx="461145"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3</a:t>
              </a:r>
            </a:p>
          </p:txBody>
        </p:sp>
        <p:sp>
          <p:nvSpPr>
            <p:cNvPr id="220" name="Rectangle 219"/>
            <p:cNvSpPr/>
            <p:nvPr/>
          </p:nvSpPr>
          <p:spPr>
            <a:xfrm>
              <a:off x="1798720" y="5035326"/>
              <a:ext cx="529388"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8</a:t>
              </a:r>
            </a:p>
          </p:txBody>
        </p:sp>
        <p:sp>
          <p:nvSpPr>
            <p:cNvPr id="221" name="Rectangle 220"/>
            <p:cNvSpPr/>
            <p:nvPr/>
          </p:nvSpPr>
          <p:spPr>
            <a:xfrm>
              <a:off x="4823493" y="3519560"/>
              <a:ext cx="476218" cy="562287"/>
            </a:xfrm>
            <a:prstGeom prst="rect">
              <a:avLst/>
            </a:prstGeom>
            <a:noFill/>
            <a:ln>
              <a:solidFill>
                <a:srgbClr val="87C739"/>
              </a:solidFill>
            </a:ln>
          </p:spPr>
          <p:txBody>
            <a:bodyPr>
              <a:spAutoFit/>
            </a:bodyPr>
            <a:lstStyle/>
            <a:p>
              <a:pPr algn="ctr">
                <a:defRPr/>
              </a:pPr>
              <a:r>
                <a:rPr lang="en-US" sz="3000" b="1" dirty="0">
                  <a:ln w="18000">
                    <a:solidFill>
                      <a:srgbClr val="87C739"/>
                    </a:solidFill>
                    <a:prstDash val="solid"/>
                    <a:miter lim="800000"/>
                  </a:ln>
                  <a:solidFill>
                    <a:srgbClr val="92D050"/>
                  </a:solidFill>
                  <a:effectLst>
                    <a:outerShdw blurRad="25500" dist="23000" dir="7020000" algn="tl">
                      <a:srgbClr val="000000">
                        <a:alpha val="50000"/>
                      </a:srgbClr>
                    </a:outerShdw>
                  </a:effectLst>
                </a:rPr>
                <a:t>4</a:t>
              </a:r>
            </a:p>
          </p:txBody>
        </p:sp>
      </p:grpSp>
      <p:sp>
        <p:nvSpPr>
          <p:cNvPr id="242" name="Rectangle 241"/>
          <p:cNvSpPr/>
          <p:nvPr/>
        </p:nvSpPr>
        <p:spPr>
          <a:xfrm>
            <a:off x="381000" y="152400"/>
            <a:ext cx="3302379" cy="523220"/>
          </a:xfrm>
          <a:prstGeom prst="rect">
            <a:avLst/>
          </a:prstGeom>
          <a:noFill/>
        </p:spPr>
        <p:txBody>
          <a:bodyPr wrap="none" lIns="91440" tIns="45720" rIns="91440" bIns="45720">
            <a:spAutoFit/>
          </a:bodyPr>
          <a:lstStyle/>
          <a:p>
            <a:pPr algn="ctr"/>
            <a:r>
              <a:rPr lang="en-US" sz="2800" b="1" cap="none" spc="0" smtClean="0">
                <a:ln w="1905"/>
                <a:solidFill>
                  <a:srgbClr val="FF0000"/>
                </a:solidFill>
                <a:effectLst>
                  <a:innerShdw blurRad="69850" dist="43180" dir="5400000">
                    <a:srgbClr val="000000">
                      <a:alpha val="65000"/>
                    </a:srgbClr>
                  </a:innerShdw>
                </a:effectLst>
              </a:rPr>
              <a:t>PENILAI KUALITAS PT</a:t>
            </a:r>
            <a:endParaRPr lang="en-US" sz="2800" b="1" cap="none" spc="0">
              <a:ln w="1905"/>
              <a:solidFill>
                <a:srgbClr val="FF0000"/>
              </a:solidFill>
              <a:effectLst>
                <a:innerShdw blurRad="69850" dist="43180" dir="5400000">
                  <a:srgbClr val="000000">
                    <a:alpha val="65000"/>
                  </a:srgbClr>
                </a:inn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1000"/>
                                        <p:tgtEl>
                                          <p:spTgt spid="15"/>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1000"/>
                                        <p:tgtEl>
                                          <p:spTgt spid="8"/>
                                        </p:tgtEl>
                                      </p:cBhvr>
                                    </p:animEffect>
                                  </p:childTnLst>
                                </p:cTn>
                              </p:par>
                            </p:childTnLst>
                          </p:cTn>
                        </p:par>
                        <p:par>
                          <p:cTn id="12" fill="hold">
                            <p:stCondLst>
                              <p:cond delay="2000"/>
                            </p:stCondLst>
                            <p:childTnLst>
                              <p:par>
                                <p:cTn id="13" presetID="22" presetClass="entr" presetSubtype="8" fill="hold" nodeType="afterEffect">
                                  <p:stCondLst>
                                    <p:cond delay="0"/>
                                  </p:stCondLst>
                                  <p:childTnLst>
                                    <p:set>
                                      <p:cBhvr>
                                        <p:cTn id="14" dur="1" fill="hold">
                                          <p:stCondLst>
                                            <p:cond delay="0"/>
                                          </p:stCondLst>
                                        </p:cTn>
                                        <p:tgtEl>
                                          <p:spTgt spid="223"/>
                                        </p:tgtEl>
                                        <p:attrNameLst>
                                          <p:attrName>style.visibility</p:attrName>
                                        </p:attrNameLst>
                                      </p:cBhvr>
                                      <p:to>
                                        <p:strVal val="visible"/>
                                      </p:to>
                                    </p:set>
                                    <p:animEffect transition="in" filter="wipe(left)">
                                      <p:cBhvr>
                                        <p:cTn id="15" dur="1000"/>
                                        <p:tgtEl>
                                          <p:spTgt spid="223"/>
                                        </p:tgtEl>
                                      </p:cBhvr>
                                    </p:animEffect>
                                  </p:childTnLst>
                                </p:cTn>
                              </p:par>
                            </p:childTnLst>
                          </p:cTn>
                        </p:par>
                        <p:par>
                          <p:cTn id="16" fill="hold">
                            <p:stCondLst>
                              <p:cond delay="3000"/>
                            </p:stCondLst>
                            <p:childTnLst>
                              <p:par>
                                <p:cTn id="17" presetID="22" presetClass="entr" presetSubtype="4" fill="hold" grpId="0" nodeType="afterEffect">
                                  <p:stCondLst>
                                    <p:cond delay="0"/>
                                  </p:stCondLst>
                                  <p:childTnLst>
                                    <p:set>
                                      <p:cBhvr>
                                        <p:cTn id="18" dur="1" fill="hold">
                                          <p:stCondLst>
                                            <p:cond delay="0"/>
                                          </p:stCondLst>
                                        </p:cTn>
                                        <p:tgtEl>
                                          <p:spTgt spid="1029"/>
                                        </p:tgtEl>
                                        <p:attrNameLst>
                                          <p:attrName>style.visibility</p:attrName>
                                        </p:attrNameLst>
                                      </p:cBhvr>
                                      <p:to>
                                        <p:strVal val="visible"/>
                                      </p:to>
                                    </p:set>
                                    <p:animEffect transition="in" filter="wipe(down)">
                                      <p:cBhvr>
                                        <p:cTn id="19" dur="1000"/>
                                        <p:tgtEl>
                                          <p:spTgt spid="1029"/>
                                        </p:tgtEl>
                                      </p:cBhvr>
                                    </p:animEffect>
                                  </p:childTnLst>
                                </p:cTn>
                              </p:par>
                            </p:childTnLst>
                          </p:cTn>
                        </p:par>
                        <p:par>
                          <p:cTn id="20" fill="hold">
                            <p:stCondLst>
                              <p:cond delay="4000"/>
                            </p:stCondLst>
                            <p:childTnLst>
                              <p:par>
                                <p:cTn id="21" presetID="22" presetClass="entr" presetSubtype="4" fill="hold" grpId="0" nodeType="afterEffect">
                                  <p:stCondLst>
                                    <p:cond delay="0"/>
                                  </p:stCondLst>
                                  <p:childTnLst>
                                    <p:set>
                                      <p:cBhvr>
                                        <p:cTn id="22" dur="1" fill="hold">
                                          <p:stCondLst>
                                            <p:cond delay="0"/>
                                          </p:stCondLst>
                                        </p:cTn>
                                        <p:tgtEl>
                                          <p:spTgt spid="227"/>
                                        </p:tgtEl>
                                        <p:attrNameLst>
                                          <p:attrName>style.visibility</p:attrName>
                                        </p:attrNameLst>
                                      </p:cBhvr>
                                      <p:to>
                                        <p:strVal val="visible"/>
                                      </p:to>
                                    </p:set>
                                    <p:animEffect transition="in" filter="wipe(down)">
                                      <p:cBhvr>
                                        <p:cTn id="23" dur="500"/>
                                        <p:tgtEl>
                                          <p:spTgt spid="22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12" fill="hold" nodeType="clickEffect">
                                  <p:stCondLst>
                                    <p:cond delay="0"/>
                                  </p:stCondLst>
                                  <p:childTnLst>
                                    <p:set>
                                      <p:cBhvr>
                                        <p:cTn id="32" dur="1" fill="hold">
                                          <p:stCondLst>
                                            <p:cond delay="0"/>
                                          </p:stCondLst>
                                        </p:cTn>
                                        <p:tgtEl>
                                          <p:spTgt spid="222"/>
                                        </p:tgtEl>
                                        <p:attrNameLst>
                                          <p:attrName>style.visibility</p:attrName>
                                        </p:attrNameLst>
                                      </p:cBhvr>
                                      <p:to>
                                        <p:strVal val="visible"/>
                                      </p:to>
                                    </p:set>
                                    <p:animEffect transition="in" filter="strips(downLeft)">
                                      <p:cBhvr>
                                        <p:cTn id="33" dur="500"/>
                                        <p:tgtEl>
                                          <p:spTgt spid="22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wipe(down)">
                                      <p:cBhvr>
                                        <p:cTn id="38" dur="500"/>
                                        <p:tgtEl>
                                          <p:spTgt spid="2"/>
                                        </p:tgtEl>
                                      </p:cBhvr>
                                    </p:animEffect>
                                  </p:childTnLst>
                                </p:cTn>
                              </p:par>
                            </p:childTnLst>
                          </p:cTn>
                        </p:par>
                        <p:par>
                          <p:cTn id="39" fill="hold">
                            <p:stCondLst>
                              <p:cond delay="500"/>
                            </p:stCondLst>
                            <p:childTnLst>
                              <p:par>
                                <p:cTn id="40" presetID="22" presetClass="entr" presetSubtype="4" fill="hold" grpId="0" nodeType="afterEffect">
                                  <p:stCondLst>
                                    <p:cond delay="0"/>
                                  </p:stCondLst>
                                  <p:childTnLst>
                                    <p:set>
                                      <p:cBhvr>
                                        <p:cTn id="41" dur="1" fill="hold">
                                          <p:stCondLst>
                                            <p:cond delay="0"/>
                                          </p:stCondLst>
                                        </p:cTn>
                                        <p:tgtEl>
                                          <p:spTgt spid="228"/>
                                        </p:tgtEl>
                                        <p:attrNameLst>
                                          <p:attrName>style.visibility</p:attrName>
                                        </p:attrNameLst>
                                      </p:cBhvr>
                                      <p:to>
                                        <p:strVal val="visible"/>
                                      </p:to>
                                    </p:set>
                                    <p:animEffect transition="in" filter="wipe(down)">
                                      <p:cBhvr>
                                        <p:cTn id="42" dur="500"/>
                                        <p:tgtEl>
                                          <p:spTgt spid="228"/>
                                        </p:tgtEl>
                                      </p:cBhvr>
                                    </p:animEffect>
                                  </p:childTnLst>
                                </p:cTn>
                              </p:par>
                            </p:childTnLst>
                          </p:cTn>
                        </p:par>
                        <p:par>
                          <p:cTn id="43" fill="hold">
                            <p:stCondLst>
                              <p:cond delay="1000"/>
                            </p:stCondLst>
                            <p:childTnLst>
                              <p:par>
                                <p:cTn id="44" presetID="22" presetClass="entr" presetSubtype="4" fill="hold" nodeType="afterEffect">
                                  <p:stCondLst>
                                    <p:cond delay="0"/>
                                  </p:stCondLst>
                                  <p:childTnLst>
                                    <p:set>
                                      <p:cBhvr>
                                        <p:cTn id="45" dur="1" fill="hold">
                                          <p:stCondLst>
                                            <p:cond delay="0"/>
                                          </p:stCondLst>
                                        </p:cTn>
                                        <p:tgtEl>
                                          <p:spTgt spid="225"/>
                                        </p:tgtEl>
                                        <p:attrNameLst>
                                          <p:attrName>style.visibility</p:attrName>
                                        </p:attrNameLst>
                                      </p:cBhvr>
                                      <p:to>
                                        <p:strVal val="visible"/>
                                      </p:to>
                                    </p:set>
                                    <p:animEffect transition="in" filter="wipe(down)">
                                      <p:cBhvr>
                                        <p:cTn id="46" dur="500"/>
                                        <p:tgtEl>
                                          <p:spTgt spid="225"/>
                                        </p:tgtEl>
                                      </p:cBhvr>
                                    </p:animEffect>
                                  </p:childTnLst>
                                </p:cTn>
                              </p:par>
                            </p:childTnLst>
                          </p:cTn>
                        </p:par>
                        <p:par>
                          <p:cTn id="47" fill="hold">
                            <p:stCondLst>
                              <p:cond delay="1500"/>
                            </p:stCondLst>
                            <p:childTnLst>
                              <p:par>
                                <p:cTn id="48" presetID="22" presetClass="entr" presetSubtype="4" fill="hold" grpId="0" nodeType="afterEffect">
                                  <p:stCondLst>
                                    <p:cond delay="0"/>
                                  </p:stCondLst>
                                  <p:childTnLst>
                                    <p:set>
                                      <p:cBhvr>
                                        <p:cTn id="49" dur="1" fill="hold">
                                          <p:stCondLst>
                                            <p:cond delay="0"/>
                                          </p:stCondLst>
                                        </p:cTn>
                                        <p:tgtEl>
                                          <p:spTgt spid="4109"/>
                                        </p:tgtEl>
                                        <p:attrNameLst>
                                          <p:attrName>style.visibility</p:attrName>
                                        </p:attrNameLst>
                                      </p:cBhvr>
                                      <p:to>
                                        <p:strVal val="visible"/>
                                      </p:to>
                                    </p:set>
                                    <p:animEffect transition="in" filter="wipe(down)">
                                      <p:cBhvr>
                                        <p:cTn id="50" dur="500"/>
                                        <p:tgtEl>
                                          <p:spTgt spid="4109"/>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12" fill="hold" nodeType="clickEffect">
                                  <p:stCondLst>
                                    <p:cond delay="0"/>
                                  </p:stCondLst>
                                  <p:childTnLst>
                                    <p:set>
                                      <p:cBhvr>
                                        <p:cTn id="54" dur="1" fill="hold">
                                          <p:stCondLst>
                                            <p:cond delay="0"/>
                                          </p:stCondLst>
                                        </p:cTn>
                                        <p:tgtEl>
                                          <p:spTgt spid="224"/>
                                        </p:tgtEl>
                                        <p:attrNameLst>
                                          <p:attrName>style.visibility</p:attrName>
                                        </p:attrNameLst>
                                      </p:cBhvr>
                                      <p:to>
                                        <p:strVal val="visible"/>
                                      </p:to>
                                    </p:set>
                                    <p:animEffect transition="in" filter="strips(downLeft)">
                                      <p:cBhvr>
                                        <p:cTn id="55" dur="500"/>
                                        <p:tgtEl>
                                          <p:spTgt spid="224"/>
                                        </p:tgtEl>
                                      </p:cBhvr>
                                    </p:animEffect>
                                  </p:childTnLst>
                                </p:cTn>
                              </p:par>
                            </p:childTnLst>
                          </p:cTn>
                        </p:par>
                        <p:par>
                          <p:cTn id="56" fill="hold">
                            <p:stCondLst>
                              <p:cond delay="500"/>
                            </p:stCondLst>
                            <p:childTnLst>
                              <p:par>
                                <p:cTn id="57" presetID="22" presetClass="entr" presetSubtype="4" fill="hold" grpId="0" nodeType="afterEffect">
                                  <p:stCondLst>
                                    <p:cond delay="0"/>
                                  </p:stCondLst>
                                  <p:childTnLst>
                                    <p:set>
                                      <p:cBhvr>
                                        <p:cTn id="58" dur="1" fill="hold">
                                          <p:stCondLst>
                                            <p:cond delay="0"/>
                                          </p:stCondLst>
                                        </p:cTn>
                                        <p:tgtEl>
                                          <p:spTgt spid="263"/>
                                        </p:tgtEl>
                                        <p:attrNameLst>
                                          <p:attrName>style.visibility</p:attrName>
                                        </p:attrNameLst>
                                      </p:cBhvr>
                                      <p:to>
                                        <p:strVal val="visible"/>
                                      </p:to>
                                    </p:set>
                                    <p:animEffect transition="in" filter="wipe(down)">
                                      <p:cBhvr>
                                        <p:cTn id="59" dur="500"/>
                                        <p:tgtEl>
                                          <p:spTgt spid="263"/>
                                        </p:tgtEl>
                                      </p:cBhvr>
                                    </p:animEffect>
                                  </p:childTnLst>
                                </p:cTn>
                              </p:par>
                            </p:childTnLst>
                          </p:cTn>
                        </p:par>
                        <p:par>
                          <p:cTn id="60" fill="hold">
                            <p:stCondLst>
                              <p:cond delay="1000"/>
                            </p:stCondLst>
                            <p:childTnLst>
                              <p:par>
                                <p:cTn id="61" presetID="22" presetClass="entr" presetSubtype="1" fill="hold" nodeType="afterEffect">
                                  <p:stCondLst>
                                    <p:cond delay="0"/>
                                  </p:stCondLst>
                                  <p:childTnLst>
                                    <p:set>
                                      <p:cBhvr>
                                        <p:cTn id="62" dur="1" fill="hold">
                                          <p:stCondLst>
                                            <p:cond delay="0"/>
                                          </p:stCondLst>
                                        </p:cTn>
                                        <p:tgtEl>
                                          <p:spTgt spid="231"/>
                                        </p:tgtEl>
                                        <p:attrNameLst>
                                          <p:attrName>style.visibility</p:attrName>
                                        </p:attrNameLst>
                                      </p:cBhvr>
                                      <p:to>
                                        <p:strVal val="visible"/>
                                      </p:to>
                                    </p:set>
                                    <p:animEffect transition="in" filter="wipe(up)">
                                      <p:cBhvr>
                                        <p:cTn id="63" dur="1000"/>
                                        <p:tgtEl>
                                          <p:spTgt spid="231"/>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wipe(down)">
                                      <p:cBhvr>
                                        <p:cTn id="6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animBg="1"/>
      <p:bldP spid="263" grpId="0" animBg="1"/>
      <p:bldP spid="4109" grpId="0" animBg="1"/>
      <p:bldP spid="228" grpId="0" animBg="1"/>
      <p:bldP spid="22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9"/>
          <p:cNvSpPr>
            <a:spLocks noChangeArrowheads="1"/>
          </p:cNvSpPr>
          <p:nvPr/>
        </p:nvSpPr>
        <p:spPr bwMode="auto">
          <a:xfrm>
            <a:off x="1447800" y="990601"/>
            <a:ext cx="6248400" cy="4419600"/>
          </a:xfrm>
          <a:prstGeom prst="rect">
            <a:avLst/>
          </a:prstGeom>
          <a:solidFill>
            <a:srgbClr val="ECEBBE">
              <a:alpha val="70195"/>
            </a:srgbClr>
          </a:solidFill>
          <a:ln w="9525">
            <a:noFill/>
            <a:miter lim="800000"/>
            <a:headEnd/>
            <a:tailEnd/>
          </a:ln>
        </p:spPr>
        <p:txBody>
          <a:bodyPr wrap="none" anchor="ctr"/>
          <a:lstStyle/>
          <a:p>
            <a:pPr algn="ctr" eaLnBrk="0" hangingPunct="0"/>
            <a:endParaRPr lang="en-US" sz="2400">
              <a:latin typeface="Times New Roman" pitchFamily="18" charset="0"/>
              <a:cs typeface="Arial" charset="0"/>
            </a:endParaRPr>
          </a:p>
        </p:txBody>
      </p:sp>
      <p:sp>
        <p:nvSpPr>
          <p:cNvPr id="1028" name="WordArt 5"/>
          <p:cNvSpPr>
            <a:spLocks noChangeArrowheads="1" noChangeShapeType="1" noTextEdit="1"/>
          </p:cNvSpPr>
          <p:nvPr/>
        </p:nvSpPr>
        <p:spPr bwMode="auto">
          <a:xfrm>
            <a:off x="2590800" y="1676401"/>
            <a:ext cx="3810000" cy="1981199"/>
          </a:xfrm>
          <a:prstGeom prst="rect">
            <a:avLst/>
          </a:prstGeom>
        </p:spPr>
        <p:txBody>
          <a:bodyPr spcFirstLastPara="1" wrap="none" fromWordArt="1">
            <a:prstTxWarp prst="textArchUp">
              <a:avLst>
                <a:gd name="adj" fmla="val 12175980"/>
              </a:avLst>
            </a:prstTxWarp>
          </a:bodyPr>
          <a:lstStyle/>
          <a:p>
            <a:pPr algn="ctr"/>
            <a:r>
              <a:rPr lang="en-US" sz="3600" kern="10" dirty="0" err="1">
                <a:ln w="9525">
                  <a:solidFill>
                    <a:srgbClr val="444321"/>
                  </a:solidFill>
                  <a:round/>
                  <a:headEnd/>
                  <a:tailEnd/>
                </a:ln>
                <a:solidFill>
                  <a:srgbClr val="444321"/>
                </a:solidFill>
                <a:latin typeface="Comic Sans MS"/>
              </a:rPr>
              <a:t>Terima</a:t>
            </a:r>
            <a:r>
              <a:rPr lang="en-US" sz="3600" kern="10" dirty="0">
                <a:ln w="9525">
                  <a:solidFill>
                    <a:srgbClr val="444321"/>
                  </a:solidFill>
                  <a:round/>
                  <a:headEnd/>
                  <a:tailEnd/>
                </a:ln>
                <a:solidFill>
                  <a:srgbClr val="444321"/>
                </a:solidFill>
                <a:latin typeface="Comic Sans MS"/>
              </a:rPr>
              <a:t> </a:t>
            </a:r>
            <a:r>
              <a:rPr lang="en-US" sz="3600" kern="10" dirty="0" err="1">
                <a:ln w="9525">
                  <a:solidFill>
                    <a:srgbClr val="444321"/>
                  </a:solidFill>
                  <a:round/>
                  <a:headEnd/>
                  <a:tailEnd/>
                </a:ln>
                <a:solidFill>
                  <a:srgbClr val="444321"/>
                </a:solidFill>
                <a:latin typeface="Comic Sans MS"/>
              </a:rPr>
              <a:t>kasih</a:t>
            </a:r>
            <a:endParaRPr lang="en-US" sz="3600" kern="10" dirty="0">
              <a:ln w="9525">
                <a:solidFill>
                  <a:srgbClr val="444321"/>
                </a:solidFill>
                <a:round/>
                <a:headEnd/>
                <a:tailEnd/>
              </a:ln>
              <a:solidFill>
                <a:srgbClr val="444321"/>
              </a:solidFill>
              <a:latin typeface="Comic Sans MS"/>
            </a:endParaRPr>
          </a:p>
        </p:txBody>
      </p:sp>
      <p:sp>
        <p:nvSpPr>
          <p:cNvPr id="1029" name="WordArt 8"/>
          <p:cNvSpPr>
            <a:spLocks noChangeArrowheads="1" noChangeShapeType="1" noTextEdit="1"/>
          </p:cNvSpPr>
          <p:nvPr/>
        </p:nvSpPr>
        <p:spPr bwMode="auto">
          <a:xfrm>
            <a:off x="3223846" y="4496481"/>
            <a:ext cx="2667000" cy="380319"/>
          </a:xfrm>
          <a:prstGeom prst="rect">
            <a:avLst/>
          </a:prstGeom>
        </p:spPr>
        <p:txBody>
          <a:bodyPr wrap="none" fromWordArt="1">
            <a:prstTxWarp prst="textPlain">
              <a:avLst>
                <a:gd name="adj" fmla="val 50000"/>
              </a:avLst>
            </a:prstTxWarp>
          </a:bodyPr>
          <a:lstStyle/>
          <a:p>
            <a:pPr algn="ctr"/>
            <a:r>
              <a:rPr lang="en-US" sz="3600" kern="10" dirty="0" err="1">
                <a:ln w="9525">
                  <a:noFill/>
                  <a:round/>
                  <a:headEnd/>
                  <a:tailEnd/>
                </a:ln>
                <a:solidFill>
                  <a:schemeClr val="bg2">
                    <a:lumMod val="50000"/>
                  </a:schemeClr>
                </a:solidFill>
                <a:latin typeface="Impact"/>
              </a:rPr>
              <a:t>mari</a:t>
            </a:r>
            <a:r>
              <a:rPr lang="en-US" sz="3600" kern="10" dirty="0">
                <a:ln w="9525">
                  <a:noFill/>
                  <a:round/>
                  <a:headEnd/>
                  <a:tailEnd/>
                </a:ln>
                <a:solidFill>
                  <a:schemeClr val="bg2">
                    <a:lumMod val="50000"/>
                  </a:schemeClr>
                </a:solidFill>
                <a:latin typeface="Impact"/>
              </a:rPr>
              <a:t> </a:t>
            </a:r>
            <a:r>
              <a:rPr lang="en-US" sz="3600" kern="10" dirty="0" err="1">
                <a:ln w="9525">
                  <a:noFill/>
                  <a:round/>
                  <a:headEnd/>
                  <a:tailEnd/>
                </a:ln>
                <a:solidFill>
                  <a:schemeClr val="bg2">
                    <a:lumMod val="50000"/>
                  </a:schemeClr>
                </a:solidFill>
                <a:latin typeface="Impact"/>
              </a:rPr>
              <a:t>diskusi</a:t>
            </a:r>
            <a:endParaRPr lang="en-US" sz="3600" kern="10" dirty="0">
              <a:ln w="9525">
                <a:noFill/>
                <a:round/>
                <a:headEnd/>
                <a:tailEnd/>
              </a:ln>
              <a:solidFill>
                <a:schemeClr val="bg2">
                  <a:lumMod val="50000"/>
                </a:schemeClr>
              </a:solidFill>
              <a:latin typeface="Impact"/>
            </a:endParaRPr>
          </a:p>
        </p:txBody>
      </p:sp>
      <p:graphicFrame>
        <p:nvGraphicFramePr>
          <p:cNvPr id="1026" name="Object 10"/>
          <p:cNvGraphicFramePr>
            <a:graphicFrameLocks noChangeAspect="1"/>
          </p:cNvGraphicFramePr>
          <p:nvPr/>
        </p:nvGraphicFramePr>
        <p:xfrm>
          <a:off x="2514600" y="2476491"/>
          <a:ext cx="4114800" cy="2933709"/>
        </p:xfrm>
        <a:graphic>
          <a:graphicData uri="http://schemas.openxmlformats.org/presentationml/2006/ole">
            <p:oleObj spid="_x0000_s63490" name="Clip" r:id="rId4" imgW="3657600" imgH="2437560" progId="">
              <p:embed/>
            </p:oleObj>
          </a:graphicData>
        </a:graphic>
      </p:graphicFrame>
      <p:sp>
        <p:nvSpPr>
          <p:cNvPr id="1030" name="Text Box 80"/>
          <p:cNvSpPr txBox="1">
            <a:spLocks noChangeArrowheads="1"/>
          </p:cNvSpPr>
          <p:nvPr/>
        </p:nvSpPr>
        <p:spPr bwMode="auto">
          <a:xfrm>
            <a:off x="7272338" y="6525601"/>
            <a:ext cx="1752600" cy="248059"/>
          </a:xfrm>
          <a:prstGeom prst="rect">
            <a:avLst/>
          </a:prstGeom>
          <a:noFill/>
          <a:ln w="9525">
            <a:noFill/>
            <a:miter lim="800000"/>
            <a:headEnd/>
            <a:tailEnd/>
          </a:ln>
        </p:spPr>
        <p:txBody>
          <a:bodyPr lIns="85554" tIns="42776" rIns="85554" bIns="42776">
            <a:spAutoFit/>
          </a:bodyPr>
          <a:lstStyle/>
          <a:p>
            <a:pPr algn="r" defTabSz="855663" eaLnBrk="0" hangingPunct="0">
              <a:spcBef>
                <a:spcPct val="50000"/>
              </a:spcBef>
            </a:pPr>
            <a:r>
              <a:rPr lang="en-US" sz="1000" b="1"/>
              <a:t>Tim DIKTI 2011</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229600" cy="1143000"/>
          </a:xfrm>
        </p:spPr>
        <p:txBody>
          <a:bodyPr/>
          <a:lstStyle/>
          <a:p>
            <a:r>
              <a:rPr lang="en-US" b="1" smtClean="0"/>
              <a:t>Lampiran </a:t>
            </a:r>
            <a:endParaRPr lang="en-US" b="1"/>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a:solidFill>
            <a:srgbClr val="7E7F4D"/>
          </a:solidFill>
        </p:spPr>
        <p:txBody>
          <a:bodyPr>
            <a:normAutofit/>
          </a:bodyPr>
          <a:lstStyle/>
          <a:p>
            <a:r>
              <a:rPr lang="en-US" sz="2800" err="1" smtClean="0">
                <a:solidFill>
                  <a:srgbClr val="FFFF00"/>
                </a:solidFill>
                <a:effectLst>
                  <a:outerShdw blurRad="38100" dist="38100" dir="2700000" algn="tl">
                    <a:srgbClr val="000000">
                      <a:alpha val="43137"/>
                    </a:srgbClr>
                  </a:outerShdw>
                </a:effectLst>
                <a:latin typeface="Arial Black" pitchFamily="34" charset="0"/>
              </a:rPr>
              <a:t>Deskripsi</a:t>
            </a:r>
            <a:r>
              <a:rPr lang="en-US" sz="2800" smtClean="0">
                <a:solidFill>
                  <a:srgbClr val="FFFF00"/>
                </a:solidFill>
                <a:effectLst>
                  <a:outerShdw blurRad="38100" dist="38100" dir="2700000" algn="tl">
                    <a:srgbClr val="000000">
                      <a:alpha val="43137"/>
                    </a:srgbClr>
                  </a:outerShdw>
                </a:effectLst>
                <a:latin typeface="Arial Black" pitchFamily="34" charset="0"/>
              </a:rPr>
              <a:t> </a:t>
            </a:r>
            <a:r>
              <a:rPr lang="en-US" sz="2800" err="1" smtClean="0">
                <a:solidFill>
                  <a:srgbClr val="FFFF00"/>
                </a:solidFill>
                <a:effectLst>
                  <a:outerShdw blurRad="38100" dist="38100" dir="2700000" algn="tl">
                    <a:srgbClr val="000000">
                      <a:alpha val="43137"/>
                    </a:srgbClr>
                  </a:outerShdw>
                </a:effectLst>
                <a:latin typeface="Arial Black" pitchFamily="34" charset="0"/>
              </a:rPr>
              <a:t>Umum</a:t>
            </a:r>
            <a:endParaRPr lang="en-US" sz="2800">
              <a:solidFill>
                <a:srgbClr val="FFFF00"/>
              </a:solidFill>
              <a:effectLst>
                <a:outerShdw blurRad="38100" dist="38100" dir="2700000" algn="tl">
                  <a:srgbClr val="000000">
                    <a:alpha val="43137"/>
                  </a:srgbClr>
                </a:outerShdw>
              </a:effectLst>
              <a:latin typeface="Arial Black" pitchFamily="34" charset="0"/>
            </a:endParaRPr>
          </a:p>
        </p:txBody>
      </p:sp>
      <p:sp>
        <p:nvSpPr>
          <p:cNvPr id="4" name="Content Placeholder 3"/>
          <p:cNvSpPr>
            <a:spLocks noGrp="1"/>
          </p:cNvSpPr>
          <p:nvPr>
            <p:ph idx="1"/>
          </p:nvPr>
        </p:nvSpPr>
        <p:spPr>
          <a:xfrm>
            <a:off x="381000" y="1219200"/>
            <a:ext cx="8305800" cy="5334000"/>
          </a:xfrm>
          <a:solidFill>
            <a:srgbClr val="E4F7C5"/>
          </a:solidFill>
        </p:spPr>
        <p:txBody>
          <a:bodyPr anchor="ctr">
            <a:normAutofit fontScale="47500" lnSpcReduction="20000"/>
          </a:bodyPr>
          <a:lstStyle/>
          <a:p>
            <a:pPr marL="176213" indent="-3175">
              <a:lnSpc>
                <a:spcPct val="120000"/>
              </a:lnSpc>
              <a:buNone/>
            </a:pPr>
            <a:r>
              <a:rPr lang="en-US" sz="4200" err="1" smtClean="0">
                <a:cs typeface="Arial" pitchFamily="34" charset="0"/>
              </a:rPr>
              <a:t>Sesuai</a:t>
            </a:r>
            <a:r>
              <a:rPr lang="en-US" sz="4200" smtClean="0">
                <a:cs typeface="Arial" pitchFamily="34" charset="0"/>
              </a:rPr>
              <a:t> </a:t>
            </a:r>
            <a:r>
              <a:rPr lang="en-US" sz="4200" err="1" smtClean="0">
                <a:cs typeface="Arial" pitchFamily="34" charset="0"/>
              </a:rPr>
              <a:t>dengan</a:t>
            </a:r>
            <a:r>
              <a:rPr lang="en-US" sz="4200" smtClean="0">
                <a:cs typeface="Arial" pitchFamily="34" charset="0"/>
              </a:rPr>
              <a:t> </a:t>
            </a:r>
            <a:r>
              <a:rPr lang="en-US" sz="4200" err="1" smtClean="0">
                <a:cs typeface="Arial" pitchFamily="34" charset="0"/>
              </a:rPr>
              <a:t>ideologi</a:t>
            </a:r>
            <a:r>
              <a:rPr lang="en-US" sz="4200" smtClean="0">
                <a:cs typeface="Arial" pitchFamily="34" charset="0"/>
              </a:rPr>
              <a:t> Negara </a:t>
            </a:r>
            <a:r>
              <a:rPr lang="en-US" sz="4200" err="1" smtClean="0">
                <a:cs typeface="Arial" pitchFamily="34" charset="0"/>
              </a:rPr>
              <a:t>dan</a:t>
            </a:r>
            <a:r>
              <a:rPr lang="en-US" sz="4200" smtClean="0">
                <a:cs typeface="Arial" pitchFamily="34" charset="0"/>
              </a:rPr>
              <a:t> </a:t>
            </a:r>
            <a:r>
              <a:rPr lang="en-US" sz="4200" err="1" smtClean="0">
                <a:cs typeface="Arial" pitchFamily="34" charset="0"/>
              </a:rPr>
              <a:t>budaya</a:t>
            </a:r>
            <a:r>
              <a:rPr lang="en-US" sz="4200" smtClean="0">
                <a:cs typeface="Arial" pitchFamily="34" charset="0"/>
              </a:rPr>
              <a:t> </a:t>
            </a:r>
            <a:r>
              <a:rPr lang="en-US" sz="4200" err="1" smtClean="0">
                <a:cs typeface="Arial" pitchFamily="34" charset="0"/>
              </a:rPr>
              <a:t>Bangsa</a:t>
            </a:r>
            <a:r>
              <a:rPr lang="en-US" sz="4200" smtClean="0">
                <a:cs typeface="Arial" pitchFamily="34" charset="0"/>
              </a:rPr>
              <a:t> Indonesia, </a:t>
            </a:r>
            <a:r>
              <a:rPr lang="en-US" sz="4200" err="1" smtClean="0">
                <a:cs typeface="Arial" pitchFamily="34" charset="0"/>
              </a:rPr>
              <a:t>maka</a:t>
            </a:r>
            <a:r>
              <a:rPr lang="en-US" sz="4200" smtClean="0">
                <a:cs typeface="Arial" pitchFamily="34" charset="0"/>
              </a:rPr>
              <a:t> </a:t>
            </a:r>
            <a:r>
              <a:rPr lang="en-US" sz="4200" err="1" smtClean="0">
                <a:cs typeface="Arial" pitchFamily="34" charset="0"/>
              </a:rPr>
              <a:t>implementasi</a:t>
            </a:r>
            <a:r>
              <a:rPr lang="en-US" sz="4200" smtClean="0">
                <a:cs typeface="Arial" pitchFamily="34" charset="0"/>
              </a:rPr>
              <a:t> </a:t>
            </a:r>
            <a:r>
              <a:rPr lang="en-US" sz="4200" err="1" smtClean="0">
                <a:cs typeface="Arial" pitchFamily="34" charset="0"/>
              </a:rPr>
              <a:t>sistem</a:t>
            </a:r>
            <a:r>
              <a:rPr lang="en-US" sz="4200" smtClean="0">
                <a:cs typeface="Arial" pitchFamily="34" charset="0"/>
              </a:rPr>
              <a:t> </a:t>
            </a:r>
            <a:r>
              <a:rPr lang="en-US" sz="4200" err="1" smtClean="0">
                <a:cs typeface="Arial" pitchFamily="34" charset="0"/>
              </a:rPr>
              <a:t>pendidikan</a:t>
            </a:r>
            <a:r>
              <a:rPr lang="en-US" sz="4200" smtClean="0">
                <a:cs typeface="Arial" pitchFamily="34" charset="0"/>
              </a:rPr>
              <a:t> </a:t>
            </a:r>
            <a:r>
              <a:rPr lang="en-US" sz="4200" err="1" smtClean="0">
                <a:cs typeface="Arial" pitchFamily="34" charset="0"/>
              </a:rPr>
              <a:t>nasional</a:t>
            </a:r>
            <a:r>
              <a:rPr lang="en-US" sz="4200" smtClean="0">
                <a:cs typeface="Arial" pitchFamily="34" charset="0"/>
              </a:rPr>
              <a:t> </a:t>
            </a:r>
            <a:r>
              <a:rPr lang="en-US" sz="4200" err="1" smtClean="0">
                <a:cs typeface="Arial" pitchFamily="34" charset="0"/>
              </a:rPr>
              <a:t>dan</a:t>
            </a:r>
            <a:r>
              <a:rPr lang="en-US" sz="4200" smtClean="0">
                <a:cs typeface="Arial" pitchFamily="34" charset="0"/>
              </a:rPr>
              <a:t> </a:t>
            </a:r>
            <a:r>
              <a:rPr lang="en-US" sz="4200" err="1" smtClean="0">
                <a:cs typeface="Arial" pitchFamily="34" charset="0"/>
              </a:rPr>
              <a:t>sistem</a:t>
            </a:r>
            <a:r>
              <a:rPr lang="en-US" sz="4200" smtClean="0">
                <a:cs typeface="Arial" pitchFamily="34" charset="0"/>
              </a:rPr>
              <a:t> </a:t>
            </a:r>
            <a:r>
              <a:rPr lang="en-US" sz="4200" err="1" smtClean="0">
                <a:cs typeface="Arial" pitchFamily="34" charset="0"/>
              </a:rPr>
              <a:t>pelatihan</a:t>
            </a:r>
            <a:r>
              <a:rPr lang="en-US" sz="4200" smtClean="0">
                <a:cs typeface="Arial" pitchFamily="34" charset="0"/>
              </a:rPr>
              <a:t> </a:t>
            </a:r>
            <a:r>
              <a:rPr lang="en-US" sz="4200" err="1" smtClean="0">
                <a:cs typeface="Arial" pitchFamily="34" charset="0"/>
              </a:rPr>
              <a:t>kerja</a:t>
            </a:r>
            <a:r>
              <a:rPr lang="en-US" sz="4200" smtClean="0">
                <a:cs typeface="Arial" pitchFamily="34" charset="0"/>
              </a:rPr>
              <a:t> yang </a:t>
            </a:r>
            <a:r>
              <a:rPr lang="en-US" sz="4200" err="1" smtClean="0">
                <a:cs typeface="Arial" pitchFamily="34" charset="0"/>
              </a:rPr>
              <a:t>dilakukan</a:t>
            </a:r>
            <a:r>
              <a:rPr lang="en-US" sz="4200" smtClean="0">
                <a:cs typeface="Arial" pitchFamily="34" charset="0"/>
              </a:rPr>
              <a:t> </a:t>
            </a:r>
            <a:r>
              <a:rPr lang="en-US" sz="4200" err="1" smtClean="0">
                <a:cs typeface="Arial" pitchFamily="34" charset="0"/>
              </a:rPr>
              <a:t>di</a:t>
            </a:r>
            <a:r>
              <a:rPr lang="en-US" sz="4200" smtClean="0">
                <a:cs typeface="Arial" pitchFamily="34" charset="0"/>
              </a:rPr>
              <a:t> Indonesia </a:t>
            </a:r>
            <a:r>
              <a:rPr lang="en-US" sz="4200" err="1" smtClean="0">
                <a:cs typeface="Arial" pitchFamily="34" charset="0"/>
              </a:rPr>
              <a:t>pada</a:t>
            </a:r>
            <a:r>
              <a:rPr lang="en-US" sz="4200" smtClean="0">
                <a:cs typeface="Arial" pitchFamily="34" charset="0"/>
              </a:rPr>
              <a:t> </a:t>
            </a:r>
            <a:r>
              <a:rPr lang="en-US" sz="4200" err="1" smtClean="0">
                <a:cs typeface="Arial" pitchFamily="34" charset="0"/>
              </a:rPr>
              <a:t>setiap</a:t>
            </a:r>
            <a:r>
              <a:rPr lang="en-US" sz="4200" smtClean="0">
                <a:cs typeface="Arial" pitchFamily="34" charset="0"/>
              </a:rPr>
              <a:t> level </a:t>
            </a:r>
            <a:r>
              <a:rPr lang="en-US" sz="4200" err="1" smtClean="0">
                <a:cs typeface="Arial" pitchFamily="34" charset="0"/>
              </a:rPr>
              <a:t>kualifikasi</a:t>
            </a:r>
            <a:r>
              <a:rPr lang="en-US" sz="4200" smtClean="0">
                <a:cs typeface="Arial" pitchFamily="34" charset="0"/>
              </a:rPr>
              <a:t> </a:t>
            </a:r>
            <a:r>
              <a:rPr lang="en-US" sz="4200" err="1" smtClean="0">
                <a:cs typeface="Arial" pitchFamily="34" charset="0"/>
              </a:rPr>
              <a:t>mencakup</a:t>
            </a:r>
            <a:r>
              <a:rPr lang="en-US" sz="4200" smtClean="0">
                <a:cs typeface="Arial" pitchFamily="34" charset="0"/>
              </a:rPr>
              <a:t> </a:t>
            </a:r>
            <a:r>
              <a:rPr lang="en-US" sz="4200" err="1" smtClean="0">
                <a:cs typeface="Arial" pitchFamily="34" charset="0"/>
              </a:rPr>
              <a:t>proses</a:t>
            </a:r>
            <a:r>
              <a:rPr lang="en-US" sz="4200" smtClean="0">
                <a:cs typeface="Arial" pitchFamily="34" charset="0"/>
              </a:rPr>
              <a:t> yang </a:t>
            </a:r>
            <a:r>
              <a:rPr lang="en-US" sz="4200" err="1" smtClean="0">
                <a:cs typeface="Arial" pitchFamily="34" charset="0"/>
              </a:rPr>
              <a:t>menumbuhkembangkan</a:t>
            </a:r>
            <a:r>
              <a:rPr lang="en-US" sz="4200" smtClean="0">
                <a:cs typeface="Arial" pitchFamily="34" charset="0"/>
              </a:rPr>
              <a:t> </a:t>
            </a:r>
            <a:r>
              <a:rPr lang="en-US" sz="4200" err="1" smtClean="0">
                <a:cs typeface="Arial" pitchFamily="34" charset="0"/>
              </a:rPr>
              <a:t>afeksi</a:t>
            </a:r>
            <a:r>
              <a:rPr lang="en-US" sz="4200" smtClean="0">
                <a:cs typeface="Arial" pitchFamily="34" charset="0"/>
              </a:rPr>
              <a:t> </a:t>
            </a:r>
            <a:r>
              <a:rPr lang="en-US" sz="4200" err="1" smtClean="0">
                <a:cs typeface="Arial" pitchFamily="34" charset="0"/>
              </a:rPr>
              <a:t>sebagai</a:t>
            </a:r>
            <a:r>
              <a:rPr lang="en-US" sz="4200" smtClean="0">
                <a:cs typeface="Arial" pitchFamily="34" charset="0"/>
              </a:rPr>
              <a:t> </a:t>
            </a:r>
            <a:r>
              <a:rPr lang="en-US" sz="4200" err="1" smtClean="0">
                <a:cs typeface="Arial" pitchFamily="34" charset="0"/>
              </a:rPr>
              <a:t>berikut</a:t>
            </a:r>
            <a:r>
              <a:rPr lang="en-US" sz="4200" smtClean="0">
                <a:cs typeface="Arial" pitchFamily="34" charset="0"/>
              </a:rPr>
              <a:t> :</a:t>
            </a:r>
          </a:p>
          <a:p>
            <a:pPr marL="520700" lvl="0" indent="-347663">
              <a:lnSpc>
                <a:spcPct val="120000"/>
              </a:lnSpc>
              <a:buClr>
                <a:schemeClr val="tx1"/>
              </a:buClr>
            </a:pPr>
            <a:r>
              <a:rPr lang="en-US" sz="4200" b="1" err="1" smtClean="0">
                <a:cs typeface="Arial" pitchFamily="34" charset="0"/>
              </a:rPr>
              <a:t>Bertaqwa</a:t>
            </a:r>
            <a:r>
              <a:rPr lang="en-US" sz="4200" b="1" smtClean="0">
                <a:cs typeface="Arial" pitchFamily="34" charset="0"/>
              </a:rPr>
              <a:t> </a:t>
            </a:r>
            <a:r>
              <a:rPr lang="en-US" sz="4200" b="1" err="1" smtClean="0">
                <a:cs typeface="Arial" pitchFamily="34" charset="0"/>
              </a:rPr>
              <a:t>kepada</a:t>
            </a:r>
            <a:r>
              <a:rPr lang="en-US" sz="4200" b="1" smtClean="0">
                <a:cs typeface="Arial" pitchFamily="34" charset="0"/>
              </a:rPr>
              <a:t> </a:t>
            </a:r>
            <a:r>
              <a:rPr lang="en-US" sz="4200" b="1" err="1" smtClean="0">
                <a:cs typeface="Arial" pitchFamily="34" charset="0"/>
              </a:rPr>
              <a:t>Tuhan</a:t>
            </a:r>
            <a:r>
              <a:rPr lang="en-US" sz="4200" b="1" smtClean="0">
                <a:cs typeface="Arial" pitchFamily="34" charset="0"/>
              </a:rPr>
              <a:t> Yang </a:t>
            </a:r>
            <a:r>
              <a:rPr lang="en-US" sz="4200" b="1" err="1" smtClean="0">
                <a:cs typeface="Arial" pitchFamily="34" charset="0"/>
              </a:rPr>
              <a:t>Maha</a:t>
            </a:r>
            <a:r>
              <a:rPr lang="en-US" sz="4200" b="1" smtClean="0">
                <a:cs typeface="Arial" pitchFamily="34" charset="0"/>
              </a:rPr>
              <a:t> Esa</a:t>
            </a:r>
          </a:p>
          <a:p>
            <a:pPr marL="520700" lvl="0" indent="-347663">
              <a:lnSpc>
                <a:spcPct val="120000"/>
              </a:lnSpc>
              <a:buClr>
                <a:schemeClr val="tx1"/>
              </a:buClr>
            </a:pPr>
            <a:r>
              <a:rPr lang="en-US" sz="4200" b="1" smtClean="0">
                <a:solidFill>
                  <a:schemeClr val="accent6">
                    <a:lumMod val="75000"/>
                  </a:schemeClr>
                </a:solidFill>
                <a:cs typeface="Arial" pitchFamily="34" charset="0"/>
              </a:rPr>
              <a:t>Memiliki moral, </a:t>
            </a:r>
            <a:r>
              <a:rPr lang="en-US" sz="4200" b="1" err="1" smtClean="0">
                <a:solidFill>
                  <a:schemeClr val="accent6">
                    <a:lumMod val="75000"/>
                  </a:schemeClr>
                </a:solidFill>
                <a:cs typeface="Arial" pitchFamily="34" charset="0"/>
              </a:rPr>
              <a:t>etika</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dan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kepribadian</a:t>
            </a:r>
            <a:r>
              <a:rPr lang="en-US" sz="4200" b="1" smtClean="0">
                <a:solidFill>
                  <a:schemeClr val="accent6">
                    <a:lumMod val="75000"/>
                  </a:schemeClr>
                </a:solidFill>
                <a:cs typeface="Arial" pitchFamily="34" charset="0"/>
              </a:rPr>
              <a:t> yang </a:t>
            </a:r>
            <a:r>
              <a:rPr lang="en-US" sz="4200" b="1" err="1" smtClean="0">
                <a:solidFill>
                  <a:schemeClr val="accent6">
                    <a:lumMod val="75000"/>
                  </a:schemeClr>
                </a:solidFill>
                <a:cs typeface="Arial" pitchFamily="34" charset="0"/>
              </a:rPr>
              <a:t>baik</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di</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dalam</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menyelesaikan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tugasnya</a:t>
            </a:r>
            <a:endParaRPr lang="en-US" sz="4200" b="1" smtClean="0">
              <a:solidFill>
                <a:schemeClr val="accent6">
                  <a:lumMod val="75000"/>
                </a:schemeClr>
              </a:solidFill>
              <a:cs typeface="Arial" pitchFamily="34" charset="0"/>
            </a:endParaRPr>
          </a:p>
          <a:p>
            <a:pPr marL="520700" lvl="0" indent="-347663">
              <a:lnSpc>
                <a:spcPct val="120000"/>
              </a:lnSpc>
              <a:buClr>
                <a:schemeClr val="tx1"/>
              </a:buClr>
            </a:pPr>
            <a:r>
              <a:rPr lang="en-US" sz="4200" b="1" err="1" smtClean="0">
                <a:cs typeface="Arial" pitchFamily="34" charset="0"/>
              </a:rPr>
              <a:t>Berperan</a:t>
            </a:r>
            <a:r>
              <a:rPr lang="en-US" sz="4200" b="1" smtClean="0">
                <a:cs typeface="Arial" pitchFamily="34" charset="0"/>
              </a:rPr>
              <a:t> </a:t>
            </a:r>
            <a:r>
              <a:rPr lang="en-US" sz="4200" b="1" err="1" smtClean="0">
                <a:cs typeface="Arial" pitchFamily="34" charset="0"/>
              </a:rPr>
              <a:t>sebagai</a:t>
            </a:r>
            <a:r>
              <a:rPr lang="en-US" sz="4200" b="1" smtClean="0">
                <a:cs typeface="Arial" pitchFamily="34" charset="0"/>
              </a:rPr>
              <a:t> </a:t>
            </a:r>
            <a:r>
              <a:rPr lang="en-US" sz="4200" b="1" err="1" smtClean="0">
                <a:cs typeface="Arial" pitchFamily="34" charset="0"/>
              </a:rPr>
              <a:t>warga</a:t>
            </a:r>
            <a:r>
              <a:rPr lang="en-US" sz="4200" b="1" smtClean="0">
                <a:cs typeface="Arial" pitchFamily="34" charset="0"/>
              </a:rPr>
              <a:t> </a:t>
            </a:r>
            <a:r>
              <a:rPr lang="en-US" sz="4200" b="1" err="1" smtClean="0">
                <a:cs typeface="Arial" pitchFamily="34" charset="0"/>
              </a:rPr>
              <a:t>negara</a:t>
            </a:r>
            <a:r>
              <a:rPr lang="en-US" sz="4200" b="1" smtClean="0">
                <a:cs typeface="Arial" pitchFamily="34" charset="0"/>
              </a:rPr>
              <a:t> yang </a:t>
            </a:r>
            <a:r>
              <a:rPr lang="en-US" sz="4200" b="1" err="1" smtClean="0">
                <a:cs typeface="Arial" pitchFamily="34" charset="0"/>
              </a:rPr>
              <a:t>bangga</a:t>
            </a:r>
            <a:r>
              <a:rPr lang="en-US" sz="4200" b="1" smtClean="0">
                <a:cs typeface="Arial" pitchFamily="34" charset="0"/>
              </a:rPr>
              <a:t> </a:t>
            </a:r>
            <a:r>
              <a:rPr lang="en-US" sz="4200" b="1" err="1" smtClean="0">
                <a:cs typeface="Arial" pitchFamily="34" charset="0"/>
              </a:rPr>
              <a:t>dan</a:t>
            </a:r>
            <a:r>
              <a:rPr lang="en-US" sz="4200" b="1" smtClean="0">
                <a:cs typeface="Arial" pitchFamily="34" charset="0"/>
              </a:rPr>
              <a:t> </a:t>
            </a:r>
            <a:r>
              <a:rPr lang="en-US" sz="4200" b="1" err="1" smtClean="0">
                <a:cs typeface="Arial" pitchFamily="34" charset="0"/>
              </a:rPr>
              <a:t>cinta</a:t>
            </a:r>
            <a:r>
              <a:rPr lang="en-US" sz="4200" b="1" smtClean="0">
                <a:cs typeface="Arial" pitchFamily="34" charset="0"/>
              </a:rPr>
              <a:t> </a:t>
            </a:r>
            <a:r>
              <a:rPr lang="en-US" sz="4200" b="1" err="1" smtClean="0">
                <a:cs typeface="Arial" pitchFamily="34" charset="0"/>
              </a:rPr>
              <a:t>tanah</a:t>
            </a:r>
            <a:r>
              <a:rPr lang="en-US" sz="4200" b="1" smtClean="0">
                <a:cs typeface="Arial" pitchFamily="34" charset="0"/>
              </a:rPr>
              <a:t> air </a:t>
            </a:r>
            <a:r>
              <a:rPr lang="en-US" sz="4200" b="1" err="1" smtClean="0">
                <a:cs typeface="Arial" pitchFamily="34" charset="0"/>
              </a:rPr>
              <a:t>serta</a:t>
            </a:r>
            <a:r>
              <a:rPr lang="en-US" sz="4200" b="1" smtClean="0">
                <a:cs typeface="Arial" pitchFamily="34" charset="0"/>
              </a:rPr>
              <a:t> </a:t>
            </a:r>
            <a:r>
              <a:rPr lang="en-US" sz="4200" b="1" err="1" smtClean="0">
                <a:cs typeface="Arial" pitchFamily="34" charset="0"/>
              </a:rPr>
              <a:t>mendukung</a:t>
            </a:r>
            <a:r>
              <a:rPr lang="en-US" sz="4200" b="1" smtClean="0">
                <a:cs typeface="Arial" pitchFamily="34" charset="0"/>
              </a:rPr>
              <a:t> </a:t>
            </a:r>
            <a:r>
              <a:rPr lang="en-US" sz="4200" b="1" err="1" smtClean="0">
                <a:cs typeface="Arial" pitchFamily="34" charset="0"/>
              </a:rPr>
              <a:t>perdamaian</a:t>
            </a:r>
            <a:r>
              <a:rPr lang="en-US" sz="4200" b="1" smtClean="0">
                <a:cs typeface="Arial" pitchFamily="34" charset="0"/>
              </a:rPr>
              <a:t> </a:t>
            </a:r>
            <a:r>
              <a:rPr lang="en-US" sz="4200" b="1" err="1" smtClean="0">
                <a:cs typeface="Arial" pitchFamily="34" charset="0"/>
              </a:rPr>
              <a:t>dunia</a:t>
            </a:r>
            <a:endParaRPr lang="en-US" sz="4200" b="1" smtClean="0">
              <a:cs typeface="Arial" pitchFamily="34" charset="0"/>
            </a:endParaRPr>
          </a:p>
          <a:p>
            <a:pPr marL="520700" lvl="0" indent="-347663">
              <a:lnSpc>
                <a:spcPct val="120000"/>
              </a:lnSpc>
              <a:buClr>
                <a:schemeClr val="tx1"/>
              </a:buClr>
            </a:pPr>
            <a:r>
              <a:rPr lang="en-US" sz="4200" b="1" err="1" smtClean="0">
                <a:solidFill>
                  <a:schemeClr val="accent6">
                    <a:lumMod val="75000"/>
                  </a:schemeClr>
                </a:solidFill>
                <a:cs typeface="Arial" pitchFamily="34" charset="0"/>
              </a:rPr>
              <a:t>Mampu</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bekerja</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sama</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dan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memiliki</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kepekaan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sosial</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dan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kepedulian</a:t>
            </a:r>
            <a:r>
              <a:rPr lang="en-US" sz="4200" b="1" smtClean="0">
                <a:solidFill>
                  <a:schemeClr val="accent6">
                    <a:lumMod val="75000"/>
                  </a:schemeClr>
                </a:solidFill>
                <a:cs typeface="Arial" pitchFamily="34" charset="0"/>
              </a:rPr>
              <a:t> yang </a:t>
            </a:r>
            <a:r>
              <a:rPr lang="en-US" sz="4200" b="1" err="1" smtClean="0">
                <a:solidFill>
                  <a:schemeClr val="accent6">
                    <a:lumMod val="75000"/>
                  </a:schemeClr>
                </a:solidFill>
                <a:cs typeface="Arial" pitchFamily="34" charset="0"/>
              </a:rPr>
              <a:t>tinggi</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terhadap</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masyarakat</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dan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lingkungannya</a:t>
            </a:r>
            <a:endParaRPr lang="en-US" sz="4200" b="1" smtClean="0">
              <a:solidFill>
                <a:schemeClr val="accent6">
                  <a:lumMod val="75000"/>
                </a:schemeClr>
              </a:solidFill>
              <a:cs typeface="Arial" pitchFamily="34" charset="0"/>
            </a:endParaRPr>
          </a:p>
          <a:p>
            <a:pPr marL="520700" lvl="0" indent="-347663">
              <a:lnSpc>
                <a:spcPct val="120000"/>
              </a:lnSpc>
              <a:buClr>
                <a:schemeClr val="tx1"/>
              </a:buClr>
            </a:pPr>
            <a:r>
              <a:rPr lang="en-US" sz="4200" b="1" err="1" smtClean="0">
                <a:cs typeface="Arial" pitchFamily="34" charset="0"/>
              </a:rPr>
              <a:t>Menghargai</a:t>
            </a:r>
            <a:r>
              <a:rPr lang="en-US" sz="4200" b="1" smtClean="0">
                <a:cs typeface="Arial" pitchFamily="34" charset="0"/>
              </a:rPr>
              <a:t> </a:t>
            </a:r>
            <a:r>
              <a:rPr lang="en-US" sz="4200" b="1" err="1" smtClean="0">
                <a:cs typeface="Arial" pitchFamily="34" charset="0"/>
              </a:rPr>
              <a:t>keanekaragaman</a:t>
            </a:r>
            <a:r>
              <a:rPr lang="en-US" sz="4200" b="1" smtClean="0">
                <a:cs typeface="Arial" pitchFamily="34" charset="0"/>
              </a:rPr>
              <a:t> </a:t>
            </a:r>
            <a:r>
              <a:rPr lang="en-US" sz="4200" b="1" err="1" smtClean="0">
                <a:cs typeface="Arial" pitchFamily="34" charset="0"/>
              </a:rPr>
              <a:t>budaya</a:t>
            </a:r>
            <a:r>
              <a:rPr lang="en-US" sz="4200" b="1" smtClean="0">
                <a:cs typeface="Arial" pitchFamily="34" charset="0"/>
              </a:rPr>
              <a:t>, </a:t>
            </a:r>
            <a:r>
              <a:rPr lang="en-US" sz="4200" b="1" err="1" smtClean="0">
                <a:cs typeface="Arial" pitchFamily="34" charset="0"/>
              </a:rPr>
              <a:t>pandangan</a:t>
            </a:r>
            <a:r>
              <a:rPr lang="en-US" sz="4200" b="1" smtClean="0">
                <a:cs typeface="Arial" pitchFamily="34" charset="0"/>
              </a:rPr>
              <a:t>, </a:t>
            </a:r>
            <a:r>
              <a:rPr lang="en-US" sz="4200" b="1" err="1" smtClean="0">
                <a:cs typeface="Arial" pitchFamily="34" charset="0"/>
              </a:rPr>
              <a:t>kepercayaan</a:t>
            </a:r>
            <a:r>
              <a:rPr lang="en-US" sz="4200" b="1" smtClean="0">
                <a:cs typeface="Arial" pitchFamily="34" charset="0"/>
              </a:rPr>
              <a:t>, </a:t>
            </a:r>
            <a:r>
              <a:rPr lang="en-US" sz="4200" b="1" err="1" smtClean="0">
                <a:cs typeface="Arial" pitchFamily="34" charset="0"/>
              </a:rPr>
              <a:t>dan</a:t>
            </a:r>
            <a:r>
              <a:rPr lang="en-US" sz="4200" b="1" smtClean="0">
                <a:cs typeface="Arial" pitchFamily="34" charset="0"/>
              </a:rPr>
              <a:t> agama </a:t>
            </a:r>
            <a:r>
              <a:rPr lang="en-US" sz="4200" b="1" err="1" smtClean="0">
                <a:cs typeface="Arial" pitchFamily="34" charset="0"/>
              </a:rPr>
              <a:t>serta</a:t>
            </a:r>
            <a:r>
              <a:rPr lang="en-US" sz="4200" b="1" smtClean="0">
                <a:cs typeface="Arial" pitchFamily="34" charset="0"/>
              </a:rPr>
              <a:t> </a:t>
            </a:r>
            <a:r>
              <a:rPr lang="en-US" sz="4200" b="1" err="1" smtClean="0">
                <a:cs typeface="Arial" pitchFamily="34" charset="0"/>
              </a:rPr>
              <a:t>pendapat</a:t>
            </a:r>
            <a:r>
              <a:rPr lang="en-US" sz="4200" b="1" smtClean="0">
                <a:cs typeface="Arial" pitchFamily="34" charset="0"/>
              </a:rPr>
              <a:t>/</a:t>
            </a:r>
            <a:r>
              <a:rPr lang="en-US" sz="4200" b="1" err="1" smtClean="0">
                <a:cs typeface="Arial" pitchFamily="34" charset="0"/>
              </a:rPr>
              <a:t>temuan</a:t>
            </a:r>
            <a:r>
              <a:rPr lang="en-US" sz="4200" b="1" smtClean="0">
                <a:cs typeface="Arial" pitchFamily="34" charset="0"/>
              </a:rPr>
              <a:t> </a:t>
            </a:r>
            <a:r>
              <a:rPr lang="en-US" sz="4200" b="1" err="1" smtClean="0">
                <a:cs typeface="Arial" pitchFamily="34" charset="0"/>
              </a:rPr>
              <a:t>orisinal</a:t>
            </a:r>
            <a:r>
              <a:rPr lang="en-US" sz="4200" b="1" smtClean="0">
                <a:cs typeface="Arial" pitchFamily="34" charset="0"/>
              </a:rPr>
              <a:t> </a:t>
            </a:r>
            <a:r>
              <a:rPr lang="en-US" sz="4200" b="1" err="1" smtClean="0">
                <a:cs typeface="Arial" pitchFamily="34" charset="0"/>
              </a:rPr>
              <a:t>orang</a:t>
            </a:r>
            <a:r>
              <a:rPr lang="en-US" sz="4200" b="1" smtClean="0">
                <a:cs typeface="Arial" pitchFamily="34" charset="0"/>
              </a:rPr>
              <a:t> lain</a:t>
            </a:r>
          </a:p>
          <a:p>
            <a:pPr marL="520700" lvl="0" indent="-347663">
              <a:lnSpc>
                <a:spcPct val="120000"/>
              </a:lnSpc>
              <a:buClr>
                <a:schemeClr val="tx1"/>
              </a:buClr>
            </a:pPr>
            <a:r>
              <a:rPr lang="en-US" sz="4200" b="1" err="1" smtClean="0">
                <a:solidFill>
                  <a:schemeClr val="accent6">
                    <a:lumMod val="75000"/>
                  </a:schemeClr>
                </a:solidFill>
                <a:cs typeface="Arial" pitchFamily="34" charset="0"/>
              </a:rPr>
              <a:t>Menjunjung</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tinggi</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penegakan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hukum</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serta</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memiliki</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semangat</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untuk</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mendahulukan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kepentingan</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bangsa</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serta</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masyarakat</a:t>
            </a:r>
            <a:r>
              <a:rPr lang="en-US" sz="4200" b="1" smtClean="0">
                <a:solidFill>
                  <a:schemeClr val="accent6">
                    <a:lumMod val="75000"/>
                  </a:schemeClr>
                </a:solidFill>
                <a:cs typeface="Arial" pitchFamily="34" charset="0"/>
              </a:rPr>
              <a:t> </a:t>
            </a:r>
            <a:r>
              <a:rPr lang="en-US" sz="4200" b="1" err="1" smtClean="0">
                <a:solidFill>
                  <a:schemeClr val="accent6">
                    <a:lumMod val="75000"/>
                  </a:schemeClr>
                </a:solidFill>
                <a:cs typeface="Arial" pitchFamily="34" charset="0"/>
              </a:rPr>
              <a:t>luas</a:t>
            </a:r>
            <a:r>
              <a:rPr lang="en-US" sz="4200" b="1" smtClean="0">
                <a:solidFill>
                  <a:schemeClr val="accent6">
                    <a:lumMod val="75000"/>
                  </a:schemeClr>
                </a:solidFill>
                <a:cs typeface="Arial" pitchFamily="34" charset="0"/>
              </a:rPr>
              <a:t>.</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281304"/>
          <a:ext cx="8458200" cy="6195696"/>
        </p:xfrm>
        <a:graphic>
          <a:graphicData uri="http://schemas.openxmlformats.org/drawingml/2006/table">
            <a:tbl>
              <a:tblPr/>
              <a:tblGrid>
                <a:gridCol w="4038600"/>
                <a:gridCol w="4419600"/>
              </a:tblGrid>
              <a:tr h="83820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dirty="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dirty="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1</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SMP)</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2</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SMA)</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2374237">
                <a:tc>
                  <a:txBody>
                    <a:bodyPr/>
                    <a:lstStyle/>
                    <a:p>
                      <a:pPr marL="114300" indent="0">
                        <a:lnSpc>
                          <a:spcPct val="115000"/>
                        </a:lnSpc>
                        <a:spcAft>
                          <a:spcPts val="1000"/>
                        </a:spcAft>
                        <a:buFont typeface="Arial" pitchFamily="34" charset="0"/>
                        <a:buNone/>
                        <a:tabLst>
                          <a:tab pos="1786255" algn="l"/>
                        </a:tabLst>
                      </a:pPr>
                      <a:r>
                        <a:rPr lang="en-US" sz="1800" dirty="0" err="1" smtClean="0">
                          <a:solidFill>
                            <a:schemeClr val="bg2">
                              <a:lumMod val="10000"/>
                            </a:schemeClr>
                          </a:solidFill>
                          <a:effectLst/>
                          <a:latin typeface="+mn-lt"/>
                          <a:ea typeface="Calibri"/>
                          <a:cs typeface="Times New Roman"/>
                        </a:rPr>
                        <a:t>Mampu</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melaksanakan</a:t>
                      </a:r>
                      <a:r>
                        <a:rPr lang="en-US" sz="1800"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tugas</a:t>
                      </a:r>
                      <a:r>
                        <a:rPr lang="en-US" sz="1800" b="1"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sederhana</a:t>
                      </a:r>
                      <a:r>
                        <a:rPr lang="en-US" sz="1800" b="1"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terbatas</a:t>
                      </a:r>
                      <a:r>
                        <a:rPr lang="en-US" sz="1800" b="1"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bersifat</a:t>
                      </a:r>
                      <a:r>
                        <a:rPr lang="en-US" sz="1800" b="1"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rutin</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dengan</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menggunakan</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alat</a:t>
                      </a:r>
                      <a:r>
                        <a:rPr lang="en-US" sz="1800"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aturan</a:t>
                      </a:r>
                      <a:r>
                        <a:rPr lang="en-US" sz="1800" b="1"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dan</a:t>
                      </a:r>
                      <a:r>
                        <a:rPr lang="en-US" sz="1800"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proses</a:t>
                      </a:r>
                      <a:r>
                        <a:rPr lang="en-US" sz="1800" b="1" dirty="0" smtClean="0">
                          <a:solidFill>
                            <a:schemeClr val="bg2">
                              <a:lumMod val="10000"/>
                            </a:schemeClr>
                          </a:solidFill>
                          <a:effectLst/>
                          <a:latin typeface="+mn-lt"/>
                          <a:ea typeface="Calibri"/>
                          <a:cs typeface="Times New Roman"/>
                        </a:rPr>
                        <a:t> yang </a:t>
                      </a:r>
                      <a:r>
                        <a:rPr lang="en-US" sz="1800" b="1" dirty="0" err="1" smtClean="0">
                          <a:solidFill>
                            <a:schemeClr val="bg2">
                              <a:lumMod val="10000"/>
                            </a:schemeClr>
                          </a:solidFill>
                          <a:effectLst/>
                          <a:latin typeface="+mn-lt"/>
                          <a:ea typeface="Calibri"/>
                          <a:cs typeface="Times New Roman"/>
                        </a:rPr>
                        <a:t>telah</a:t>
                      </a:r>
                      <a:r>
                        <a:rPr lang="en-US" sz="1800" b="1"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ditetapkan</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serta</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di</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bawah</a:t>
                      </a:r>
                      <a:r>
                        <a:rPr lang="en-US" sz="1800" b="1"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bimbingan</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pengawasan</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dan</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tanggung</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jawab</a:t>
                      </a:r>
                      <a:r>
                        <a:rPr lang="en-US" sz="1800"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atasan</a:t>
                      </a:r>
                      <a:r>
                        <a:rPr lang="en-US" sz="1800" dirty="0" err="1" smtClean="0">
                          <a:solidFill>
                            <a:schemeClr val="bg2">
                              <a:lumMod val="10000"/>
                            </a:schemeClr>
                          </a:solidFill>
                          <a:effectLst/>
                          <a:latin typeface="+mn-lt"/>
                          <a:ea typeface="Calibri"/>
                          <a:cs typeface="Times New Roman"/>
                        </a:rPr>
                        <a:t>nya</a:t>
                      </a:r>
                      <a:r>
                        <a:rPr lang="en-US" sz="1800" dirty="0" smtClean="0">
                          <a:solidFill>
                            <a:schemeClr val="bg2">
                              <a:lumMod val="10000"/>
                            </a:schemeClr>
                          </a:solidFill>
                          <a:effectLst/>
                          <a:latin typeface="+mn-lt"/>
                          <a:ea typeface="Calibri"/>
                          <a:cs typeface="Times New Roman"/>
                        </a:rPr>
                        <a:t>.</a:t>
                      </a:r>
                      <a:endParaRPr lang="en-US" sz="1800" dirty="0">
                        <a:solidFill>
                          <a:schemeClr val="bg2">
                            <a:lumMod val="10000"/>
                          </a:schemeClr>
                        </a:solidFill>
                        <a:effectLst/>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c>
                  <a:txBody>
                    <a:bodyPr/>
                    <a:lstStyle/>
                    <a:p>
                      <a:pPr marL="111125"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800" dirty="0" err="1" smtClean="0">
                          <a:solidFill>
                            <a:schemeClr val="tx1"/>
                          </a:solidFill>
                          <a:effectLst/>
                          <a:latin typeface="+mn-lt"/>
                          <a:ea typeface="Calibri"/>
                          <a:cs typeface="Times New Roman"/>
                        </a:rPr>
                        <a:t>Mampu</a:t>
                      </a:r>
                      <a:r>
                        <a:rPr lang="en-US" sz="1800" dirty="0" smtClean="0">
                          <a:solidFill>
                            <a:schemeClr val="tx1"/>
                          </a:solidFill>
                          <a:effectLst/>
                          <a:latin typeface="+mn-lt"/>
                          <a:ea typeface="Calibri"/>
                          <a:cs typeface="Times New Roman"/>
                        </a:rPr>
                        <a:t> </a:t>
                      </a:r>
                      <a:r>
                        <a:rPr lang="en-US" sz="1800" dirty="0" err="1" smtClean="0">
                          <a:solidFill>
                            <a:schemeClr val="tx1"/>
                          </a:solidFill>
                          <a:latin typeface="+mn-lt"/>
                          <a:ea typeface="Calibri"/>
                          <a:cs typeface="Times New Roman"/>
                        </a:rPr>
                        <a:t>melaksanakan</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satu</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tugas</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spesifik</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dengan</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menggunakan</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alat</a:t>
                      </a:r>
                      <a:r>
                        <a:rPr lang="en-US" sz="1800" b="1" dirty="0" smtClean="0">
                          <a:solidFill>
                            <a:schemeClr val="tx1"/>
                          </a:solidFill>
                          <a:latin typeface="+mn-lt"/>
                          <a:ea typeface="Calibri"/>
                          <a:cs typeface="Times New Roman"/>
                        </a:rPr>
                        <a:t>,</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dan</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informasi</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dan</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prosedur</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kerja</a:t>
                      </a:r>
                      <a:r>
                        <a:rPr lang="en-US" sz="1800" b="1" dirty="0" smtClean="0">
                          <a:solidFill>
                            <a:schemeClr val="tx1"/>
                          </a:solidFill>
                          <a:latin typeface="+mn-lt"/>
                          <a:ea typeface="Calibri"/>
                          <a:cs typeface="Times New Roman"/>
                        </a:rPr>
                        <a:t> yang </a:t>
                      </a:r>
                      <a:r>
                        <a:rPr lang="en-US" sz="1800" b="1" dirty="0" err="1" smtClean="0">
                          <a:solidFill>
                            <a:schemeClr val="tx1"/>
                          </a:solidFill>
                          <a:latin typeface="+mn-lt"/>
                          <a:ea typeface="Calibri"/>
                          <a:cs typeface="Times New Roman"/>
                        </a:rPr>
                        <a:t>lazim</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dilakukan</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serta</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menunjukkan</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kinerja</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dengan</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mutu</a:t>
                      </a:r>
                      <a:r>
                        <a:rPr lang="en-US" sz="1800" b="1" dirty="0" smtClean="0">
                          <a:solidFill>
                            <a:schemeClr val="tx1"/>
                          </a:solidFill>
                          <a:latin typeface="+mn-lt"/>
                          <a:ea typeface="Calibri"/>
                          <a:cs typeface="Times New Roman"/>
                        </a:rPr>
                        <a:t> yang </a:t>
                      </a:r>
                      <a:r>
                        <a:rPr lang="en-US" sz="1800" b="1" dirty="0" err="1" smtClean="0">
                          <a:solidFill>
                            <a:schemeClr val="tx1"/>
                          </a:solidFill>
                          <a:latin typeface="+mn-lt"/>
                          <a:ea typeface="Calibri"/>
                          <a:cs typeface="Times New Roman"/>
                        </a:rPr>
                        <a:t>terukur</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di</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bawah</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pengawasan</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langsung</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atasannya</a:t>
                      </a:r>
                      <a:r>
                        <a:rPr lang="en-US" sz="1800" dirty="0" smtClean="0">
                          <a:solidFill>
                            <a:schemeClr val="tx1"/>
                          </a:solidFill>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r>
              <a:tr h="1762502">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800" dirty="0" err="1" smtClean="0">
                          <a:solidFill>
                            <a:schemeClr val="bg2">
                              <a:lumMod val="10000"/>
                            </a:schemeClr>
                          </a:solidFill>
                          <a:effectLst/>
                          <a:latin typeface="+mn-lt"/>
                          <a:ea typeface="Calibri"/>
                          <a:cs typeface="Times New Roman"/>
                        </a:rPr>
                        <a:t>Memiliki</a:t>
                      </a:r>
                      <a:r>
                        <a:rPr lang="en-US" sz="1800" dirty="0" smtClean="0">
                          <a:solidFill>
                            <a:schemeClr val="bg2">
                              <a:lumMod val="10000"/>
                            </a:schemeClr>
                          </a:solidFill>
                          <a:effectLst/>
                          <a:latin typeface="+mn-lt"/>
                          <a:ea typeface="Calibri"/>
                          <a:cs typeface="Times New Roman"/>
                        </a:rPr>
                        <a:t> </a:t>
                      </a:r>
                      <a:r>
                        <a:rPr lang="en-US" sz="1800" dirty="0" err="1" smtClean="0">
                          <a:solidFill>
                            <a:schemeClr val="bg2">
                              <a:lumMod val="10000"/>
                            </a:schemeClr>
                          </a:solidFill>
                          <a:effectLst/>
                          <a:latin typeface="+mn-lt"/>
                          <a:ea typeface="Calibri"/>
                          <a:cs typeface="Times New Roman"/>
                        </a:rPr>
                        <a:t>pengetahuan</a:t>
                      </a:r>
                      <a:r>
                        <a:rPr lang="en-US" sz="1800" b="1" dirty="0" smtClean="0">
                          <a:solidFill>
                            <a:schemeClr val="bg2">
                              <a:lumMod val="10000"/>
                            </a:schemeClr>
                          </a:solidFill>
                          <a:effectLst/>
                          <a:latin typeface="+mn-lt"/>
                          <a:ea typeface="Calibri"/>
                          <a:cs typeface="Times New Roman"/>
                        </a:rPr>
                        <a:t> </a:t>
                      </a:r>
                      <a:r>
                        <a:rPr lang="en-US" sz="1800" b="1" dirty="0" err="1" smtClean="0">
                          <a:solidFill>
                            <a:schemeClr val="bg2">
                              <a:lumMod val="10000"/>
                            </a:schemeClr>
                          </a:solidFill>
                          <a:effectLst/>
                          <a:latin typeface="+mn-lt"/>
                          <a:ea typeface="Calibri"/>
                          <a:cs typeface="Times New Roman"/>
                        </a:rPr>
                        <a:t>faktual</a:t>
                      </a:r>
                      <a:r>
                        <a:rPr lang="en-US" sz="1800" b="1" dirty="0" smtClean="0">
                          <a:solidFill>
                            <a:schemeClr val="bg2">
                              <a:lumMod val="10000"/>
                            </a:schemeClr>
                          </a:solidFill>
                          <a:effectLst/>
                          <a:latin typeface="+mn-lt"/>
                          <a:ea typeface="Calibri"/>
                          <a:cs typeface="Times New Roman"/>
                        </a:rPr>
                        <a:t>.</a:t>
                      </a:r>
                      <a:r>
                        <a:rPr lang="en-US" sz="1800" dirty="0" smtClean="0">
                          <a:solidFill>
                            <a:schemeClr val="bg2">
                              <a:lumMod val="10000"/>
                            </a:schemeClr>
                          </a:solidFill>
                          <a:effectLst/>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F4AE"/>
                    </a:solidFill>
                  </a:tcPr>
                </a:tc>
                <a:tc>
                  <a:txBody>
                    <a:bodyPr/>
                    <a:lstStyle/>
                    <a:p>
                      <a:pPr marL="111125"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800" dirty="0" err="1" smtClean="0">
                          <a:solidFill>
                            <a:schemeClr val="tx1"/>
                          </a:solidFill>
                          <a:latin typeface="+mn-lt"/>
                          <a:ea typeface="Calibri"/>
                          <a:cs typeface="Times New Roman"/>
                        </a:rPr>
                        <a:t>Memiliki</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pengetahuan</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operasional</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dasar</a:t>
                      </a:r>
                      <a:r>
                        <a:rPr lang="en-US" sz="1800" dirty="0" smtClean="0">
                          <a:solidFill>
                            <a:schemeClr val="tx1"/>
                          </a:solidFill>
                          <a:latin typeface="+mn-lt"/>
                          <a:ea typeface="Calibri"/>
                          <a:cs typeface="Times New Roman"/>
                        </a:rPr>
                        <a:t> </a:t>
                      </a:r>
                      <a:r>
                        <a:rPr lang="en-US" sz="1800" dirty="0" err="1" smtClean="0">
                          <a:solidFill>
                            <a:schemeClr val="tx1"/>
                          </a:solidFill>
                          <a:latin typeface="+mn-lt"/>
                          <a:ea typeface="Calibri"/>
                          <a:cs typeface="Times New Roman"/>
                        </a:rPr>
                        <a:t>dan</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pengetahuan</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faktual</a:t>
                      </a:r>
                      <a:r>
                        <a:rPr lang="en-US" sz="1800"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bidang</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kerja</a:t>
                      </a:r>
                      <a:r>
                        <a:rPr lang="en-US" sz="1800" dirty="0" smtClean="0">
                          <a:solidFill>
                            <a:schemeClr val="tx1"/>
                          </a:solidFill>
                          <a:latin typeface="+mn-lt"/>
                          <a:ea typeface="Calibri"/>
                          <a:cs typeface="Times New Roman"/>
                        </a:rPr>
                        <a:t> yang </a:t>
                      </a:r>
                      <a:r>
                        <a:rPr lang="en-US" sz="1800" b="1" dirty="0" err="1" smtClean="0">
                          <a:solidFill>
                            <a:schemeClr val="tx1"/>
                          </a:solidFill>
                          <a:latin typeface="+mn-lt"/>
                          <a:ea typeface="Calibri"/>
                          <a:cs typeface="Times New Roman"/>
                        </a:rPr>
                        <a:t>spesifik</a:t>
                      </a:r>
                      <a:r>
                        <a:rPr lang="en-US" sz="1800" dirty="0" smtClean="0">
                          <a:solidFill>
                            <a:schemeClr val="tx1"/>
                          </a:solidFill>
                          <a:latin typeface="+mn-lt"/>
                          <a:ea typeface="Calibri"/>
                          <a:cs typeface="Times New Roman"/>
                        </a:rPr>
                        <a:t>, </a:t>
                      </a:r>
                      <a:r>
                        <a:rPr lang="en-US" sz="1800" err="1" smtClean="0">
                          <a:solidFill>
                            <a:schemeClr val="tx1"/>
                          </a:solidFill>
                          <a:latin typeface="+mn-lt"/>
                          <a:ea typeface="Calibri"/>
                          <a:cs typeface="Times New Roman"/>
                        </a:rPr>
                        <a:t>sehingga</a:t>
                      </a:r>
                      <a:r>
                        <a:rPr lang="en-US" sz="1800" smtClean="0">
                          <a:solidFill>
                            <a:schemeClr val="tx1"/>
                          </a:solidFill>
                          <a:latin typeface="+mn-lt"/>
                          <a:ea typeface="Calibri"/>
                          <a:cs typeface="Times New Roman"/>
                        </a:rPr>
                        <a:t> mampu </a:t>
                      </a:r>
                      <a:r>
                        <a:rPr lang="en-US" sz="1800" b="1" dirty="0" err="1" smtClean="0">
                          <a:solidFill>
                            <a:schemeClr val="tx1"/>
                          </a:solidFill>
                          <a:latin typeface="+mn-lt"/>
                          <a:ea typeface="Calibri"/>
                          <a:cs typeface="Times New Roman"/>
                        </a:rPr>
                        <a:t>memilih</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pemecahan</a:t>
                      </a:r>
                      <a:r>
                        <a:rPr lang="en-US" sz="1800" b="1" dirty="0" smtClean="0">
                          <a:solidFill>
                            <a:schemeClr val="tx1"/>
                          </a:solidFill>
                          <a:latin typeface="+mn-lt"/>
                          <a:ea typeface="Calibri"/>
                          <a:cs typeface="Times New Roman"/>
                        </a:rPr>
                        <a:t> yang </a:t>
                      </a:r>
                      <a:r>
                        <a:rPr lang="en-US" sz="1800" b="1" dirty="0" err="1" smtClean="0">
                          <a:solidFill>
                            <a:schemeClr val="tx1"/>
                          </a:solidFill>
                          <a:latin typeface="+mn-lt"/>
                          <a:ea typeface="Calibri"/>
                          <a:cs typeface="Times New Roman"/>
                        </a:rPr>
                        <a:t>tersedia</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terhadap</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masalah</a:t>
                      </a:r>
                      <a:r>
                        <a:rPr lang="en-US" sz="1800" b="1" dirty="0" smtClean="0">
                          <a:solidFill>
                            <a:schemeClr val="tx1"/>
                          </a:solidFill>
                          <a:latin typeface="+mn-lt"/>
                          <a:ea typeface="Calibri"/>
                          <a:cs typeface="Times New Roman"/>
                        </a:rPr>
                        <a:t> yang </a:t>
                      </a:r>
                      <a:r>
                        <a:rPr lang="en-US" sz="1800" b="1" dirty="0" err="1" smtClean="0">
                          <a:solidFill>
                            <a:schemeClr val="tx1"/>
                          </a:solidFill>
                          <a:latin typeface="+mn-lt"/>
                          <a:ea typeface="Calibri"/>
                          <a:cs typeface="Times New Roman"/>
                        </a:rPr>
                        <a:t>lazim</a:t>
                      </a:r>
                      <a:r>
                        <a:rPr lang="en-US" sz="1800" b="1" dirty="0" smtClean="0">
                          <a:solidFill>
                            <a:schemeClr val="tx1"/>
                          </a:solidFill>
                          <a:latin typeface="+mn-lt"/>
                          <a:ea typeface="Calibri"/>
                          <a:cs typeface="Times New Roman"/>
                        </a:rPr>
                        <a:t> </a:t>
                      </a:r>
                      <a:r>
                        <a:rPr lang="en-US" sz="1800" b="1" dirty="0" err="1" smtClean="0">
                          <a:solidFill>
                            <a:schemeClr val="tx1"/>
                          </a:solidFill>
                          <a:latin typeface="+mn-lt"/>
                          <a:ea typeface="Calibri"/>
                          <a:cs typeface="Times New Roman"/>
                        </a:rPr>
                        <a:t>timbul</a:t>
                      </a:r>
                      <a:r>
                        <a:rPr lang="en-US" sz="1800" b="1" dirty="0" smtClean="0">
                          <a:solidFill>
                            <a:schemeClr val="tx1"/>
                          </a:solidFill>
                          <a:latin typeface="+mn-lt"/>
                          <a:ea typeface="Calibri"/>
                          <a:cs typeface="Times New Roman"/>
                        </a:rPr>
                        <a:t>.</a:t>
                      </a:r>
                      <a:r>
                        <a:rPr lang="en-US" sz="1800" dirty="0" smtClean="0">
                          <a:solidFill>
                            <a:schemeClr val="tx1"/>
                          </a:solidFill>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F4AE"/>
                    </a:solidFill>
                  </a:tcPr>
                </a:tc>
              </a:tr>
              <a:tr h="1220757">
                <a:tc>
                  <a:txBody>
                    <a:bodyPr/>
                    <a:lstStyle/>
                    <a:p>
                      <a:pPr marL="114300" indent="0" algn="l">
                        <a:lnSpc>
                          <a:spcPct val="115000"/>
                        </a:lnSpc>
                        <a:spcAft>
                          <a:spcPts val="1000"/>
                        </a:spcAft>
                        <a:buFont typeface="Arial" pitchFamily="34" charset="0"/>
                        <a:buNone/>
                        <a:tabLst>
                          <a:tab pos="1786255" algn="l"/>
                        </a:tabLst>
                      </a:pPr>
                      <a:r>
                        <a:rPr lang="id-ID" sz="1800" kern="1200" dirty="0" smtClean="0">
                          <a:solidFill>
                            <a:schemeClr val="bg2">
                              <a:lumMod val="10000"/>
                            </a:schemeClr>
                          </a:solidFill>
                          <a:effectLst/>
                          <a:latin typeface="+mn-lt"/>
                          <a:ea typeface="+mn-ea"/>
                          <a:cs typeface="+mn-cs"/>
                        </a:rPr>
                        <a:t>Bertanggung jawab atas  pekerjaan sendiri dan tidak bertanggung jawab atas pekerjaan orang lain </a:t>
                      </a:r>
                      <a:endParaRPr lang="en-US" sz="1800" dirty="0">
                        <a:solidFill>
                          <a:schemeClr val="bg2">
                            <a:lumMod val="10000"/>
                          </a:schemeClr>
                        </a:solidFill>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EA96"/>
                    </a:solidFill>
                  </a:tcPr>
                </a:tc>
                <a:tc>
                  <a:txBody>
                    <a:bodyPr/>
                    <a:lstStyle/>
                    <a:p>
                      <a:pPr marL="111125"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id-ID" sz="1800" kern="1200" dirty="0" smtClean="0">
                          <a:solidFill>
                            <a:schemeClr val="tx1"/>
                          </a:solidFill>
                          <a:latin typeface="+mn-lt"/>
                          <a:ea typeface="+mn-ea"/>
                          <a:cs typeface="+mn-cs"/>
                        </a:rPr>
                        <a:t>Bertanggung jawab pada pekerjaan sendiri dan dapat diberi tanggung jawab membimbing orang lain</a:t>
                      </a:r>
                      <a:r>
                        <a:rPr lang="en-US" sz="1800" kern="1200" dirty="0" smtClean="0">
                          <a:solidFill>
                            <a:schemeClr val="tx1"/>
                          </a:solidFill>
                          <a:latin typeface="+mn-lt"/>
                          <a:ea typeface="+mn-ea"/>
                          <a:cs typeface="+mn-cs"/>
                        </a:rPr>
                        <a:t>.</a:t>
                      </a:r>
                      <a:endParaRPr lang="en-US" sz="1800" dirty="0" smtClean="0">
                        <a:solidFill>
                          <a:schemeClr val="tx1"/>
                        </a:solidFill>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EA96"/>
                    </a:solidFill>
                  </a:tcPr>
                </a:tc>
              </a:tr>
            </a:tbl>
          </a:graphicData>
        </a:graphic>
      </p:graphicFrame>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173736"/>
          <a:ext cx="8686800" cy="6455664"/>
        </p:xfrm>
        <a:graphic>
          <a:graphicData uri="http://schemas.openxmlformats.org/drawingml/2006/table">
            <a:tbl>
              <a:tblPr/>
              <a:tblGrid>
                <a:gridCol w="4495800"/>
                <a:gridCol w="4191000"/>
              </a:tblGrid>
              <a:tr h="83820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3</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D1)</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4</a:t>
                      </a:r>
                      <a:endPar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D2)</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2223008">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chemeClr val="bg2">
                              <a:lumMod val="25000"/>
                            </a:schemeClr>
                          </a:solidFill>
                          <a:effectLst/>
                          <a:latin typeface="+mn-lt"/>
                          <a:ea typeface="Calibri"/>
                          <a:cs typeface="Times New Roman"/>
                        </a:rPr>
                        <a:t>Mampu</a:t>
                      </a:r>
                      <a:r>
                        <a:rPr lang="en-US" sz="1600" dirty="0" smtClean="0">
                          <a:solidFill>
                            <a:schemeClr val="bg2">
                              <a:lumMod val="25000"/>
                            </a:schemeClr>
                          </a:solidFill>
                          <a:effectLst/>
                          <a:latin typeface="+mn-lt"/>
                          <a:ea typeface="Calibri"/>
                          <a:cs typeface="Times New Roman"/>
                        </a:rPr>
                        <a:t> </a:t>
                      </a:r>
                      <a:r>
                        <a:rPr lang="en-US" sz="1600" kern="1200" dirty="0" err="1" smtClean="0">
                          <a:solidFill>
                            <a:schemeClr val="bg2">
                              <a:lumMod val="25000"/>
                            </a:schemeClr>
                          </a:solidFill>
                          <a:latin typeface="+mn-lt"/>
                          <a:ea typeface="+mn-ea"/>
                          <a:cs typeface="+mn-cs"/>
                        </a:rPr>
                        <a:t>melaksanakan</a:t>
                      </a:r>
                      <a:r>
                        <a:rPr lang="en-US" sz="1600"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serangkaian</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tugas</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spesifik</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dengan</a:t>
                      </a:r>
                      <a:r>
                        <a:rPr lang="en-US" sz="1600"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menerjemahkan</a:t>
                      </a:r>
                      <a:r>
                        <a:rPr lang="en-US" sz="1600" b="1"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informasi</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dan</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menggunakan</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alat</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berdasarkan</a:t>
                      </a:r>
                      <a:r>
                        <a:rPr lang="en-US" sz="1600"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sejumlah</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pilihan</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prosedur</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kerja</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serta</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mampu</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menunjukkan</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kinerja</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dengan</a:t>
                      </a:r>
                      <a:r>
                        <a:rPr lang="en-US" sz="1600"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mutu</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dan</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kuantitas</a:t>
                      </a:r>
                      <a:r>
                        <a:rPr lang="en-US" sz="1600" b="1" kern="1200" dirty="0" smtClean="0">
                          <a:solidFill>
                            <a:schemeClr val="bg2">
                              <a:lumMod val="25000"/>
                            </a:schemeClr>
                          </a:solidFill>
                          <a:latin typeface="+mn-lt"/>
                          <a:ea typeface="+mn-ea"/>
                          <a:cs typeface="+mn-cs"/>
                        </a:rPr>
                        <a:t> yang </a:t>
                      </a:r>
                      <a:r>
                        <a:rPr lang="en-US" sz="1600" b="1" kern="1200" dirty="0" err="1" smtClean="0">
                          <a:solidFill>
                            <a:schemeClr val="bg2">
                              <a:lumMod val="25000"/>
                            </a:schemeClr>
                          </a:solidFill>
                          <a:latin typeface="+mn-lt"/>
                          <a:ea typeface="+mn-ea"/>
                          <a:cs typeface="+mn-cs"/>
                        </a:rPr>
                        <a:t>terukur</a:t>
                      </a:r>
                      <a:r>
                        <a:rPr lang="en-US" sz="1600" kern="1200" dirty="0" smtClean="0">
                          <a:solidFill>
                            <a:schemeClr val="bg2">
                              <a:lumMod val="25000"/>
                            </a:schemeClr>
                          </a:solidFill>
                          <a:latin typeface="+mn-lt"/>
                          <a:ea typeface="+mn-ea"/>
                          <a:cs typeface="+mn-cs"/>
                        </a:rPr>
                        <a:t>, yang </a:t>
                      </a:r>
                      <a:r>
                        <a:rPr lang="en-US" sz="1600" kern="1200" dirty="0" err="1" smtClean="0">
                          <a:solidFill>
                            <a:schemeClr val="bg2">
                              <a:lumMod val="25000"/>
                            </a:schemeClr>
                          </a:solidFill>
                          <a:latin typeface="+mn-lt"/>
                          <a:ea typeface="+mn-ea"/>
                          <a:cs typeface="+mn-cs"/>
                        </a:rPr>
                        <a:t>sebagian</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merupakan</a:t>
                      </a:r>
                      <a:r>
                        <a:rPr lang="en-US" sz="1600"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hasil</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kerja</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sendiri</a:t>
                      </a:r>
                      <a:r>
                        <a:rPr lang="en-US" sz="1600" kern="1200" dirty="0" smtClean="0">
                          <a:solidFill>
                            <a:schemeClr val="bg2">
                              <a:lumMod val="25000"/>
                            </a:schemeClr>
                          </a:solidFill>
                          <a:latin typeface="+mn-lt"/>
                          <a:ea typeface="+mn-ea"/>
                          <a:cs typeface="+mn-cs"/>
                        </a:rPr>
                        <a:t> </a:t>
                      </a:r>
                      <a:r>
                        <a:rPr lang="en-US" sz="1600" kern="1200" dirty="0" err="1" smtClean="0">
                          <a:solidFill>
                            <a:schemeClr val="bg2">
                              <a:lumMod val="25000"/>
                            </a:schemeClr>
                          </a:solidFill>
                          <a:latin typeface="+mn-lt"/>
                          <a:ea typeface="+mn-ea"/>
                          <a:cs typeface="+mn-cs"/>
                        </a:rPr>
                        <a:t>dengan</a:t>
                      </a:r>
                      <a:r>
                        <a:rPr lang="en-US" sz="1600"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pengawasan</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tidak</a:t>
                      </a:r>
                      <a:r>
                        <a:rPr lang="en-US" sz="1600" b="1" kern="1200" dirty="0" smtClean="0">
                          <a:solidFill>
                            <a:schemeClr val="bg2">
                              <a:lumMod val="25000"/>
                            </a:schemeClr>
                          </a:solidFill>
                          <a:latin typeface="+mn-lt"/>
                          <a:ea typeface="+mn-ea"/>
                          <a:cs typeface="+mn-cs"/>
                        </a:rPr>
                        <a:t> </a:t>
                      </a:r>
                      <a:r>
                        <a:rPr lang="en-US" sz="1600" b="1" kern="1200" dirty="0" err="1" smtClean="0">
                          <a:solidFill>
                            <a:schemeClr val="bg2">
                              <a:lumMod val="25000"/>
                            </a:schemeClr>
                          </a:solidFill>
                          <a:latin typeface="+mn-lt"/>
                          <a:ea typeface="+mn-ea"/>
                          <a:cs typeface="+mn-cs"/>
                        </a:rPr>
                        <a:t>langsung</a:t>
                      </a:r>
                      <a:r>
                        <a:rPr lang="en-US" sz="1600" b="1" kern="1200" dirty="0" smtClean="0">
                          <a:solidFill>
                            <a:schemeClr val="bg2">
                              <a:lumMod val="25000"/>
                            </a:schemeClr>
                          </a:solidFill>
                          <a:latin typeface="+mn-lt"/>
                          <a:ea typeface="+mn-ea"/>
                          <a:cs typeface="+mn-cs"/>
                        </a:rPr>
                        <a:t>.</a:t>
                      </a:r>
                      <a:endParaRPr lang="en-US" sz="1600" dirty="0" smtClean="0">
                        <a:solidFill>
                          <a:schemeClr val="bg2">
                            <a:lumMod val="25000"/>
                          </a:schemeClr>
                        </a:solidFill>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FBE7"/>
                    </a:solidFill>
                  </a:tcPr>
                </a:tc>
                <a:tc>
                  <a:txBody>
                    <a:bodyPr/>
                    <a:lstStyle/>
                    <a:p>
                      <a:pPr marL="114300" marR="0" indent="-3175"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latin typeface="+mn-lt"/>
                          <a:ea typeface="Calibri"/>
                          <a:cs typeface="Arial" pitchFamily="34" charset="0"/>
                        </a:rPr>
                        <a:t>Mampu</a:t>
                      </a:r>
                      <a:r>
                        <a:rPr lang="en-US" sz="1600" dirty="0" smtClean="0">
                          <a:latin typeface="+mn-lt"/>
                          <a:ea typeface="Calibri"/>
                          <a:cs typeface="Arial" pitchFamily="34" charset="0"/>
                        </a:rPr>
                        <a:t> </a:t>
                      </a:r>
                      <a:r>
                        <a:rPr lang="en-US" sz="1600" dirty="0" err="1" smtClean="0">
                          <a:latin typeface="+mn-lt"/>
                          <a:ea typeface="Calibri"/>
                          <a:cs typeface="Arial" pitchFamily="34" charset="0"/>
                        </a:rPr>
                        <a:t>menyelesaikan</a:t>
                      </a:r>
                      <a:r>
                        <a:rPr lang="en-US" sz="1600" dirty="0" smtClean="0">
                          <a:latin typeface="+mn-lt"/>
                          <a:ea typeface="Calibri"/>
                          <a:cs typeface="Arial" pitchFamily="34" charset="0"/>
                        </a:rPr>
                        <a:t> </a:t>
                      </a:r>
                      <a:r>
                        <a:rPr lang="en-US" sz="1600" b="1" dirty="0" err="1" smtClean="0">
                          <a:latin typeface="+mn-lt"/>
                          <a:ea typeface="Calibri"/>
                          <a:cs typeface="Arial" pitchFamily="34" charset="0"/>
                        </a:rPr>
                        <a:t>tugas</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berlingkup</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luas</a:t>
                      </a:r>
                      <a:r>
                        <a:rPr lang="en-US" sz="1600" dirty="0" smtClean="0">
                          <a:latin typeface="+mn-lt"/>
                          <a:ea typeface="Calibri"/>
                          <a:cs typeface="Arial" pitchFamily="34" charset="0"/>
                        </a:rPr>
                        <a:t> </a:t>
                      </a:r>
                      <a:r>
                        <a:rPr lang="en-US" sz="1600" dirty="0" err="1" smtClean="0">
                          <a:latin typeface="+mn-lt"/>
                          <a:ea typeface="Calibri"/>
                          <a:cs typeface="Arial" pitchFamily="34" charset="0"/>
                        </a:rPr>
                        <a:t>dan</a:t>
                      </a:r>
                      <a:r>
                        <a:rPr lang="en-US" sz="1600" dirty="0" smtClean="0">
                          <a:latin typeface="+mn-lt"/>
                          <a:ea typeface="Calibri"/>
                          <a:cs typeface="Arial" pitchFamily="34" charset="0"/>
                        </a:rPr>
                        <a:t> </a:t>
                      </a:r>
                      <a:r>
                        <a:rPr lang="en-US" sz="1600" b="1" dirty="0" err="1" smtClean="0">
                          <a:latin typeface="+mn-lt"/>
                          <a:ea typeface="Calibri"/>
                          <a:cs typeface="Arial" pitchFamily="34" charset="0"/>
                        </a:rPr>
                        <a:t>kasus</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spesifik</a:t>
                      </a:r>
                      <a:r>
                        <a:rPr lang="en-US" sz="1600" dirty="0" smtClean="0">
                          <a:latin typeface="+mn-lt"/>
                          <a:ea typeface="Calibri"/>
                          <a:cs typeface="Arial" pitchFamily="34" charset="0"/>
                        </a:rPr>
                        <a:t> </a:t>
                      </a:r>
                      <a:r>
                        <a:rPr lang="en-US" sz="1600" dirty="0" err="1" smtClean="0">
                          <a:latin typeface="+mn-lt"/>
                          <a:ea typeface="Calibri"/>
                          <a:cs typeface="Arial" pitchFamily="34" charset="0"/>
                        </a:rPr>
                        <a:t>dengan</a:t>
                      </a:r>
                      <a:r>
                        <a:rPr lang="en-US" sz="1600" dirty="0" smtClean="0">
                          <a:latin typeface="+mn-lt"/>
                          <a:ea typeface="Calibri"/>
                          <a:cs typeface="Arial" pitchFamily="34" charset="0"/>
                        </a:rPr>
                        <a:t> </a:t>
                      </a:r>
                      <a:r>
                        <a:rPr lang="en-US" sz="1600" b="1" dirty="0" err="1" smtClean="0">
                          <a:latin typeface="+mn-lt"/>
                          <a:ea typeface="Calibri"/>
                          <a:cs typeface="Arial" pitchFamily="34" charset="0"/>
                        </a:rPr>
                        <a:t>menganalisis</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informasi</a:t>
                      </a:r>
                      <a:r>
                        <a:rPr lang="en-US" sz="1600" dirty="0" smtClean="0">
                          <a:latin typeface="+mn-lt"/>
                          <a:ea typeface="Calibri"/>
                          <a:cs typeface="Arial" pitchFamily="34" charset="0"/>
                        </a:rPr>
                        <a:t> </a:t>
                      </a:r>
                      <a:r>
                        <a:rPr lang="en-US" sz="1600" dirty="0" err="1" smtClean="0">
                          <a:latin typeface="+mn-lt"/>
                          <a:ea typeface="Calibri"/>
                          <a:cs typeface="Arial" pitchFamily="34" charset="0"/>
                        </a:rPr>
                        <a:t>secara</a:t>
                      </a:r>
                      <a:r>
                        <a:rPr lang="en-US" sz="1600" dirty="0" smtClean="0">
                          <a:latin typeface="+mn-lt"/>
                          <a:ea typeface="Calibri"/>
                          <a:cs typeface="Arial" pitchFamily="34" charset="0"/>
                        </a:rPr>
                        <a:t> </a:t>
                      </a:r>
                      <a:r>
                        <a:rPr lang="en-US" sz="1600" dirty="0" err="1" smtClean="0">
                          <a:latin typeface="+mn-lt"/>
                          <a:ea typeface="Calibri"/>
                          <a:cs typeface="Arial" pitchFamily="34" charset="0"/>
                        </a:rPr>
                        <a:t>terbatas</a:t>
                      </a:r>
                      <a:r>
                        <a:rPr lang="en-US" sz="1600" dirty="0" smtClean="0">
                          <a:latin typeface="+mn-lt"/>
                          <a:ea typeface="Calibri"/>
                          <a:cs typeface="Arial" pitchFamily="34" charset="0"/>
                        </a:rPr>
                        <a:t>, </a:t>
                      </a:r>
                      <a:r>
                        <a:rPr lang="en-US" sz="1600" b="1" dirty="0" err="1" smtClean="0">
                          <a:latin typeface="+mn-lt"/>
                          <a:ea typeface="Calibri"/>
                          <a:cs typeface="Arial" pitchFamily="34" charset="0"/>
                        </a:rPr>
                        <a:t>memilih</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metode</a:t>
                      </a:r>
                      <a:r>
                        <a:rPr lang="en-US" sz="1600" b="1" dirty="0" smtClean="0">
                          <a:latin typeface="+mn-lt"/>
                          <a:ea typeface="Calibri"/>
                          <a:cs typeface="Arial" pitchFamily="34" charset="0"/>
                        </a:rPr>
                        <a:t> yang </a:t>
                      </a:r>
                      <a:r>
                        <a:rPr lang="en-US" sz="1600" b="1" dirty="0" err="1" smtClean="0">
                          <a:latin typeface="+mn-lt"/>
                          <a:ea typeface="Calibri"/>
                          <a:cs typeface="Arial" pitchFamily="34" charset="0"/>
                        </a:rPr>
                        <a:t>sesuai</a:t>
                      </a:r>
                      <a:r>
                        <a:rPr lang="en-US" sz="1600" dirty="0" smtClean="0">
                          <a:latin typeface="+mn-lt"/>
                          <a:ea typeface="Calibri"/>
                          <a:cs typeface="Arial" pitchFamily="34" charset="0"/>
                        </a:rPr>
                        <a:t> </a:t>
                      </a:r>
                      <a:r>
                        <a:rPr lang="en-US" sz="1600" dirty="0" err="1" smtClean="0">
                          <a:latin typeface="+mn-lt"/>
                          <a:ea typeface="Calibri"/>
                          <a:cs typeface="Arial" pitchFamily="34" charset="0"/>
                        </a:rPr>
                        <a:t>dari</a:t>
                      </a:r>
                      <a:r>
                        <a:rPr lang="en-US" sz="1600" dirty="0" smtClean="0">
                          <a:latin typeface="+mn-lt"/>
                          <a:ea typeface="Calibri"/>
                          <a:cs typeface="Arial" pitchFamily="34" charset="0"/>
                        </a:rPr>
                        <a:t> </a:t>
                      </a:r>
                      <a:r>
                        <a:rPr lang="en-US" sz="1600" dirty="0" err="1" smtClean="0">
                          <a:latin typeface="+mn-lt"/>
                          <a:ea typeface="Calibri"/>
                          <a:cs typeface="Arial" pitchFamily="34" charset="0"/>
                        </a:rPr>
                        <a:t>beberapa</a:t>
                      </a:r>
                      <a:r>
                        <a:rPr lang="en-US" sz="1600" dirty="0" smtClean="0">
                          <a:latin typeface="+mn-lt"/>
                          <a:ea typeface="Calibri"/>
                          <a:cs typeface="Arial" pitchFamily="34" charset="0"/>
                        </a:rPr>
                        <a:t> </a:t>
                      </a:r>
                      <a:r>
                        <a:rPr lang="en-US" sz="1600" dirty="0" err="1" smtClean="0">
                          <a:latin typeface="+mn-lt"/>
                          <a:ea typeface="Calibri"/>
                          <a:cs typeface="Arial" pitchFamily="34" charset="0"/>
                        </a:rPr>
                        <a:t>pilihan</a:t>
                      </a:r>
                      <a:r>
                        <a:rPr lang="en-US" sz="1600" dirty="0" smtClean="0">
                          <a:latin typeface="+mn-lt"/>
                          <a:ea typeface="Calibri"/>
                          <a:cs typeface="Arial" pitchFamily="34" charset="0"/>
                        </a:rPr>
                        <a:t> yang </a:t>
                      </a:r>
                      <a:r>
                        <a:rPr lang="en-US" sz="1600" dirty="0" err="1" smtClean="0">
                          <a:latin typeface="+mn-lt"/>
                          <a:ea typeface="Calibri"/>
                          <a:cs typeface="Arial" pitchFamily="34" charset="0"/>
                        </a:rPr>
                        <a:t>baku</a:t>
                      </a:r>
                      <a:r>
                        <a:rPr lang="en-US" sz="1600" dirty="0" smtClean="0">
                          <a:latin typeface="+mn-lt"/>
                          <a:ea typeface="Calibri"/>
                          <a:cs typeface="Arial" pitchFamily="34" charset="0"/>
                        </a:rPr>
                        <a:t>, </a:t>
                      </a:r>
                      <a:r>
                        <a:rPr lang="en-US" sz="1600" dirty="0" err="1" smtClean="0">
                          <a:latin typeface="+mn-lt"/>
                          <a:ea typeface="Calibri"/>
                          <a:cs typeface="Arial" pitchFamily="34" charset="0"/>
                        </a:rPr>
                        <a:t>serta</a:t>
                      </a:r>
                      <a:r>
                        <a:rPr lang="en-US" sz="1600" dirty="0" smtClean="0">
                          <a:latin typeface="+mn-lt"/>
                          <a:ea typeface="Calibri"/>
                          <a:cs typeface="Arial" pitchFamily="34" charset="0"/>
                        </a:rPr>
                        <a:t> </a:t>
                      </a:r>
                      <a:r>
                        <a:rPr lang="en-US" sz="1600" dirty="0" err="1" smtClean="0">
                          <a:latin typeface="+mn-lt"/>
                          <a:ea typeface="Calibri"/>
                          <a:cs typeface="Arial" pitchFamily="34" charset="0"/>
                        </a:rPr>
                        <a:t>mampu</a:t>
                      </a:r>
                      <a:r>
                        <a:rPr lang="en-US" sz="1600" dirty="0" smtClean="0">
                          <a:latin typeface="+mn-lt"/>
                          <a:ea typeface="Calibri"/>
                          <a:cs typeface="Arial" pitchFamily="34" charset="0"/>
                        </a:rPr>
                        <a:t> </a:t>
                      </a:r>
                      <a:r>
                        <a:rPr lang="en-US" sz="1600" dirty="0" err="1" smtClean="0">
                          <a:latin typeface="+mn-lt"/>
                          <a:ea typeface="Calibri"/>
                          <a:cs typeface="Arial" pitchFamily="34" charset="0"/>
                        </a:rPr>
                        <a:t>menunjukkan</a:t>
                      </a:r>
                      <a:r>
                        <a:rPr lang="en-US" sz="1600" dirty="0" smtClean="0">
                          <a:latin typeface="+mn-lt"/>
                          <a:ea typeface="Calibri"/>
                          <a:cs typeface="Arial" pitchFamily="34" charset="0"/>
                        </a:rPr>
                        <a:t> </a:t>
                      </a:r>
                      <a:r>
                        <a:rPr lang="en-US" sz="1600" dirty="0" err="1" smtClean="0">
                          <a:latin typeface="+mn-lt"/>
                          <a:ea typeface="Calibri"/>
                          <a:cs typeface="Arial" pitchFamily="34" charset="0"/>
                        </a:rPr>
                        <a:t>kinerja</a:t>
                      </a:r>
                      <a:r>
                        <a:rPr lang="en-US" sz="1600" dirty="0" smtClean="0">
                          <a:latin typeface="+mn-lt"/>
                          <a:ea typeface="Calibri"/>
                          <a:cs typeface="Arial" pitchFamily="34" charset="0"/>
                        </a:rPr>
                        <a:t> </a:t>
                      </a:r>
                      <a:r>
                        <a:rPr lang="en-US" sz="1600" dirty="0" err="1" smtClean="0">
                          <a:latin typeface="+mn-lt"/>
                          <a:ea typeface="Calibri"/>
                          <a:cs typeface="Arial" pitchFamily="34" charset="0"/>
                        </a:rPr>
                        <a:t>dengan</a:t>
                      </a:r>
                      <a:r>
                        <a:rPr lang="en-US" sz="1600" dirty="0" smtClean="0">
                          <a:latin typeface="+mn-lt"/>
                          <a:ea typeface="Calibri"/>
                          <a:cs typeface="Arial" pitchFamily="34" charset="0"/>
                        </a:rPr>
                        <a:t> </a:t>
                      </a:r>
                      <a:r>
                        <a:rPr lang="en-US" sz="1600" dirty="0" err="1" smtClean="0">
                          <a:latin typeface="+mn-lt"/>
                          <a:ea typeface="Calibri"/>
                          <a:cs typeface="Arial" pitchFamily="34" charset="0"/>
                        </a:rPr>
                        <a:t>mutu</a:t>
                      </a:r>
                      <a:r>
                        <a:rPr lang="en-US" sz="1600" dirty="0" smtClean="0">
                          <a:latin typeface="+mn-lt"/>
                          <a:ea typeface="Calibri"/>
                          <a:cs typeface="Arial" pitchFamily="34" charset="0"/>
                        </a:rPr>
                        <a:t> </a:t>
                      </a:r>
                      <a:r>
                        <a:rPr lang="en-US" sz="1600" dirty="0" err="1" smtClean="0">
                          <a:latin typeface="+mn-lt"/>
                          <a:ea typeface="Calibri"/>
                          <a:cs typeface="Arial" pitchFamily="34" charset="0"/>
                        </a:rPr>
                        <a:t>dan</a:t>
                      </a:r>
                      <a:r>
                        <a:rPr lang="en-US" sz="1600" dirty="0" smtClean="0">
                          <a:latin typeface="+mn-lt"/>
                          <a:ea typeface="Calibri"/>
                          <a:cs typeface="Arial" pitchFamily="34" charset="0"/>
                        </a:rPr>
                        <a:t> </a:t>
                      </a:r>
                      <a:r>
                        <a:rPr lang="en-US" sz="1600" dirty="0" err="1" smtClean="0">
                          <a:latin typeface="+mn-lt"/>
                          <a:ea typeface="Calibri"/>
                          <a:cs typeface="Arial" pitchFamily="34" charset="0"/>
                        </a:rPr>
                        <a:t>kuantitas</a:t>
                      </a:r>
                      <a:r>
                        <a:rPr lang="en-US" sz="1600" dirty="0" smtClean="0">
                          <a:latin typeface="+mn-lt"/>
                          <a:ea typeface="Calibri"/>
                          <a:cs typeface="Arial" pitchFamily="34" charset="0"/>
                        </a:rPr>
                        <a:t> yang </a:t>
                      </a:r>
                      <a:r>
                        <a:rPr lang="en-US" sz="1600" dirty="0" err="1" smtClean="0">
                          <a:latin typeface="+mn-lt"/>
                          <a:ea typeface="Calibri"/>
                          <a:cs typeface="Arial" pitchFamily="34" charset="0"/>
                        </a:rPr>
                        <a:t>terukur</a:t>
                      </a:r>
                      <a:r>
                        <a:rPr lang="en-US" sz="1600" dirty="0" smtClean="0">
                          <a:latin typeface="+mn-lt"/>
                          <a:ea typeface="Calibri"/>
                          <a:cs typeface="Arial"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FBE7"/>
                    </a:solidFill>
                  </a:tcPr>
                </a:tc>
              </a:tr>
              <a:tr h="748792">
                <a:tc>
                  <a:txBody>
                    <a:bodyPr/>
                    <a:lstStyle/>
                    <a:p>
                      <a:pPr marL="114300" marR="0" indent="7938"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chemeClr val="bg2">
                              <a:lumMod val="25000"/>
                            </a:schemeClr>
                          </a:solidFill>
                          <a:latin typeface="+mn-lt"/>
                          <a:ea typeface="Calibri"/>
                          <a:cs typeface="Times New Roman"/>
                        </a:rPr>
                        <a:t>Memiliki</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pengetahuan</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operasional</a:t>
                      </a:r>
                      <a:r>
                        <a:rPr lang="en-US" sz="1600" dirty="0" smtClean="0">
                          <a:solidFill>
                            <a:schemeClr val="bg2">
                              <a:lumMod val="25000"/>
                            </a:schemeClr>
                          </a:solidFill>
                          <a:latin typeface="+mn-lt"/>
                          <a:ea typeface="Calibri"/>
                          <a:cs typeface="Times New Roman"/>
                        </a:rPr>
                        <a:t>  yang </a:t>
                      </a:r>
                      <a:r>
                        <a:rPr lang="en-US" sz="1600" b="1" dirty="0" err="1" smtClean="0">
                          <a:solidFill>
                            <a:schemeClr val="bg2">
                              <a:lumMod val="25000"/>
                            </a:schemeClr>
                          </a:solidFill>
                          <a:latin typeface="+mn-lt"/>
                          <a:ea typeface="Calibri"/>
                          <a:cs typeface="Times New Roman"/>
                        </a:rPr>
                        <a:t>lengkap</a:t>
                      </a:r>
                      <a:r>
                        <a:rPr lang="en-US" sz="1600"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prinsip-prinsip</a:t>
                      </a:r>
                      <a:r>
                        <a:rPr lang="en-US" sz="1600" b="1"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serta</a:t>
                      </a:r>
                      <a:r>
                        <a:rPr lang="en-US" sz="1600" b="1"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konsep</a:t>
                      </a:r>
                      <a:r>
                        <a:rPr lang="en-US" sz="1600" b="1"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umum</a:t>
                      </a:r>
                      <a:r>
                        <a:rPr lang="en-US" sz="1600" dirty="0" smtClean="0">
                          <a:solidFill>
                            <a:schemeClr val="bg2">
                              <a:lumMod val="25000"/>
                            </a:schemeClr>
                          </a:solidFill>
                          <a:latin typeface="+mn-lt"/>
                          <a:ea typeface="Calibri"/>
                          <a:cs typeface="Times New Roman"/>
                        </a:rPr>
                        <a:t> yang </a:t>
                      </a:r>
                      <a:r>
                        <a:rPr lang="en-US" sz="1600" dirty="0" err="1" smtClean="0">
                          <a:solidFill>
                            <a:schemeClr val="bg2">
                              <a:lumMod val="25000"/>
                            </a:schemeClr>
                          </a:solidFill>
                          <a:latin typeface="+mn-lt"/>
                          <a:ea typeface="Calibri"/>
                          <a:cs typeface="Times New Roman"/>
                        </a:rPr>
                        <a:t>terkait</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dengan</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fakta</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bidang</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keahlian</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tertentu</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sehingga</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mampu</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menyelesaikan</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berbagai</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masalah</a:t>
                      </a:r>
                      <a:r>
                        <a:rPr lang="en-US" sz="1600" dirty="0" smtClean="0">
                          <a:solidFill>
                            <a:schemeClr val="bg2">
                              <a:lumMod val="25000"/>
                            </a:schemeClr>
                          </a:solidFill>
                          <a:latin typeface="+mn-lt"/>
                          <a:ea typeface="Calibri"/>
                          <a:cs typeface="Times New Roman"/>
                        </a:rPr>
                        <a:t> yang </a:t>
                      </a:r>
                      <a:r>
                        <a:rPr lang="en-US" sz="1600" dirty="0" err="1" smtClean="0">
                          <a:solidFill>
                            <a:schemeClr val="bg2">
                              <a:lumMod val="25000"/>
                            </a:schemeClr>
                          </a:solidFill>
                          <a:latin typeface="+mn-lt"/>
                          <a:ea typeface="Calibri"/>
                          <a:cs typeface="Times New Roman"/>
                        </a:rPr>
                        <a:t>lazim</a:t>
                      </a:r>
                      <a:r>
                        <a:rPr lang="en-US" sz="1600"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dengan</a:t>
                      </a:r>
                      <a:r>
                        <a:rPr lang="en-US" sz="1600" b="1"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metode</a:t>
                      </a:r>
                      <a:r>
                        <a:rPr lang="en-US" sz="1600" b="1" dirty="0" smtClean="0">
                          <a:solidFill>
                            <a:schemeClr val="bg2">
                              <a:lumMod val="25000"/>
                            </a:schemeClr>
                          </a:solidFill>
                          <a:latin typeface="+mn-lt"/>
                          <a:ea typeface="Calibri"/>
                          <a:cs typeface="Times New Roman"/>
                        </a:rPr>
                        <a:t> yang </a:t>
                      </a:r>
                      <a:r>
                        <a:rPr lang="en-US" sz="1600" b="1" dirty="0" err="1" smtClean="0">
                          <a:solidFill>
                            <a:schemeClr val="bg2">
                              <a:lumMod val="25000"/>
                            </a:schemeClr>
                          </a:solidFill>
                          <a:latin typeface="+mn-lt"/>
                          <a:ea typeface="Calibri"/>
                          <a:cs typeface="Times New Roman"/>
                        </a:rPr>
                        <a:t>sesuai</a:t>
                      </a:r>
                      <a:r>
                        <a:rPr lang="en-US" sz="1600" b="1" dirty="0" smtClean="0">
                          <a:solidFill>
                            <a:schemeClr val="bg2">
                              <a:lumMod val="25000"/>
                            </a:schemeClr>
                          </a:solidFill>
                          <a:latin typeface="+mn-lt"/>
                          <a:ea typeface="Calibri"/>
                          <a:cs typeface="Times New Roman"/>
                        </a:rPr>
                        <a:t>.</a:t>
                      </a:r>
                      <a:r>
                        <a:rPr lang="en-US" sz="1600" dirty="0" smtClean="0">
                          <a:solidFill>
                            <a:schemeClr val="bg2">
                              <a:lumMod val="25000"/>
                            </a:schemeClr>
                          </a:solidFill>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F9D0"/>
                    </a:solidFill>
                  </a:tcPr>
                </a:tc>
                <a:tc>
                  <a:txBody>
                    <a:bodyPr/>
                    <a:lstStyle/>
                    <a:p>
                      <a:pPr marL="114300" marR="0" indent="1588"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b="1" dirty="0" err="1" smtClean="0">
                          <a:latin typeface="+mn-lt"/>
                          <a:ea typeface="Calibri"/>
                          <a:cs typeface="Arial" pitchFamily="34" charset="0"/>
                        </a:rPr>
                        <a:t>Menguasai</a:t>
                      </a:r>
                      <a:r>
                        <a:rPr lang="en-US" sz="1600" dirty="0" smtClean="0">
                          <a:latin typeface="+mn-lt"/>
                          <a:ea typeface="Calibri"/>
                          <a:cs typeface="Arial" pitchFamily="34" charset="0"/>
                        </a:rPr>
                        <a:t> </a:t>
                      </a:r>
                      <a:r>
                        <a:rPr lang="en-US" sz="1600" dirty="0" err="1" smtClean="0">
                          <a:latin typeface="+mn-lt"/>
                          <a:ea typeface="Calibri"/>
                          <a:cs typeface="Arial" pitchFamily="34" charset="0"/>
                        </a:rPr>
                        <a:t>beberapa</a:t>
                      </a:r>
                      <a:r>
                        <a:rPr lang="en-US" sz="1600" dirty="0" smtClean="0">
                          <a:latin typeface="+mn-lt"/>
                          <a:ea typeface="Calibri"/>
                          <a:cs typeface="Arial" pitchFamily="34" charset="0"/>
                        </a:rPr>
                        <a:t> </a:t>
                      </a:r>
                      <a:r>
                        <a:rPr lang="en-US" sz="1600" b="1" dirty="0" err="1" smtClean="0">
                          <a:latin typeface="+mn-lt"/>
                          <a:ea typeface="Calibri"/>
                          <a:cs typeface="Arial" pitchFamily="34" charset="0"/>
                        </a:rPr>
                        <a:t>prinsip</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dasar</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bidang</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keahlian</a:t>
                      </a:r>
                      <a:r>
                        <a:rPr lang="en-US" sz="1600" dirty="0" smtClean="0">
                          <a:latin typeface="+mn-lt"/>
                          <a:ea typeface="Calibri"/>
                          <a:cs typeface="Arial" pitchFamily="34" charset="0"/>
                        </a:rPr>
                        <a:t> </a:t>
                      </a:r>
                      <a:r>
                        <a:rPr lang="en-US" sz="1600" b="1" dirty="0" err="1" smtClean="0">
                          <a:latin typeface="+mn-lt"/>
                          <a:ea typeface="Calibri"/>
                          <a:cs typeface="Arial" pitchFamily="34" charset="0"/>
                        </a:rPr>
                        <a:t>tertentu</a:t>
                      </a:r>
                      <a:r>
                        <a:rPr lang="en-US" sz="1600" dirty="0" smtClean="0">
                          <a:latin typeface="+mn-lt"/>
                          <a:ea typeface="Calibri"/>
                          <a:cs typeface="Arial" pitchFamily="34" charset="0"/>
                        </a:rPr>
                        <a:t> </a:t>
                      </a:r>
                      <a:r>
                        <a:rPr lang="en-US" sz="1600" dirty="0" err="1" smtClean="0">
                          <a:latin typeface="+mn-lt"/>
                          <a:ea typeface="Calibri"/>
                          <a:cs typeface="Arial" pitchFamily="34" charset="0"/>
                        </a:rPr>
                        <a:t>dan</a:t>
                      </a:r>
                      <a:r>
                        <a:rPr lang="en-US" sz="1600" dirty="0" smtClean="0">
                          <a:latin typeface="+mn-lt"/>
                          <a:ea typeface="Calibri"/>
                          <a:cs typeface="Arial" pitchFamily="34" charset="0"/>
                        </a:rPr>
                        <a:t> </a:t>
                      </a:r>
                      <a:r>
                        <a:rPr lang="en-US" sz="1600" dirty="0" err="1" smtClean="0">
                          <a:latin typeface="+mn-lt"/>
                          <a:ea typeface="Calibri"/>
                          <a:cs typeface="Arial" pitchFamily="34" charset="0"/>
                        </a:rPr>
                        <a:t>mampu</a:t>
                      </a:r>
                      <a:r>
                        <a:rPr lang="en-US" sz="1600" dirty="0" smtClean="0">
                          <a:latin typeface="+mn-lt"/>
                          <a:ea typeface="Calibri"/>
                          <a:cs typeface="Arial" pitchFamily="34" charset="0"/>
                        </a:rPr>
                        <a:t> </a:t>
                      </a:r>
                      <a:r>
                        <a:rPr lang="en-US" sz="1600" b="1" dirty="0" err="1" smtClean="0">
                          <a:latin typeface="+mn-lt"/>
                          <a:ea typeface="Calibri"/>
                          <a:cs typeface="Arial" pitchFamily="34" charset="0"/>
                        </a:rPr>
                        <a:t>menyelaraskan</a:t>
                      </a:r>
                      <a:r>
                        <a:rPr lang="en-US" sz="1600" b="1" dirty="0" smtClean="0">
                          <a:latin typeface="+mn-lt"/>
                          <a:ea typeface="Calibri"/>
                          <a:cs typeface="Arial" pitchFamily="34" charset="0"/>
                        </a:rPr>
                        <a:t> </a:t>
                      </a:r>
                      <a:r>
                        <a:rPr lang="en-US" sz="1600" dirty="0" err="1" smtClean="0">
                          <a:latin typeface="+mn-lt"/>
                          <a:ea typeface="Calibri"/>
                          <a:cs typeface="Arial" pitchFamily="34" charset="0"/>
                        </a:rPr>
                        <a:t>dengan</a:t>
                      </a:r>
                      <a:r>
                        <a:rPr lang="en-US" sz="1600" dirty="0" smtClean="0">
                          <a:latin typeface="+mn-lt"/>
                          <a:ea typeface="Calibri"/>
                          <a:cs typeface="Arial" pitchFamily="34" charset="0"/>
                        </a:rPr>
                        <a:t> </a:t>
                      </a:r>
                      <a:r>
                        <a:rPr lang="en-US" sz="1600" dirty="0" err="1" smtClean="0">
                          <a:latin typeface="+mn-lt"/>
                          <a:ea typeface="Calibri"/>
                          <a:cs typeface="Arial" pitchFamily="34" charset="0"/>
                        </a:rPr>
                        <a:t>permasalahan</a:t>
                      </a:r>
                      <a:r>
                        <a:rPr lang="en-US" sz="1600" dirty="0" smtClean="0">
                          <a:latin typeface="+mn-lt"/>
                          <a:ea typeface="Calibri"/>
                          <a:cs typeface="Arial" pitchFamily="34" charset="0"/>
                        </a:rPr>
                        <a:t> </a:t>
                      </a:r>
                      <a:r>
                        <a:rPr lang="en-US" sz="1600" dirty="0" err="1" smtClean="0">
                          <a:latin typeface="+mn-lt"/>
                          <a:ea typeface="Calibri"/>
                          <a:cs typeface="Arial" pitchFamily="34" charset="0"/>
                        </a:rPr>
                        <a:t>faktual</a:t>
                      </a:r>
                      <a:r>
                        <a:rPr lang="en-US" sz="1600" dirty="0" smtClean="0">
                          <a:latin typeface="+mn-lt"/>
                          <a:ea typeface="Calibri"/>
                          <a:cs typeface="Arial" pitchFamily="34" charset="0"/>
                        </a:rPr>
                        <a:t> </a:t>
                      </a:r>
                      <a:r>
                        <a:rPr lang="en-US" sz="1600" dirty="0" err="1" smtClean="0">
                          <a:latin typeface="+mn-lt"/>
                          <a:ea typeface="Calibri"/>
                          <a:cs typeface="Arial" pitchFamily="34" charset="0"/>
                        </a:rPr>
                        <a:t>di</a:t>
                      </a:r>
                      <a:r>
                        <a:rPr lang="en-US" sz="1600" baseline="0" dirty="0" smtClean="0">
                          <a:latin typeface="+mn-lt"/>
                          <a:ea typeface="Calibri"/>
                          <a:cs typeface="Arial" pitchFamily="34" charset="0"/>
                        </a:rPr>
                        <a:t> </a:t>
                      </a:r>
                      <a:r>
                        <a:rPr lang="en-US" sz="1600" dirty="0" err="1" smtClean="0">
                          <a:latin typeface="+mn-lt"/>
                          <a:ea typeface="Calibri"/>
                          <a:cs typeface="Arial" pitchFamily="34" charset="0"/>
                        </a:rPr>
                        <a:t>bidang</a:t>
                      </a:r>
                      <a:r>
                        <a:rPr lang="en-US" sz="1600" dirty="0" smtClean="0">
                          <a:latin typeface="+mn-lt"/>
                          <a:ea typeface="Calibri"/>
                          <a:cs typeface="Arial" pitchFamily="34" charset="0"/>
                        </a:rPr>
                        <a:t> </a:t>
                      </a:r>
                      <a:r>
                        <a:rPr lang="en-US" sz="1600" dirty="0" err="1" smtClean="0">
                          <a:latin typeface="+mn-lt"/>
                          <a:ea typeface="Calibri"/>
                          <a:cs typeface="Arial" pitchFamily="34" charset="0"/>
                        </a:rPr>
                        <a:t>kerjanya</a:t>
                      </a:r>
                      <a:r>
                        <a:rPr lang="en-US" sz="1600" dirty="0" smtClean="0">
                          <a:latin typeface="+mn-lt"/>
                          <a:ea typeface="Calibri"/>
                          <a:cs typeface="Arial"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F9D0"/>
                    </a:solidFill>
                  </a:tcPr>
                </a:tc>
              </a:tr>
              <a:tr h="1143000">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chemeClr val="bg2">
                              <a:lumMod val="25000"/>
                            </a:schemeClr>
                          </a:solidFill>
                          <a:latin typeface="+mn-lt"/>
                          <a:ea typeface="Calibri"/>
                          <a:cs typeface="Times New Roman"/>
                        </a:rPr>
                        <a:t>Mampu</a:t>
                      </a:r>
                      <a:r>
                        <a:rPr lang="en-US" sz="1600"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kerjasama</a:t>
                      </a:r>
                      <a:r>
                        <a:rPr lang="en-US" sz="1600" b="1"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dan</a:t>
                      </a:r>
                      <a:r>
                        <a:rPr lang="en-US" sz="1600" b="1"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melakukan</a:t>
                      </a:r>
                      <a:r>
                        <a:rPr lang="en-US" sz="1600" b="1" dirty="0" smtClean="0">
                          <a:solidFill>
                            <a:schemeClr val="bg2">
                              <a:lumMod val="25000"/>
                            </a:schemeClr>
                          </a:solidFill>
                          <a:latin typeface="+mn-lt"/>
                          <a:ea typeface="Calibri"/>
                          <a:cs typeface="Times New Roman"/>
                        </a:rPr>
                        <a:t> </a:t>
                      </a:r>
                      <a:r>
                        <a:rPr lang="en-US" sz="1600" b="1" dirty="0" err="1" smtClean="0">
                          <a:solidFill>
                            <a:schemeClr val="bg2">
                              <a:lumMod val="25000"/>
                            </a:schemeClr>
                          </a:solidFill>
                          <a:latin typeface="+mn-lt"/>
                          <a:ea typeface="Calibri"/>
                          <a:cs typeface="Times New Roman"/>
                        </a:rPr>
                        <a:t>komunikasi</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dalam</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lingkup</a:t>
                      </a:r>
                      <a:r>
                        <a:rPr lang="en-US" sz="1600" dirty="0" smtClean="0">
                          <a:solidFill>
                            <a:schemeClr val="bg2">
                              <a:lumMod val="25000"/>
                            </a:schemeClr>
                          </a:solidFill>
                          <a:latin typeface="+mn-lt"/>
                          <a:ea typeface="Calibri"/>
                          <a:cs typeface="Times New Roman"/>
                        </a:rPr>
                        <a:t> </a:t>
                      </a:r>
                      <a:r>
                        <a:rPr lang="en-US" sz="1600" dirty="0" err="1" smtClean="0">
                          <a:solidFill>
                            <a:schemeClr val="bg2">
                              <a:lumMod val="25000"/>
                            </a:schemeClr>
                          </a:solidFill>
                          <a:latin typeface="+mn-lt"/>
                          <a:ea typeface="Calibri"/>
                          <a:cs typeface="Times New Roman"/>
                        </a:rPr>
                        <a:t>kerjanya</a:t>
                      </a:r>
                      <a:endParaRPr lang="en-US" sz="1600" dirty="0" smtClean="0">
                        <a:solidFill>
                          <a:schemeClr val="bg2">
                            <a:lumMod val="25000"/>
                          </a:schemeClr>
                        </a:solidFill>
                        <a:latin typeface="+mn-lt"/>
                        <a:ea typeface="Calibri"/>
                        <a:cs typeface="Times New Roman"/>
                      </a:endParaRPr>
                    </a:p>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id-ID" sz="1600" kern="1200" dirty="0" smtClean="0">
                          <a:solidFill>
                            <a:schemeClr val="bg2">
                              <a:lumMod val="25000"/>
                            </a:schemeClr>
                          </a:solidFill>
                          <a:latin typeface="+mn-lt"/>
                          <a:ea typeface="+mn-ea"/>
                          <a:cs typeface="+mn-cs"/>
                        </a:rPr>
                        <a:t>Bertanggung jawab pada pekerjaan sendiri dan dapat diberi tanggung jawab atas hasil kerja orang lain</a:t>
                      </a:r>
                      <a:endParaRPr lang="en-US" sz="1600" dirty="0" smtClean="0">
                        <a:solidFill>
                          <a:schemeClr val="bg2">
                            <a:lumMod val="25000"/>
                          </a:schemeClr>
                        </a:solidFill>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F5B8"/>
                    </a:solidFill>
                  </a:tcPr>
                </a:tc>
                <a:tc>
                  <a:txBody>
                    <a:bodyPr/>
                    <a:lstStyle/>
                    <a:p>
                      <a:pPr marL="114300" marR="0" indent="7938"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latin typeface="+mn-lt"/>
                          <a:ea typeface="Calibri"/>
                          <a:cs typeface="Arial" pitchFamily="34" charset="0"/>
                        </a:rPr>
                        <a:t>Mampu</a:t>
                      </a:r>
                      <a:r>
                        <a:rPr lang="en-US" sz="1600" baseline="0" dirty="0" smtClean="0">
                          <a:latin typeface="+mn-lt"/>
                          <a:ea typeface="Calibri"/>
                          <a:cs typeface="Arial" pitchFamily="34" charset="0"/>
                        </a:rPr>
                        <a:t> </a:t>
                      </a:r>
                      <a:r>
                        <a:rPr lang="en-US" sz="1600" baseline="0" dirty="0" err="1" smtClean="0">
                          <a:latin typeface="+mn-lt"/>
                          <a:ea typeface="Calibri"/>
                          <a:cs typeface="Arial" pitchFamily="34" charset="0"/>
                        </a:rPr>
                        <a:t>be</a:t>
                      </a:r>
                      <a:r>
                        <a:rPr lang="en-US" sz="1600" dirty="0" err="1" smtClean="0">
                          <a:latin typeface="+mn-lt"/>
                          <a:ea typeface="Calibri"/>
                          <a:cs typeface="Arial" pitchFamily="34" charset="0"/>
                        </a:rPr>
                        <a:t>kerja</a:t>
                      </a:r>
                      <a:r>
                        <a:rPr lang="en-US" sz="1600" dirty="0" smtClean="0">
                          <a:latin typeface="+mn-lt"/>
                          <a:ea typeface="Calibri"/>
                          <a:cs typeface="Arial" pitchFamily="34" charset="0"/>
                        </a:rPr>
                        <a:t> </a:t>
                      </a:r>
                      <a:r>
                        <a:rPr lang="en-US" sz="1600" dirty="0" err="1" smtClean="0">
                          <a:latin typeface="+mn-lt"/>
                          <a:ea typeface="Calibri"/>
                          <a:cs typeface="Arial" pitchFamily="34" charset="0"/>
                        </a:rPr>
                        <a:t>sama</a:t>
                      </a:r>
                      <a:r>
                        <a:rPr lang="en-US" sz="1600" dirty="0" smtClean="0">
                          <a:latin typeface="+mn-lt"/>
                          <a:ea typeface="Calibri"/>
                          <a:cs typeface="Arial" pitchFamily="34" charset="0"/>
                        </a:rPr>
                        <a:t> </a:t>
                      </a:r>
                      <a:r>
                        <a:rPr lang="en-US" sz="1600" dirty="0" err="1" smtClean="0">
                          <a:latin typeface="+mn-lt"/>
                          <a:ea typeface="Calibri"/>
                          <a:cs typeface="Arial" pitchFamily="34" charset="0"/>
                        </a:rPr>
                        <a:t>dan</a:t>
                      </a:r>
                      <a:r>
                        <a:rPr lang="en-US" sz="1600" dirty="0" smtClean="0">
                          <a:latin typeface="+mn-lt"/>
                          <a:ea typeface="Calibri"/>
                          <a:cs typeface="Arial" pitchFamily="34" charset="0"/>
                        </a:rPr>
                        <a:t> </a:t>
                      </a:r>
                      <a:r>
                        <a:rPr lang="en-US" sz="1600" dirty="0" err="1" smtClean="0">
                          <a:latin typeface="+mn-lt"/>
                          <a:ea typeface="Calibri"/>
                          <a:cs typeface="Arial" pitchFamily="34" charset="0"/>
                        </a:rPr>
                        <a:t>melakukan</a:t>
                      </a:r>
                      <a:r>
                        <a:rPr lang="en-US" sz="1600" baseline="0" dirty="0" smtClean="0">
                          <a:latin typeface="+mn-lt"/>
                          <a:ea typeface="Calibri"/>
                          <a:cs typeface="Arial" pitchFamily="34" charset="0"/>
                        </a:rPr>
                        <a:t> </a:t>
                      </a:r>
                      <a:r>
                        <a:rPr lang="en-US" sz="1600" dirty="0" err="1" smtClean="0">
                          <a:latin typeface="+mn-lt"/>
                          <a:ea typeface="Calibri"/>
                          <a:cs typeface="Arial" pitchFamily="34" charset="0"/>
                        </a:rPr>
                        <a:t>komunikasi</a:t>
                      </a:r>
                      <a:r>
                        <a:rPr lang="en-US" sz="1600" dirty="0" smtClean="0">
                          <a:latin typeface="+mn-lt"/>
                          <a:ea typeface="Calibri"/>
                          <a:cs typeface="Arial" pitchFamily="34" charset="0"/>
                        </a:rPr>
                        <a:t>, </a:t>
                      </a:r>
                      <a:r>
                        <a:rPr lang="en-US" sz="1600" b="1" dirty="0" err="1" smtClean="0">
                          <a:latin typeface="+mn-lt"/>
                          <a:ea typeface="Calibri"/>
                          <a:cs typeface="Arial" pitchFamily="34" charset="0"/>
                        </a:rPr>
                        <a:t>menyusun</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laporan</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tertulis</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dalam</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lingkup</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terbatas</a:t>
                      </a:r>
                      <a:r>
                        <a:rPr lang="en-US" sz="1600" dirty="0" smtClean="0">
                          <a:latin typeface="+mn-lt"/>
                          <a:ea typeface="Calibri"/>
                          <a:cs typeface="Arial" pitchFamily="34" charset="0"/>
                        </a:rPr>
                        <a:t>, </a:t>
                      </a:r>
                      <a:r>
                        <a:rPr lang="en-US" sz="1600" dirty="0" err="1" smtClean="0">
                          <a:latin typeface="+mn-lt"/>
                          <a:ea typeface="Calibri"/>
                          <a:cs typeface="Arial" pitchFamily="34" charset="0"/>
                        </a:rPr>
                        <a:t>dan</a:t>
                      </a:r>
                      <a:r>
                        <a:rPr lang="en-US" sz="1600" dirty="0" smtClean="0">
                          <a:latin typeface="+mn-lt"/>
                          <a:ea typeface="Calibri"/>
                          <a:cs typeface="Arial" pitchFamily="34" charset="0"/>
                        </a:rPr>
                        <a:t> </a:t>
                      </a:r>
                      <a:r>
                        <a:rPr lang="en-US" sz="1600" b="1" dirty="0" err="1" smtClean="0">
                          <a:latin typeface="+mn-lt"/>
                          <a:ea typeface="Calibri"/>
                          <a:cs typeface="Arial" pitchFamily="34" charset="0"/>
                        </a:rPr>
                        <a:t>memiliki</a:t>
                      </a:r>
                      <a:r>
                        <a:rPr lang="en-US" sz="1600" b="1" dirty="0" smtClean="0">
                          <a:latin typeface="+mn-lt"/>
                          <a:ea typeface="Calibri"/>
                          <a:cs typeface="Arial" pitchFamily="34" charset="0"/>
                        </a:rPr>
                        <a:t> </a:t>
                      </a:r>
                      <a:r>
                        <a:rPr lang="en-US" sz="1600" b="1" dirty="0" err="1" smtClean="0">
                          <a:latin typeface="+mn-lt"/>
                          <a:ea typeface="Calibri"/>
                          <a:cs typeface="Arial" pitchFamily="34" charset="0"/>
                        </a:rPr>
                        <a:t>inisiatif</a:t>
                      </a:r>
                      <a:r>
                        <a:rPr lang="en-US" sz="1600" b="1" smtClean="0">
                          <a:latin typeface="+mn-lt"/>
                          <a:ea typeface="Calibri"/>
                          <a:cs typeface="Arial" pitchFamily="34" charset="0"/>
                        </a:rPr>
                        <a:t>.</a:t>
                      </a:r>
                      <a:r>
                        <a:rPr lang="en-US" sz="1600" smtClean="0">
                          <a:latin typeface="+mn-lt"/>
                          <a:ea typeface="Calibri"/>
                          <a:cs typeface="Arial" pitchFamily="34" charset="0"/>
                        </a:rPr>
                        <a:t> </a:t>
                      </a:r>
                    </a:p>
                    <a:p>
                      <a:pPr marL="114300" marR="0" indent="7938"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id-ID" sz="1600" kern="1200" smtClean="0">
                          <a:solidFill>
                            <a:schemeClr val="tx1"/>
                          </a:solidFill>
                          <a:latin typeface="+mn-lt"/>
                          <a:ea typeface="+mn-ea"/>
                          <a:cs typeface="+mn-cs"/>
                        </a:rPr>
                        <a:t>Bertanggung jawab pada pekerjaan sendiri dan dapat diberi tanggung jawab atas kuantitas dan mutu hasil kerja orang lain</a:t>
                      </a:r>
                      <a:endParaRPr lang="en-US" sz="1600" smtClean="0">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F5B8"/>
                    </a:solidFill>
                  </a:tcPr>
                </a:tc>
              </a:tr>
            </a:tbl>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207854"/>
          <a:ext cx="8686800" cy="6504399"/>
        </p:xfrm>
        <a:graphic>
          <a:graphicData uri="http://schemas.openxmlformats.org/drawingml/2006/table">
            <a:tbl>
              <a:tblPr/>
              <a:tblGrid>
                <a:gridCol w="4114800"/>
                <a:gridCol w="4572000"/>
              </a:tblGrid>
              <a:tr h="70993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5</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D3)</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6</a:t>
                      </a:r>
                      <a:endPar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dgn lulusan S1)</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1781089">
                <a:tc>
                  <a:txBody>
                    <a:bodyPr/>
                    <a:lstStyle/>
                    <a:p>
                      <a:pPr marL="114300" marR="0" indent="-3175"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chemeClr val="tx1"/>
                          </a:solidFill>
                          <a:latin typeface="+mn-lt"/>
                          <a:ea typeface="Calibri"/>
                          <a:cs typeface="Arial" pitchFamily="34" charset="0"/>
                        </a:rPr>
                        <a:t>Mampu</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menyelesaikan</a:t>
                      </a:r>
                      <a:r>
                        <a:rPr lang="en-US" sz="1600"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pekerjaan</a:t>
                      </a:r>
                      <a:r>
                        <a:rPr lang="en-US" sz="1600" b="1"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berlingkup</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luas</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memilih</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metode</a:t>
                      </a:r>
                      <a:r>
                        <a:rPr lang="en-US" sz="1600" dirty="0" smtClean="0">
                          <a:solidFill>
                            <a:schemeClr val="tx1"/>
                          </a:solidFill>
                          <a:latin typeface="+mn-lt"/>
                          <a:ea typeface="Calibri"/>
                          <a:cs typeface="Arial" pitchFamily="34" charset="0"/>
                        </a:rPr>
                        <a:t> yang </a:t>
                      </a:r>
                      <a:r>
                        <a:rPr lang="en-US" sz="1600" dirty="0" err="1" smtClean="0">
                          <a:solidFill>
                            <a:schemeClr val="tx1"/>
                          </a:solidFill>
                          <a:latin typeface="+mn-lt"/>
                          <a:ea typeface="Calibri"/>
                          <a:cs typeface="Arial" pitchFamily="34" charset="0"/>
                        </a:rPr>
                        <a:t>sesuai</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dari</a:t>
                      </a:r>
                      <a:r>
                        <a:rPr lang="en-US" sz="1600"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beragam</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pilihan</a:t>
                      </a:r>
                      <a:r>
                        <a:rPr lang="en-US" sz="1600" dirty="0" smtClean="0">
                          <a:solidFill>
                            <a:schemeClr val="tx1"/>
                          </a:solidFill>
                          <a:latin typeface="+mn-lt"/>
                          <a:ea typeface="Calibri"/>
                          <a:cs typeface="Arial" pitchFamily="34" charset="0"/>
                        </a:rPr>
                        <a:t> yang </a:t>
                      </a:r>
                      <a:r>
                        <a:rPr lang="en-US" sz="1600" dirty="0" err="1" smtClean="0">
                          <a:solidFill>
                            <a:schemeClr val="tx1"/>
                          </a:solidFill>
                          <a:latin typeface="+mn-lt"/>
                          <a:ea typeface="Calibri"/>
                          <a:cs typeface="Arial" pitchFamily="34" charset="0"/>
                        </a:rPr>
                        <a:t>sudah</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maupun</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belum</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baku</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dengan</a:t>
                      </a:r>
                      <a:r>
                        <a:rPr lang="en-US" sz="1600"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menganalisis</a:t>
                      </a:r>
                      <a:r>
                        <a:rPr lang="en-US" sz="1600" b="1" dirty="0" smtClean="0">
                          <a:solidFill>
                            <a:schemeClr val="tx1"/>
                          </a:solidFill>
                          <a:latin typeface="+mn-lt"/>
                          <a:ea typeface="Calibri"/>
                          <a:cs typeface="Arial" pitchFamily="34" charset="0"/>
                        </a:rPr>
                        <a:t> data</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serta</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mampu</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menunjukkan</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kinerja</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dengan</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mutu</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dan</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kuantitas</a:t>
                      </a:r>
                      <a:r>
                        <a:rPr lang="en-US" sz="1600" dirty="0" smtClean="0">
                          <a:solidFill>
                            <a:schemeClr val="tx1"/>
                          </a:solidFill>
                          <a:latin typeface="+mn-lt"/>
                          <a:ea typeface="Calibri"/>
                          <a:cs typeface="Arial" pitchFamily="34" charset="0"/>
                        </a:rPr>
                        <a:t> yang </a:t>
                      </a:r>
                      <a:r>
                        <a:rPr lang="en-US" sz="1600" dirty="0" err="1" smtClean="0">
                          <a:solidFill>
                            <a:schemeClr val="tx1"/>
                          </a:solidFill>
                          <a:latin typeface="+mn-lt"/>
                          <a:ea typeface="Calibri"/>
                          <a:cs typeface="Arial" pitchFamily="34" charset="0"/>
                        </a:rPr>
                        <a:t>terukur</a:t>
                      </a:r>
                      <a:r>
                        <a:rPr lang="en-US" sz="1600" dirty="0" smtClean="0">
                          <a:solidFill>
                            <a:schemeClr val="tx1"/>
                          </a:solidFill>
                          <a:latin typeface="+mn-lt"/>
                          <a:ea typeface="Calibri"/>
                          <a:cs typeface="Arial"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c>
                  <a:txBody>
                    <a:bodyPr/>
                    <a:lstStyle/>
                    <a:p>
                      <a:pPr marL="114300" indent="0" algn="l">
                        <a:lnSpc>
                          <a:spcPct val="115000"/>
                        </a:lnSpc>
                        <a:spcAft>
                          <a:spcPts val="1000"/>
                        </a:spcAft>
                        <a:buFont typeface="Arial" pitchFamily="34" charset="0"/>
                        <a:buNone/>
                        <a:tabLst>
                          <a:tab pos="1786255" algn="l"/>
                        </a:tabLst>
                      </a:pPr>
                      <a:r>
                        <a:rPr lang="en-US" sz="1600" b="1" dirty="0" err="1">
                          <a:solidFill>
                            <a:schemeClr val="tx1"/>
                          </a:solidFill>
                          <a:latin typeface="+mn-lt"/>
                          <a:ea typeface="Calibri"/>
                          <a:cs typeface="Arial" pitchFamily="34" charset="0"/>
                        </a:rPr>
                        <a:t>Mampu</a:t>
                      </a:r>
                      <a:r>
                        <a:rPr lang="en-US" sz="1600" b="1" dirty="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mengaplikasikan</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bidang</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keahliannya</a:t>
                      </a:r>
                      <a:r>
                        <a:rPr lang="en-US" sz="1600" b="1" baseline="0" dirty="0" smtClean="0">
                          <a:solidFill>
                            <a:schemeClr val="tx1"/>
                          </a:solidFill>
                          <a:latin typeface="+mn-lt"/>
                          <a:ea typeface="Calibri"/>
                          <a:cs typeface="Arial" pitchFamily="34" charset="0"/>
                        </a:rPr>
                        <a:t> </a:t>
                      </a:r>
                      <a:r>
                        <a:rPr lang="en-US" sz="1600" b="1" baseline="0" dirty="0" err="1" smtClean="0">
                          <a:solidFill>
                            <a:schemeClr val="tx1"/>
                          </a:solidFill>
                          <a:latin typeface="+mn-lt"/>
                          <a:ea typeface="Calibri"/>
                          <a:cs typeface="Arial" pitchFamily="34" charset="0"/>
                        </a:rPr>
                        <a:t>dan</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memanfaatkan</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IPTEKS</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pada</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bidangnya</a:t>
                      </a:r>
                      <a:r>
                        <a:rPr lang="en-US" sz="1600" b="1" dirty="0" smtClean="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dalam</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penyelesaian</a:t>
                      </a:r>
                      <a:r>
                        <a:rPr lang="en-US" sz="1600" b="1" dirty="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masalah</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serta</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mampu</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beradaptasi</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terhadap</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situasi</a:t>
                      </a:r>
                      <a:r>
                        <a:rPr lang="en-US" sz="1600" b="1" dirty="0" smtClean="0">
                          <a:solidFill>
                            <a:schemeClr val="tx1"/>
                          </a:solidFill>
                          <a:latin typeface="+mn-lt"/>
                          <a:ea typeface="Calibri"/>
                          <a:cs typeface="Arial" pitchFamily="34" charset="0"/>
                        </a:rPr>
                        <a:t> yang </a:t>
                      </a:r>
                      <a:r>
                        <a:rPr lang="en-US" sz="1600" b="1" dirty="0" err="1" smtClean="0">
                          <a:solidFill>
                            <a:schemeClr val="tx1"/>
                          </a:solidFill>
                          <a:latin typeface="+mn-lt"/>
                          <a:ea typeface="Calibri"/>
                          <a:cs typeface="Arial" pitchFamily="34" charset="0"/>
                        </a:rPr>
                        <a:t>dihadapi</a:t>
                      </a:r>
                      <a:r>
                        <a:rPr lang="en-US" sz="1600" b="1" dirty="0" smtClean="0">
                          <a:solidFill>
                            <a:schemeClr val="tx1"/>
                          </a:solidFill>
                          <a:latin typeface="+mn-lt"/>
                          <a:ea typeface="Calibri"/>
                          <a:cs typeface="Arial"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4F7C5"/>
                    </a:solidFill>
                  </a:tcPr>
                </a:tc>
              </a:tr>
              <a:tr h="1499542">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b="1" dirty="0" err="1" smtClean="0">
                          <a:solidFill>
                            <a:schemeClr val="tx1"/>
                          </a:solidFill>
                          <a:latin typeface="+mn-lt"/>
                          <a:ea typeface="Calibri"/>
                          <a:cs typeface="Arial" pitchFamily="34" charset="0"/>
                        </a:rPr>
                        <a:t>Menguasai</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konsep</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teoritis</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bidang</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pengetahuan</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tertentu</a:t>
                      </a:r>
                      <a:r>
                        <a:rPr lang="en-US" sz="1600" baseline="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secara</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umum</a:t>
                      </a:r>
                      <a:r>
                        <a:rPr lang="en-US" sz="1600" dirty="0" smtClean="0">
                          <a:solidFill>
                            <a:schemeClr val="tx1"/>
                          </a:solidFill>
                          <a:latin typeface="+mn-lt"/>
                          <a:ea typeface="Calibri"/>
                          <a:cs typeface="Arial" pitchFamily="34" charset="0"/>
                        </a:rPr>
                        <a:t>,</a:t>
                      </a:r>
                      <a:r>
                        <a:rPr lang="en-US" sz="1600" baseline="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serta</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mampu</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memformulasikan</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penyelesaian</a:t>
                      </a:r>
                      <a:r>
                        <a:rPr lang="en-US" sz="1600"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masalah</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prosedural</a:t>
                      </a:r>
                      <a:r>
                        <a:rPr lang="en-US" sz="1600" b="1" dirty="0" smtClean="0">
                          <a:solidFill>
                            <a:schemeClr val="tx1"/>
                          </a:solidFill>
                          <a:latin typeface="+mn-lt"/>
                          <a:ea typeface="Calibri"/>
                          <a:cs typeface="Arial" pitchFamily="34" charset="0"/>
                        </a:rPr>
                        <a:t>. </a:t>
                      </a:r>
                      <a:endParaRPr lang="en-US" sz="1600" dirty="0" smtClean="0">
                        <a:solidFill>
                          <a:schemeClr val="tx1"/>
                        </a:solidFill>
                        <a:latin typeface="+mn-lt"/>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F4AE"/>
                    </a:solidFill>
                  </a:tcPr>
                </a:tc>
                <a:tc>
                  <a:txBody>
                    <a:bodyPr/>
                    <a:lstStyle/>
                    <a:p>
                      <a:pPr marL="114300" indent="0" algn="l">
                        <a:lnSpc>
                          <a:spcPct val="115000"/>
                        </a:lnSpc>
                        <a:spcAft>
                          <a:spcPts val="1000"/>
                        </a:spcAft>
                        <a:buFont typeface="Arial" pitchFamily="34" charset="0"/>
                        <a:buNone/>
                        <a:tabLst>
                          <a:tab pos="1786255" algn="l"/>
                        </a:tabLst>
                      </a:pPr>
                      <a:r>
                        <a:rPr lang="en-US" sz="1600" dirty="0" err="1" smtClean="0">
                          <a:solidFill>
                            <a:schemeClr val="tx1"/>
                          </a:solidFill>
                          <a:latin typeface="+mn-lt"/>
                          <a:ea typeface="Calibri"/>
                          <a:cs typeface="Arial" pitchFamily="34" charset="0"/>
                        </a:rPr>
                        <a:t>Menguasai</a:t>
                      </a:r>
                      <a:r>
                        <a:rPr lang="en-US" sz="1600" dirty="0" smtClean="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konsep</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teoritis</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bidang</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pengetahuan</a:t>
                      </a:r>
                      <a:r>
                        <a:rPr lang="en-US" sz="1600" b="0" dirty="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tertentu</a:t>
                      </a:r>
                      <a:r>
                        <a:rPr lang="en-US" sz="1600" b="0" baseline="0" dirty="0" smtClean="0">
                          <a:solidFill>
                            <a:schemeClr val="tx1"/>
                          </a:solidFill>
                          <a:latin typeface="+mn-lt"/>
                          <a:ea typeface="Calibri"/>
                          <a:cs typeface="Arial" pitchFamily="34" charset="0"/>
                        </a:rPr>
                        <a:t> </a:t>
                      </a:r>
                      <a:r>
                        <a:rPr lang="en-US" sz="1600" b="0" baseline="0" dirty="0" err="1" smtClean="0">
                          <a:solidFill>
                            <a:schemeClr val="tx1"/>
                          </a:solidFill>
                          <a:latin typeface="+mn-lt"/>
                          <a:ea typeface="Calibri"/>
                          <a:cs typeface="Arial" pitchFamily="34" charset="0"/>
                        </a:rPr>
                        <a:t>secara</a:t>
                      </a:r>
                      <a:r>
                        <a:rPr lang="en-US" sz="1600" b="0" baseline="0" dirty="0" smtClean="0">
                          <a:solidFill>
                            <a:schemeClr val="tx1"/>
                          </a:solidFill>
                          <a:latin typeface="+mn-lt"/>
                          <a:ea typeface="Calibri"/>
                          <a:cs typeface="Arial" pitchFamily="34" charset="0"/>
                        </a:rPr>
                        <a:t> </a:t>
                      </a:r>
                      <a:r>
                        <a:rPr lang="en-US" sz="1600" b="0" baseline="0" dirty="0" err="1" smtClean="0">
                          <a:solidFill>
                            <a:schemeClr val="tx1"/>
                          </a:solidFill>
                          <a:latin typeface="+mn-lt"/>
                          <a:ea typeface="Calibri"/>
                          <a:cs typeface="Arial" pitchFamily="34" charset="0"/>
                        </a:rPr>
                        <a:t>umum</a:t>
                      </a:r>
                      <a:r>
                        <a:rPr lang="en-US" sz="1600" b="0" dirty="0" smtClean="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dan</a:t>
                      </a:r>
                      <a:r>
                        <a:rPr lang="en-US" sz="1600" b="0" dirty="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konsep</a:t>
                      </a:r>
                      <a:r>
                        <a:rPr lang="en-US" sz="1600" b="0" dirty="0" smtClean="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teoritis</a:t>
                      </a:r>
                      <a:r>
                        <a:rPr lang="en-US" sz="1600" b="0" dirty="0" smtClean="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bagian</a:t>
                      </a:r>
                      <a:r>
                        <a:rPr lang="en-US" sz="1600" b="0" dirty="0" smtClean="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khusus</a:t>
                      </a:r>
                      <a:r>
                        <a:rPr lang="en-US" sz="1600" b="0" dirty="0" smtClean="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dalam</a:t>
                      </a:r>
                      <a:r>
                        <a:rPr lang="en-US" sz="1600" b="0" dirty="0" smtClean="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bidang</a:t>
                      </a:r>
                      <a:r>
                        <a:rPr lang="en-US" sz="1600" b="0" baseline="0" dirty="0" smtClean="0">
                          <a:solidFill>
                            <a:schemeClr val="tx1"/>
                          </a:solidFill>
                          <a:latin typeface="+mn-lt"/>
                          <a:ea typeface="Calibri"/>
                          <a:cs typeface="Arial" pitchFamily="34" charset="0"/>
                        </a:rPr>
                        <a:t> </a:t>
                      </a:r>
                      <a:r>
                        <a:rPr lang="en-US" sz="1600" b="0" baseline="0" dirty="0" err="1" smtClean="0">
                          <a:solidFill>
                            <a:schemeClr val="tx1"/>
                          </a:solidFill>
                          <a:latin typeface="+mn-lt"/>
                          <a:ea typeface="Calibri"/>
                          <a:cs typeface="Arial" pitchFamily="34" charset="0"/>
                        </a:rPr>
                        <a:t>pengetahuan</a:t>
                      </a:r>
                      <a:r>
                        <a:rPr lang="en-US" sz="1600" b="0" dirty="0" smtClean="0">
                          <a:solidFill>
                            <a:schemeClr val="tx1"/>
                          </a:solidFill>
                          <a:latin typeface="+mn-lt"/>
                          <a:ea typeface="Calibri"/>
                          <a:cs typeface="Arial" pitchFamily="34" charset="0"/>
                        </a:rPr>
                        <a:t> </a:t>
                      </a:r>
                      <a:r>
                        <a:rPr lang="en-US" sz="1600" b="0" dirty="0" err="1" smtClean="0">
                          <a:solidFill>
                            <a:schemeClr val="tx1"/>
                          </a:solidFill>
                          <a:latin typeface="+mn-lt"/>
                          <a:ea typeface="Calibri"/>
                          <a:cs typeface="Arial" pitchFamily="34" charset="0"/>
                        </a:rPr>
                        <a:t>tersebut</a:t>
                      </a:r>
                      <a:r>
                        <a:rPr lang="en-US" sz="1600" b="0" baseline="0" dirty="0" smtClean="0">
                          <a:solidFill>
                            <a:schemeClr val="tx1"/>
                          </a:solidFill>
                          <a:latin typeface="+mn-lt"/>
                          <a:ea typeface="Calibri"/>
                          <a:cs typeface="Arial" pitchFamily="34" charset="0"/>
                        </a:rPr>
                        <a:t> </a:t>
                      </a:r>
                      <a:r>
                        <a:rPr lang="en-US" sz="1600" b="0" baseline="0" dirty="0" err="1" smtClean="0">
                          <a:solidFill>
                            <a:schemeClr val="tx1"/>
                          </a:solidFill>
                          <a:latin typeface="+mn-lt"/>
                          <a:ea typeface="Calibri"/>
                          <a:cs typeface="Arial" pitchFamily="34" charset="0"/>
                        </a:rPr>
                        <a:t>secara</a:t>
                      </a:r>
                      <a:r>
                        <a:rPr lang="en-US" sz="1600" b="0" baseline="0" dirty="0" smtClean="0">
                          <a:solidFill>
                            <a:schemeClr val="tx1"/>
                          </a:solidFill>
                          <a:latin typeface="+mn-lt"/>
                          <a:ea typeface="Calibri"/>
                          <a:cs typeface="Arial" pitchFamily="34" charset="0"/>
                        </a:rPr>
                        <a:t> </a:t>
                      </a:r>
                      <a:r>
                        <a:rPr lang="en-US" sz="1600" b="0" baseline="0" dirty="0" err="1" smtClean="0">
                          <a:solidFill>
                            <a:schemeClr val="tx1"/>
                          </a:solidFill>
                          <a:latin typeface="+mn-lt"/>
                          <a:ea typeface="Calibri"/>
                          <a:cs typeface="Arial" pitchFamily="34" charset="0"/>
                        </a:rPr>
                        <a:t>mendalam</a:t>
                      </a:r>
                      <a:r>
                        <a:rPr lang="en-US" sz="1600" b="0" dirty="0" smtClean="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serta</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mampu</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memformulasikan</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penyelesaian</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masalah</a:t>
                      </a:r>
                      <a:r>
                        <a:rPr lang="en-US" sz="1600" b="0" dirty="0">
                          <a:solidFill>
                            <a:schemeClr val="tx1"/>
                          </a:solidFill>
                          <a:latin typeface="+mn-lt"/>
                          <a:ea typeface="Calibri"/>
                          <a:cs typeface="Arial" pitchFamily="34" charset="0"/>
                        </a:rPr>
                        <a:t> </a:t>
                      </a:r>
                      <a:r>
                        <a:rPr lang="en-US" sz="1600" b="0" dirty="0" err="1">
                          <a:solidFill>
                            <a:schemeClr val="tx1"/>
                          </a:solidFill>
                          <a:latin typeface="+mn-lt"/>
                          <a:ea typeface="Calibri"/>
                          <a:cs typeface="Arial" pitchFamily="34" charset="0"/>
                        </a:rPr>
                        <a:t>prosedural</a:t>
                      </a:r>
                      <a:r>
                        <a:rPr lang="en-US" sz="1600" b="0" dirty="0">
                          <a:solidFill>
                            <a:schemeClr val="tx1"/>
                          </a:solidFill>
                          <a:latin typeface="+mn-lt"/>
                          <a:ea typeface="Calibri"/>
                          <a:cs typeface="Arial" pitchFamily="34" charset="0"/>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F4AE"/>
                    </a:solidFill>
                  </a:tcPr>
                </a:tc>
              </a:tr>
              <a:tr h="2455119">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chemeClr val="tx1"/>
                          </a:solidFill>
                          <a:latin typeface="+mn-lt"/>
                          <a:ea typeface="Calibri"/>
                          <a:cs typeface="Arial" pitchFamily="34" charset="0"/>
                        </a:rPr>
                        <a:t>Mampu</a:t>
                      </a:r>
                      <a:r>
                        <a:rPr lang="en-US" sz="1600" baseline="0"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mengelola</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kelompok</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kerja</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dan</a:t>
                      </a:r>
                      <a:r>
                        <a:rPr lang="en-US" sz="1600"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menyusun</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laporan</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tertulis</a:t>
                      </a:r>
                      <a:r>
                        <a:rPr lang="en-US" sz="1600" dirty="0" smtClean="0">
                          <a:solidFill>
                            <a:schemeClr val="tx1"/>
                          </a:solidFill>
                          <a:latin typeface="+mn-lt"/>
                          <a:ea typeface="Calibri"/>
                          <a:cs typeface="Arial" pitchFamily="34" charset="0"/>
                        </a:rPr>
                        <a:t> </a:t>
                      </a:r>
                      <a:r>
                        <a:rPr lang="en-US" sz="1600" dirty="0" err="1" smtClean="0">
                          <a:solidFill>
                            <a:schemeClr val="tx1"/>
                          </a:solidFill>
                          <a:latin typeface="+mn-lt"/>
                          <a:ea typeface="Calibri"/>
                          <a:cs typeface="Arial" pitchFamily="34" charset="0"/>
                        </a:rPr>
                        <a:t>secara</a:t>
                      </a:r>
                      <a:r>
                        <a:rPr lang="en-US" sz="1600" dirty="0" smtClean="0">
                          <a:solidFill>
                            <a:schemeClr val="tx1"/>
                          </a:solidFill>
                          <a:latin typeface="+mn-lt"/>
                          <a:ea typeface="Calibri"/>
                          <a:cs typeface="Arial" pitchFamily="34" charset="0"/>
                        </a:rPr>
                        <a:t> </a:t>
                      </a:r>
                      <a:r>
                        <a:rPr lang="en-US" sz="1600" b="1" err="1" smtClean="0">
                          <a:solidFill>
                            <a:schemeClr val="tx1"/>
                          </a:solidFill>
                          <a:latin typeface="+mn-lt"/>
                          <a:ea typeface="Calibri"/>
                          <a:cs typeface="Arial" pitchFamily="34" charset="0"/>
                        </a:rPr>
                        <a:t>komprehensif</a:t>
                      </a:r>
                      <a:r>
                        <a:rPr lang="en-US" sz="1600" b="1" smtClean="0">
                          <a:solidFill>
                            <a:schemeClr val="tx1"/>
                          </a:solidFill>
                          <a:latin typeface="+mn-lt"/>
                          <a:ea typeface="Calibri"/>
                          <a:cs typeface="Arial" pitchFamily="34" charset="0"/>
                        </a:rPr>
                        <a:t>.</a:t>
                      </a:r>
                    </a:p>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id-ID" sz="1600" kern="1200" smtClean="0">
                          <a:solidFill>
                            <a:schemeClr val="tx1"/>
                          </a:solidFill>
                          <a:latin typeface="+mn-lt"/>
                          <a:ea typeface="+mn-ea"/>
                          <a:cs typeface="+mn-cs"/>
                        </a:rPr>
                        <a:t>Bertanggung jawab pada pekerjaan sendiri dan dapat diberi tanggung jawab atas pencapaian hasil kerja kelompok. </a:t>
                      </a:r>
                      <a:endParaRPr lang="en-US" sz="1600" b="1" smtClean="0">
                        <a:solidFill>
                          <a:schemeClr val="tx1"/>
                        </a:solidFill>
                        <a:latin typeface="+mn-lt"/>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EA96"/>
                    </a:solidFill>
                  </a:tcPr>
                </a:tc>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b="1" dirty="0" err="1">
                          <a:solidFill>
                            <a:schemeClr val="tx1"/>
                          </a:solidFill>
                          <a:latin typeface="+mn-lt"/>
                          <a:ea typeface="Calibri"/>
                          <a:cs typeface="Arial" pitchFamily="34" charset="0"/>
                        </a:rPr>
                        <a:t>Mampu</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mengambil</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keputusan</a:t>
                      </a:r>
                      <a:r>
                        <a:rPr lang="en-US" sz="1600" b="1" dirty="0">
                          <a:solidFill>
                            <a:schemeClr val="tx1"/>
                          </a:solidFill>
                          <a:latin typeface="+mn-lt"/>
                          <a:ea typeface="Calibri"/>
                          <a:cs typeface="Arial" pitchFamily="34" charset="0"/>
                        </a:rPr>
                        <a:t> </a:t>
                      </a:r>
                      <a:r>
                        <a:rPr lang="en-US" sz="1600" b="1" dirty="0" smtClean="0">
                          <a:solidFill>
                            <a:schemeClr val="tx1"/>
                          </a:solidFill>
                          <a:latin typeface="+mn-lt"/>
                          <a:ea typeface="Calibri"/>
                          <a:cs typeface="Arial" pitchFamily="34" charset="0"/>
                        </a:rPr>
                        <a:t>yang </a:t>
                      </a:r>
                      <a:r>
                        <a:rPr lang="en-US" sz="1600" b="1" dirty="0" err="1" smtClean="0">
                          <a:solidFill>
                            <a:schemeClr val="tx1"/>
                          </a:solidFill>
                          <a:latin typeface="+mn-lt"/>
                          <a:ea typeface="Calibri"/>
                          <a:cs typeface="Arial" pitchFamily="34" charset="0"/>
                        </a:rPr>
                        <a:t>tepat</a:t>
                      </a:r>
                      <a:r>
                        <a:rPr lang="en-US" sz="1600" b="1" dirty="0" smtClean="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berdasarkan</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analisis</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informasi</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dan</a:t>
                      </a:r>
                      <a:r>
                        <a:rPr lang="en-US" sz="1600" b="1" dirty="0">
                          <a:solidFill>
                            <a:schemeClr val="tx1"/>
                          </a:solidFill>
                          <a:latin typeface="+mn-lt"/>
                          <a:ea typeface="Calibri"/>
                          <a:cs typeface="Arial" pitchFamily="34" charset="0"/>
                        </a:rPr>
                        <a:t> data, </a:t>
                      </a:r>
                      <a:r>
                        <a:rPr lang="en-US" sz="1600" b="1" dirty="0" err="1">
                          <a:solidFill>
                            <a:schemeClr val="tx1"/>
                          </a:solidFill>
                          <a:latin typeface="+mn-lt"/>
                          <a:ea typeface="Calibri"/>
                          <a:cs typeface="Arial" pitchFamily="34" charset="0"/>
                        </a:rPr>
                        <a:t>dan</a:t>
                      </a:r>
                      <a:r>
                        <a:rPr lang="en-US" sz="1600" b="1" dirty="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mampu</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memberikan</a:t>
                      </a:r>
                      <a:r>
                        <a:rPr lang="en-US" sz="1600" b="1" dirty="0" smtClean="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petunjuk</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dalam</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memilih</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berbagai</a:t>
                      </a:r>
                      <a:r>
                        <a:rPr lang="en-US" sz="1600" b="1" dirty="0">
                          <a:solidFill>
                            <a:schemeClr val="tx1"/>
                          </a:solidFill>
                          <a:latin typeface="+mn-lt"/>
                          <a:ea typeface="Calibri"/>
                          <a:cs typeface="Arial" pitchFamily="34" charset="0"/>
                        </a:rPr>
                        <a:t> </a:t>
                      </a:r>
                      <a:r>
                        <a:rPr lang="en-US" sz="1600" b="1" dirty="0" err="1">
                          <a:solidFill>
                            <a:schemeClr val="tx1"/>
                          </a:solidFill>
                          <a:latin typeface="+mn-lt"/>
                          <a:ea typeface="Calibri"/>
                          <a:cs typeface="Arial" pitchFamily="34" charset="0"/>
                        </a:rPr>
                        <a:t>alternatif</a:t>
                      </a:r>
                      <a:r>
                        <a:rPr lang="en-US" sz="1600" b="1" dirty="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solusi</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secara</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mandiri</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dan</a:t>
                      </a:r>
                      <a:r>
                        <a:rPr lang="en-US" sz="1600" b="1" dirty="0" smtClean="0">
                          <a:solidFill>
                            <a:schemeClr val="tx1"/>
                          </a:solidFill>
                          <a:latin typeface="+mn-lt"/>
                          <a:ea typeface="Calibri"/>
                          <a:cs typeface="Arial" pitchFamily="34" charset="0"/>
                        </a:rPr>
                        <a:t> </a:t>
                      </a:r>
                      <a:r>
                        <a:rPr lang="en-US" sz="1600" b="1" dirty="0" err="1" smtClean="0">
                          <a:solidFill>
                            <a:schemeClr val="tx1"/>
                          </a:solidFill>
                          <a:latin typeface="+mn-lt"/>
                          <a:ea typeface="Calibri"/>
                          <a:cs typeface="Arial" pitchFamily="34" charset="0"/>
                        </a:rPr>
                        <a:t>kelompok</a:t>
                      </a:r>
                      <a:r>
                        <a:rPr lang="en-US" sz="1600" b="1" smtClean="0">
                          <a:solidFill>
                            <a:schemeClr val="tx1"/>
                          </a:solidFill>
                          <a:latin typeface="+mn-lt"/>
                          <a:ea typeface="Calibri"/>
                          <a:cs typeface="Arial" pitchFamily="34" charset="0"/>
                        </a:rPr>
                        <a:t>. </a:t>
                      </a:r>
                    </a:p>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id-ID" sz="1600" kern="1200" smtClean="0">
                          <a:solidFill>
                            <a:schemeClr val="tx1"/>
                          </a:solidFill>
                          <a:latin typeface="+mn-lt"/>
                          <a:ea typeface="+mn-ea"/>
                          <a:cs typeface="Arial" pitchFamily="34" charset="0"/>
                        </a:rPr>
                        <a:t>Bertanggung jawab pada pekerjaan sendiri dan dapat diberi tanggung jawab atas pencapaian hasil kerja organisasi.</a:t>
                      </a:r>
                      <a:endParaRPr lang="en-US" sz="1600" smtClean="0">
                        <a:solidFill>
                          <a:schemeClr val="tx1"/>
                        </a:solidFill>
                        <a:latin typeface="+mn-lt"/>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6EA96"/>
                    </a:solidFill>
                  </a:tcPr>
                </a:tc>
              </a:tr>
            </a:tbl>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733800" y="243639"/>
          <a:ext cx="60960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4161439" y="2987566"/>
            <a:ext cx="805029" cy="461665"/>
          </a:xfrm>
          <a:prstGeom prst="rect">
            <a:avLst/>
          </a:prstGeom>
          <a:noFill/>
        </p:spPr>
        <p:txBody>
          <a:bodyPr wrap="none" lIns="91440" tIns="45720" rIns="91440" bIns="45720">
            <a:spAutoFit/>
          </a:bodyPr>
          <a:lstStyle/>
          <a:p>
            <a:pPr algn="ctr"/>
            <a:r>
              <a:rPr lang="en-US" sz="2400" b="1" cap="none" spc="0" smtClean="0">
                <a:ln w="1905"/>
                <a:solidFill>
                  <a:srgbClr val="FF0000"/>
                </a:solidFill>
                <a:effectLst>
                  <a:innerShdw blurRad="69850" dist="43180" dir="5400000">
                    <a:srgbClr val="000000">
                      <a:alpha val="65000"/>
                    </a:srgbClr>
                  </a:innerShdw>
                </a:effectLst>
              </a:rPr>
              <a:t>KKNI</a:t>
            </a:r>
            <a:endParaRPr lang="en-US" sz="2800" b="1" cap="none" spc="0">
              <a:ln w="1905"/>
              <a:solidFill>
                <a:srgbClr val="FF0000"/>
              </a:solidFill>
              <a:effectLst>
                <a:innerShdw blurRad="69850" dist="43180" dir="5400000">
                  <a:srgbClr val="000000">
                    <a:alpha val="65000"/>
                  </a:srgbClr>
                </a:innerShdw>
              </a:effectLst>
            </a:endParaRPr>
          </a:p>
        </p:txBody>
      </p:sp>
      <p:sp>
        <p:nvSpPr>
          <p:cNvPr id="6" name="Rectangle 5"/>
          <p:cNvSpPr/>
          <p:nvPr/>
        </p:nvSpPr>
        <p:spPr>
          <a:xfrm>
            <a:off x="304800" y="341293"/>
            <a:ext cx="3188052" cy="83099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cap="none" spc="0" smtClean="0">
                <a:ln w="11430"/>
                <a:solidFill>
                  <a:srgbClr val="FF0000"/>
                </a:solidFill>
                <a:effectLst>
                  <a:outerShdw blurRad="50800" dist="39000" dir="5460000" algn="tl">
                    <a:srgbClr val="000000">
                      <a:alpha val="38000"/>
                    </a:srgbClr>
                  </a:outerShdw>
                </a:effectLst>
              </a:rPr>
              <a:t>KKNI</a:t>
            </a:r>
            <a:r>
              <a:rPr lang="en-US" sz="2400" b="1" cap="none" spc="0" smtClean="0">
                <a:ln w="11430"/>
                <a:effectLst>
                  <a:outerShdw blurRad="50800" dist="39000" dir="5460000" algn="tl">
                    <a:srgbClr val="000000">
                      <a:alpha val="38000"/>
                    </a:srgbClr>
                  </a:outerShdw>
                </a:effectLst>
              </a:rPr>
              <a:t> </a:t>
            </a:r>
            <a:r>
              <a:rPr lang="en-US" sz="2400" b="1" cap="none" spc="0" smtClean="0">
                <a:ln w="11430"/>
                <a:solidFill>
                  <a:schemeClr val="bg2">
                    <a:lumMod val="50000"/>
                  </a:schemeClr>
                </a:solidFill>
                <a:effectLst>
                  <a:outerShdw blurRad="50800" dist="39000" dir="5460000" algn="tl">
                    <a:srgbClr val="000000">
                      <a:alpha val="38000"/>
                    </a:srgbClr>
                  </a:outerShdw>
                </a:effectLst>
              </a:rPr>
              <a:t>sebagai </a:t>
            </a:r>
            <a:r>
              <a:rPr lang="en-US" sz="2400" b="1" smtClean="0">
                <a:ln w="11430"/>
                <a:solidFill>
                  <a:schemeClr val="bg2">
                    <a:lumMod val="50000"/>
                  </a:schemeClr>
                </a:solidFill>
                <a:effectLst>
                  <a:outerShdw blurRad="50800" dist="39000" dir="5460000" algn="tl">
                    <a:srgbClr val="000000">
                      <a:alpha val="38000"/>
                    </a:srgbClr>
                  </a:outerShdw>
                </a:effectLst>
              </a:rPr>
              <a:t>Penyetara</a:t>
            </a:r>
          </a:p>
          <a:p>
            <a:r>
              <a:rPr lang="en-US" sz="2400" b="1" cap="none" spc="0" smtClean="0">
                <a:ln w="11430"/>
                <a:solidFill>
                  <a:schemeClr val="bg2">
                    <a:lumMod val="50000"/>
                  </a:schemeClr>
                </a:solidFill>
                <a:effectLst>
                  <a:outerShdw blurRad="50800" dist="39000" dir="5460000" algn="tl">
                    <a:srgbClr val="000000">
                      <a:alpha val="38000"/>
                    </a:srgbClr>
                  </a:outerShdw>
                </a:effectLst>
              </a:rPr>
              <a:t>Kualitas </a:t>
            </a:r>
            <a:r>
              <a:rPr lang="en-US" sz="2400" b="1" smtClean="0">
                <a:ln w="11430"/>
                <a:solidFill>
                  <a:schemeClr val="bg2">
                    <a:lumMod val="50000"/>
                  </a:schemeClr>
                </a:solidFill>
                <a:effectLst>
                  <a:outerShdw blurRad="50800" dist="39000" dir="5460000" algn="tl">
                    <a:srgbClr val="000000">
                      <a:alpha val="38000"/>
                    </a:srgbClr>
                  </a:outerShdw>
                </a:effectLst>
              </a:rPr>
              <a:t>SDM</a:t>
            </a:r>
            <a:endParaRPr lang="en-US" sz="2400" b="1" cap="none" spc="0">
              <a:ln w="11430"/>
              <a:solidFill>
                <a:schemeClr val="bg2">
                  <a:lumMod val="50000"/>
                </a:schemeClr>
              </a:solidFill>
              <a:effectLst>
                <a:outerShdw blurRad="50800" dist="39000" dir="5460000" algn="tl">
                  <a:srgbClr val="000000">
                    <a:alpha val="38000"/>
                  </a:srgbClr>
                </a:outerShdw>
              </a:effectLst>
            </a:endParaRPr>
          </a:p>
        </p:txBody>
      </p:sp>
      <p:grpSp>
        <p:nvGrpSpPr>
          <p:cNvPr id="15" name="Group 14"/>
          <p:cNvGrpSpPr/>
          <p:nvPr/>
        </p:nvGrpSpPr>
        <p:grpSpPr>
          <a:xfrm>
            <a:off x="914401" y="1143000"/>
            <a:ext cx="4191000" cy="5029199"/>
            <a:chOff x="914401" y="1143000"/>
            <a:chExt cx="4191000" cy="5029199"/>
          </a:xfrm>
          <a:effectLst>
            <a:outerShdw blurRad="50800" dist="38100" dir="2700000" algn="tl" rotWithShape="0">
              <a:prstClr val="black">
                <a:alpha val="40000"/>
              </a:prstClr>
            </a:outerShdw>
          </a:effectLst>
        </p:grpSpPr>
        <p:sp>
          <p:nvSpPr>
            <p:cNvPr id="14" name="Block Arc 13"/>
            <p:cNvSpPr/>
            <p:nvPr/>
          </p:nvSpPr>
          <p:spPr>
            <a:xfrm rot="16200000">
              <a:off x="495301" y="1562100"/>
              <a:ext cx="5029199" cy="4191000"/>
            </a:xfrm>
            <a:prstGeom prst="blockArc">
              <a:avLst>
                <a:gd name="adj1" fmla="val 12481640"/>
                <a:gd name="adj2" fmla="val 19665394"/>
                <a:gd name="adj3" fmla="val 36669"/>
              </a:avLst>
            </a:prstGeom>
            <a:solidFill>
              <a:srgbClr val="6760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3" name="Group 12"/>
            <p:cNvGrpSpPr/>
            <p:nvPr/>
          </p:nvGrpSpPr>
          <p:grpSpPr>
            <a:xfrm>
              <a:off x="1143001" y="1748589"/>
              <a:ext cx="3124202" cy="3890213"/>
              <a:chOff x="609602" y="1295400"/>
              <a:chExt cx="3124202" cy="3890213"/>
            </a:xfrm>
          </p:grpSpPr>
          <p:sp>
            <p:nvSpPr>
              <p:cNvPr id="8" name="Rectangle 7"/>
              <p:cNvSpPr/>
              <p:nvPr/>
            </p:nvSpPr>
            <p:spPr>
              <a:xfrm rot="16200000">
                <a:off x="226596" y="1678406"/>
                <a:ext cx="3890213" cy="3124202"/>
              </a:xfrm>
              <a:prstGeom prst="rect">
                <a:avLst/>
              </a:prstGeom>
              <a:noFill/>
            </p:spPr>
            <p:txBody>
              <a:bodyPr wrap="none" lIns="91440" tIns="45720" rIns="91440" bIns="45720">
                <a:prstTxWarp prst="textArchUp">
                  <a:avLst>
                    <a:gd name="adj" fmla="val 11766323"/>
                  </a:avLst>
                </a:prstTxWarp>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b="1" smtClean="0">
                    <a:ln w="11430"/>
                    <a:solidFill>
                      <a:srgbClr val="FFFF00"/>
                    </a:solidFill>
                    <a:effectLst>
                      <a:outerShdw blurRad="80000" dist="40000" dir="5040000" algn="tl">
                        <a:srgbClr val="000000">
                          <a:alpha val="30000"/>
                        </a:srgbClr>
                      </a:outerShdw>
                    </a:effectLst>
                  </a:rPr>
                  <a:t>TENAGA KERJA  </a:t>
                </a:r>
                <a:r>
                  <a:rPr lang="en-US" b="1" smtClean="0">
                    <a:ln w="11430"/>
                    <a:solidFill>
                      <a:schemeClr val="bg1"/>
                    </a:solidFill>
                    <a:effectLst>
                      <a:outerShdw blurRad="80000" dist="40000" dir="5040000" algn="tl">
                        <a:srgbClr val="000000">
                          <a:alpha val="30000"/>
                        </a:srgbClr>
                      </a:outerShdw>
                    </a:effectLst>
                  </a:rPr>
                  <a:t>dan</a:t>
                </a:r>
                <a:r>
                  <a:rPr lang="en-US" b="1" smtClean="0">
                    <a:ln w="11430"/>
                    <a:solidFill>
                      <a:srgbClr val="FFFF00"/>
                    </a:solidFill>
                    <a:effectLst>
                      <a:outerShdw blurRad="80000" dist="40000" dir="5040000" algn="tl">
                        <a:srgbClr val="000000">
                          <a:alpha val="30000"/>
                        </a:srgbClr>
                      </a:outerShdw>
                    </a:effectLst>
                  </a:rPr>
                  <a:t> MAHASISWA ASING</a:t>
                </a:r>
                <a:endParaRPr lang="en-US" b="1">
                  <a:ln w="11430"/>
                  <a:solidFill>
                    <a:srgbClr val="FFFF00"/>
                  </a:solidFill>
                  <a:effectLst>
                    <a:outerShdw blurRad="80000" dist="40000" dir="5040000" algn="tl">
                      <a:srgbClr val="000000">
                        <a:alpha val="30000"/>
                      </a:srgbClr>
                    </a:outerShdw>
                  </a:effectLst>
                </a:endParaRPr>
              </a:p>
            </p:txBody>
          </p:sp>
          <p:sp>
            <p:nvSpPr>
              <p:cNvPr id="9" name="Oval 8"/>
              <p:cNvSpPr/>
              <p:nvPr/>
            </p:nvSpPr>
            <p:spPr>
              <a:xfrm>
                <a:off x="1343526" y="1905000"/>
                <a:ext cx="914400" cy="914400"/>
              </a:xfrm>
              <a:prstGeom prst="ellipse">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rgbClr val="FFFF00"/>
                    </a:solidFill>
                    <a:effectLst>
                      <a:outerShdw blurRad="38100" dist="38100" dir="2700000" algn="tl">
                        <a:srgbClr val="000000">
                          <a:alpha val="43137"/>
                        </a:srgbClr>
                      </a:outerShdw>
                    </a:effectLst>
                  </a:rPr>
                  <a:t>AQF</a:t>
                </a:r>
                <a:endParaRPr lang="en-US" b="1">
                  <a:solidFill>
                    <a:srgbClr val="FFFF00"/>
                  </a:solidFill>
                  <a:effectLst>
                    <a:outerShdw blurRad="38100" dist="38100" dir="2700000" algn="tl">
                      <a:srgbClr val="000000">
                        <a:alpha val="43137"/>
                      </a:srgbClr>
                    </a:outerShdw>
                  </a:effectLst>
                </a:endParaRPr>
              </a:p>
            </p:txBody>
          </p:sp>
          <p:sp>
            <p:nvSpPr>
              <p:cNvPr id="10" name="Oval 9"/>
              <p:cNvSpPr/>
              <p:nvPr/>
            </p:nvSpPr>
            <p:spPr>
              <a:xfrm>
                <a:off x="1028700" y="2819400"/>
                <a:ext cx="914400" cy="914400"/>
              </a:xfrm>
              <a:prstGeom prst="ellipse">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rgbClr val="FFFF00"/>
                    </a:solidFill>
                    <a:effectLst>
                      <a:outerShdw blurRad="38100" dist="38100" dir="2700000" algn="tl">
                        <a:srgbClr val="000000">
                          <a:alpha val="43137"/>
                        </a:srgbClr>
                      </a:outerShdw>
                    </a:effectLst>
                  </a:rPr>
                  <a:t>EQF</a:t>
                </a:r>
                <a:endParaRPr lang="en-US" b="1">
                  <a:solidFill>
                    <a:srgbClr val="FFFF00"/>
                  </a:solidFill>
                  <a:effectLst>
                    <a:outerShdw blurRad="38100" dist="38100" dir="2700000" algn="tl">
                      <a:srgbClr val="000000">
                        <a:alpha val="43137"/>
                      </a:srgbClr>
                    </a:outerShdw>
                  </a:effectLst>
                </a:endParaRPr>
              </a:p>
            </p:txBody>
          </p:sp>
          <p:sp>
            <p:nvSpPr>
              <p:cNvPr id="11" name="Oval 10"/>
              <p:cNvSpPr/>
              <p:nvPr/>
            </p:nvSpPr>
            <p:spPr>
              <a:xfrm>
                <a:off x="1447800" y="3685674"/>
                <a:ext cx="914400" cy="914400"/>
              </a:xfrm>
              <a:prstGeom prst="ellipse">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rgbClr val="FFFF00"/>
                    </a:solidFill>
                    <a:effectLst>
                      <a:outerShdw blurRad="38100" dist="38100" dir="2700000" algn="tl">
                        <a:srgbClr val="000000">
                          <a:alpha val="43137"/>
                        </a:srgbClr>
                      </a:outerShdw>
                    </a:effectLst>
                  </a:rPr>
                  <a:t>SQF</a:t>
                </a:r>
                <a:endParaRPr lang="en-US" b="1">
                  <a:solidFill>
                    <a:srgbClr val="FFFF00"/>
                  </a:solidFill>
                  <a:effectLst>
                    <a:outerShdw blurRad="38100" dist="38100" dir="2700000" algn="tl">
                      <a:srgbClr val="000000">
                        <a:alpha val="43137"/>
                      </a:srgbClr>
                    </a:outerShdw>
                  </a:effectLst>
                </a:endParaRPr>
              </a:p>
            </p:txBody>
          </p:sp>
        </p:grpSp>
      </p:grpSp>
      <p:sp>
        <p:nvSpPr>
          <p:cNvPr id="12" name="Teardrop 11"/>
          <p:cNvSpPr/>
          <p:nvPr/>
        </p:nvSpPr>
        <p:spPr>
          <a:xfrm rot="2582323">
            <a:off x="2542449" y="3149750"/>
            <a:ext cx="984052" cy="995488"/>
          </a:xfrm>
          <a:prstGeom prst="teardrop">
            <a:avLst>
              <a:gd name="adj" fmla="val 138811"/>
            </a:avLst>
          </a:prstGeom>
          <a:gradFill flip="none" rotWithShape="1">
            <a:gsLst>
              <a:gs pos="0">
                <a:schemeClr val="bg2">
                  <a:lumMod val="50000"/>
                </a:schemeClr>
              </a:gs>
              <a:gs pos="50000">
                <a:srgbClr val="FFCC66">
                  <a:tint val="44500"/>
                  <a:satMod val="160000"/>
                </a:srgbClr>
              </a:gs>
              <a:gs pos="100000">
                <a:srgbClr val="FFCC66">
                  <a:tint val="23500"/>
                  <a:satMod val="160000"/>
                </a:srgbClr>
              </a:gs>
            </a:gsLst>
            <a:lin ang="81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Box 80"/>
          <p:cNvSpPr txBox="1">
            <a:spLocks noChangeArrowheads="1"/>
          </p:cNvSpPr>
          <p:nvPr/>
        </p:nvSpPr>
        <p:spPr bwMode="auto">
          <a:xfrm>
            <a:off x="6803408" y="6552461"/>
            <a:ext cx="2166938" cy="271053"/>
          </a:xfrm>
          <a:prstGeom prst="rect">
            <a:avLst/>
          </a:prstGeom>
          <a:noFill/>
          <a:ln w="9525">
            <a:noFill/>
            <a:miter lim="800000"/>
            <a:headEnd/>
            <a:tailEnd/>
          </a:ln>
        </p:spPr>
        <p:txBody>
          <a:bodyPr wrap="square" lIns="85554" tIns="42776" rIns="85554" bIns="42776">
            <a:spAutoFit/>
          </a:bodyPr>
          <a:lstStyle/>
          <a:p>
            <a:pPr algn="r" defTabSz="855663" eaLnBrk="0" hangingPunct="0">
              <a:spcBef>
                <a:spcPct val="50000"/>
              </a:spcBef>
            </a:pPr>
            <a:r>
              <a:rPr lang="en-US" sz="1200" b="1" dirty="0" smtClean="0"/>
              <a:t>endrotomoits@yahoo.com</a:t>
            </a:r>
            <a:endParaRPr lang="en-US" sz="12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left)">
                                      <p:cBhvr>
                                        <p:cTn id="16" dur="1000"/>
                                        <p:tgtEl>
                                          <p:spTgt spid="15"/>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left)">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P spid="12"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342900"/>
          <a:ext cx="8686800" cy="6045241"/>
        </p:xfrm>
        <a:graphic>
          <a:graphicData uri="http://schemas.openxmlformats.org/drawingml/2006/table">
            <a:tbl>
              <a:tblPr/>
              <a:tblGrid>
                <a:gridCol w="4495800"/>
                <a:gridCol w="4191000"/>
              </a:tblGrid>
              <a:tr h="91440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7</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dengan lulusan Pendidikan Profesi)</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8</a:t>
                      </a:r>
                      <a:endPar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dengan lulusan S2)</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1781089">
                <a:tc>
                  <a:txBody>
                    <a:bodyPr/>
                    <a:lstStyle/>
                    <a:p>
                      <a:pPr marL="114300" indent="0" algn="l">
                        <a:lnSpc>
                          <a:spcPct val="115000"/>
                        </a:lnSpc>
                        <a:spcAft>
                          <a:spcPts val="1000"/>
                        </a:spcAft>
                        <a:buFont typeface="Arial" pitchFamily="34" charset="0"/>
                        <a:buNone/>
                        <a:tabLst>
                          <a:tab pos="1786255" algn="l"/>
                        </a:tabLst>
                      </a:pPr>
                      <a:r>
                        <a:rPr lang="en-US" sz="1600" dirty="0" err="1" smtClean="0">
                          <a:solidFill>
                            <a:srgbClr val="000000"/>
                          </a:solidFill>
                          <a:latin typeface="+mn-lt"/>
                          <a:ea typeface="Calibri"/>
                          <a:cs typeface="Arial" pitchFamily="34" charset="0"/>
                        </a:rPr>
                        <a:t>Mampu</a:t>
                      </a:r>
                      <a:r>
                        <a:rPr lang="en-US" sz="1600" dirty="0" smtClean="0">
                          <a:solidFill>
                            <a:srgbClr val="000000"/>
                          </a:solidFill>
                          <a:latin typeface="+mn-lt"/>
                          <a:ea typeface="Calibri"/>
                          <a:cs typeface="Arial" pitchFamily="34" charset="0"/>
                        </a:rPr>
                        <a:t> </a:t>
                      </a:r>
                      <a:r>
                        <a:rPr lang="en-US" sz="1600" b="1" dirty="0" err="1" smtClean="0">
                          <a:solidFill>
                            <a:srgbClr val="000000"/>
                          </a:solidFill>
                          <a:latin typeface="+mn-lt"/>
                          <a:ea typeface="Calibri"/>
                          <a:cs typeface="Times New Roman"/>
                        </a:rPr>
                        <a:t>merencanakan</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dan</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mengelola</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sumberdaya</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di</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bawah</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tanggung</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jawabnya</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dan</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mengevaluasi</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secara</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komprehensif</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kerjanya</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dengan</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memanfaatkan</a:t>
                      </a:r>
                      <a:r>
                        <a:rPr lang="en-US" sz="1600" b="1" dirty="0" smtClean="0">
                          <a:solidFill>
                            <a:srgbClr val="000000"/>
                          </a:solidFill>
                          <a:latin typeface="+mn-lt"/>
                          <a:ea typeface="Calibri"/>
                          <a:cs typeface="Times New Roman"/>
                        </a:rPr>
                        <a:t> IPTEKS</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untuk</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menghasilkan</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langkah-langkah</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pengembangan</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strategis</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organisasi</a:t>
                      </a:r>
                      <a:r>
                        <a:rPr lang="en-US" sz="1600" b="1" dirty="0" smtClean="0">
                          <a:solidFill>
                            <a:srgbClr val="000000"/>
                          </a:solidFill>
                          <a:latin typeface="+mn-lt"/>
                          <a:ea typeface="Calibri"/>
                          <a:cs typeface="Times New Roman"/>
                        </a:rPr>
                        <a:t>.</a:t>
                      </a:r>
                      <a:endParaRPr lang="en-US" sz="1600" dirty="0">
                        <a:latin typeface="+mn-lt"/>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F9D0"/>
                    </a:solidFill>
                  </a:tcPr>
                </a:tc>
                <a:tc>
                  <a:txBody>
                    <a:bodyPr/>
                    <a:lstStyle/>
                    <a:p>
                      <a:pPr marL="114300" indent="0" algn="l">
                        <a:lnSpc>
                          <a:spcPct val="115000"/>
                        </a:lnSpc>
                        <a:spcAft>
                          <a:spcPts val="1000"/>
                        </a:spcAft>
                        <a:buFont typeface="Arial" pitchFamily="34" charset="0"/>
                        <a:buNone/>
                        <a:tabLst>
                          <a:tab pos="1786255" algn="l"/>
                        </a:tabLst>
                      </a:pPr>
                      <a:r>
                        <a:rPr lang="en-US" sz="1600" dirty="0" err="1" smtClean="0">
                          <a:solidFill>
                            <a:srgbClr val="000000"/>
                          </a:solidFill>
                          <a:latin typeface="+mn-lt"/>
                          <a:ea typeface="Calibri"/>
                          <a:cs typeface="Arial" pitchFamily="34" charset="0"/>
                        </a:rPr>
                        <a:t>Mampu</a:t>
                      </a:r>
                      <a:r>
                        <a:rPr lang="en-US" sz="1600" dirty="0" smtClean="0">
                          <a:solidFill>
                            <a:srgbClr val="000000"/>
                          </a:solidFill>
                          <a:latin typeface="+mn-lt"/>
                          <a:ea typeface="Calibri"/>
                          <a:cs typeface="Arial" pitchFamily="34" charset="0"/>
                        </a:rPr>
                        <a:t> </a:t>
                      </a:r>
                      <a:r>
                        <a:rPr lang="en-US" sz="1600" b="1" dirty="0" err="1" smtClean="0">
                          <a:latin typeface="+mn-lt"/>
                          <a:ea typeface="Calibri"/>
                          <a:cs typeface="Times New Roman"/>
                        </a:rPr>
                        <a:t>mengembangkan</a:t>
                      </a:r>
                      <a:r>
                        <a:rPr lang="en-US" sz="1600" b="1" dirty="0" smtClean="0">
                          <a:latin typeface="+mn-lt"/>
                          <a:ea typeface="Calibri"/>
                          <a:cs typeface="Times New Roman"/>
                        </a:rPr>
                        <a:t> </a:t>
                      </a:r>
                      <a:r>
                        <a:rPr lang="en-US" sz="1600" dirty="0" err="1" smtClean="0">
                          <a:latin typeface="+mn-lt"/>
                          <a:ea typeface="Calibri"/>
                          <a:cs typeface="Times New Roman"/>
                        </a:rPr>
                        <a:t>pengetahuan</a:t>
                      </a:r>
                      <a:r>
                        <a:rPr lang="en-US" sz="1600" dirty="0" smtClean="0">
                          <a:latin typeface="+mn-lt"/>
                          <a:ea typeface="Calibri"/>
                          <a:cs typeface="Times New Roman"/>
                        </a:rPr>
                        <a:t>, </a:t>
                      </a:r>
                      <a:r>
                        <a:rPr lang="en-US" sz="1600" dirty="0" err="1" smtClean="0">
                          <a:latin typeface="+mn-lt"/>
                          <a:ea typeface="Calibri"/>
                          <a:cs typeface="Times New Roman"/>
                        </a:rPr>
                        <a:t>teknologi</a:t>
                      </a:r>
                      <a:r>
                        <a:rPr lang="en-US" sz="1600" dirty="0" smtClean="0">
                          <a:latin typeface="+mn-lt"/>
                          <a:ea typeface="Calibri"/>
                          <a:cs typeface="Times New Roman"/>
                        </a:rPr>
                        <a:t>, </a:t>
                      </a:r>
                      <a:r>
                        <a:rPr lang="en-US" sz="1600" dirty="0" err="1" smtClean="0">
                          <a:latin typeface="+mn-lt"/>
                          <a:ea typeface="Calibri"/>
                          <a:cs typeface="Times New Roman"/>
                        </a:rPr>
                        <a:t>dan</a:t>
                      </a:r>
                      <a:r>
                        <a:rPr lang="en-US" sz="1600" dirty="0" smtClean="0">
                          <a:latin typeface="+mn-lt"/>
                          <a:ea typeface="Calibri"/>
                          <a:cs typeface="Times New Roman"/>
                        </a:rPr>
                        <a:t> </a:t>
                      </a:r>
                      <a:r>
                        <a:rPr lang="en-US" sz="1600" dirty="0" err="1" smtClean="0">
                          <a:latin typeface="+mn-lt"/>
                          <a:ea typeface="Calibri"/>
                          <a:cs typeface="Times New Roman"/>
                        </a:rPr>
                        <a:t>atau</a:t>
                      </a:r>
                      <a:r>
                        <a:rPr lang="en-US" sz="1600" dirty="0" smtClean="0">
                          <a:latin typeface="+mn-lt"/>
                          <a:ea typeface="Calibri"/>
                          <a:cs typeface="Times New Roman"/>
                        </a:rPr>
                        <a:t> </a:t>
                      </a:r>
                      <a:r>
                        <a:rPr lang="en-US" sz="1600" dirty="0" err="1" smtClean="0">
                          <a:latin typeface="+mn-lt"/>
                          <a:ea typeface="Calibri"/>
                          <a:cs typeface="Times New Roman"/>
                        </a:rPr>
                        <a:t>seni</a:t>
                      </a:r>
                      <a:r>
                        <a:rPr lang="en-US" sz="1600" dirty="0" smtClean="0">
                          <a:latin typeface="+mn-lt"/>
                          <a:ea typeface="Calibri"/>
                          <a:cs typeface="Times New Roman"/>
                        </a:rPr>
                        <a:t> </a:t>
                      </a:r>
                      <a:r>
                        <a:rPr lang="en-US" sz="1600" dirty="0" err="1" smtClean="0">
                          <a:latin typeface="+mn-lt"/>
                          <a:ea typeface="Calibri"/>
                          <a:cs typeface="Times New Roman"/>
                        </a:rPr>
                        <a:t>di</a:t>
                      </a:r>
                      <a:r>
                        <a:rPr lang="en-US" sz="1600" dirty="0" smtClean="0">
                          <a:latin typeface="+mn-lt"/>
                          <a:ea typeface="Calibri"/>
                          <a:cs typeface="Times New Roman"/>
                        </a:rPr>
                        <a:t> </a:t>
                      </a:r>
                      <a:r>
                        <a:rPr lang="en-US" sz="1600" dirty="0" err="1" smtClean="0">
                          <a:latin typeface="+mn-lt"/>
                          <a:ea typeface="Calibri"/>
                          <a:cs typeface="Times New Roman"/>
                        </a:rPr>
                        <a:t>dalam</a:t>
                      </a:r>
                      <a:r>
                        <a:rPr lang="en-US" sz="1600" dirty="0" smtClean="0">
                          <a:latin typeface="+mn-lt"/>
                          <a:ea typeface="Calibri"/>
                          <a:cs typeface="Times New Roman"/>
                        </a:rPr>
                        <a:t> </a:t>
                      </a:r>
                      <a:r>
                        <a:rPr lang="en-US" sz="1600" dirty="0" err="1" smtClean="0">
                          <a:latin typeface="+mn-lt"/>
                          <a:ea typeface="Calibri"/>
                          <a:cs typeface="Times New Roman"/>
                        </a:rPr>
                        <a:t>bidang</a:t>
                      </a:r>
                      <a:r>
                        <a:rPr lang="en-US" sz="1600" dirty="0" smtClean="0">
                          <a:latin typeface="+mn-lt"/>
                          <a:ea typeface="Calibri"/>
                          <a:cs typeface="Times New Roman"/>
                        </a:rPr>
                        <a:t> </a:t>
                      </a:r>
                      <a:r>
                        <a:rPr lang="en-US" sz="1600" dirty="0" err="1" smtClean="0">
                          <a:latin typeface="+mn-lt"/>
                          <a:ea typeface="Calibri"/>
                          <a:cs typeface="Times New Roman"/>
                        </a:rPr>
                        <a:t>keilmuannya</a:t>
                      </a:r>
                      <a:r>
                        <a:rPr lang="en-US" sz="1600" dirty="0" smtClean="0">
                          <a:latin typeface="+mn-lt"/>
                          <a:ea typeface="Calibri"/>
                          <a:cs typeface="Times New Roman"/>
                        </a:rPr>
                        <a:t> </a:t>
                      </a:r>
                      <a:r>
                        <a:rPr lang="en-US" sz="1600" dirty="0" err="1" smtClean="0">
                          <a:latin typeface="+mn-lt"/>
                          <a:ea typeface="Calibri"/>
                          <a:cs typeface="Times New Roman"/>
                        </a:rPr>
                        <a:t>atau</a:t>
                      </a:r>
                      <a:r>
                        <a:rPr lang="en-US" sz="1600" dirty="0" smtClean="0">
                          <a:latin typeface="+mn-lt"/>
                          <a:ea typeface="Calibri"/>
                          <a:cs typeface="Times New Roman"/>
                        </a:rPr>
                        <a:t> </a:t>
                      </a:r>
                      <a:r>
                        <a:rPr lang="en-US" sz="1600" dirty="0" err="1" smtClean="0">
                          <a:latin typeface="+mn-lt"/>
                          <a:ea typeface="Calibri"/>
                          <a:cs typeface="Times New Roman"/>
                        </a:rPr>
                        <a:t>praktek</a:t>
                      </a:r>
                      <a:r>
                        <a:rPr lang="en-US" sz="1600" dirty="0" smtClean="0">
                          <a:latin typeface="+mn-lt"/>
                          <a:ea typeface="Calibri"/>
                          <a:cs typeface="Times New Roman"/>
                        </a:rPr>
                        <a:t> </a:t>
                      </a:r>
                      <a:r>
                        <a:rPr lang="en-US" sz="1600" dirty="0" err="1" smtClean="0">
                          <a:latin typeface="+mn-lt"/>
                          <a:ea typeface="Calibri"/>
                          <a:cs typeface="Times New Roman"/>
                        </a:rPr>
                        <a:t>profesionalnya</a:t>
                      </a:r>
                      <a:r>
                        <a:rPr lang="en-US" sz="1600" dirty="0" smtClean="0">
                          <a:latin typeface="+mn-lt"/>
                          <a:ea typeface="Calibri"/>
                          <a:cs typeface="Times New Roman"/>
                        </a:rPr>
                        <a:t> </a:t>
                      </a:r>
                      <a:r>
                        <a:rPr lang="en-US" sz="1600" dirty="0" err="1" smtClean="0">
                          <a:latin typeface="+mn-lt"/>
                          <a:ea typeface="Calibri"/>
                          <a:cs typeface="Times New Roman"/>
                        </a:rPr>
                        <a:t>melalui</a:t>
                      </a:r>
                      <a:r>
                        <a:rPr lang="en-US" sz="1600" dirty="0" smtClean="0">
                          <a:latin typeface="+mn-lt"/>
                          <a:ea typeface="Calibri"/>
                          <a:cs typeface="Times New Roman"/>
                        </a:rPr>
                        <a:t> </a:t>
                      </a:r>
                      <a:r>
                        <a:rPr lang="en-US" sz="1600" dirty="0" err="1" smtClean="0">
                          <a:latin typeface="+mn-lt"/>
                          <a:ea typeface="Calibri"/>
                          <a:cs typeface="Times New Roman"/>
                        </a:rPr>
                        <a:t>riset</a:t>
                      </a:r>
                      <a:r>
                        <a:rPr lang="en-US" sz="1600" dirty="0" smtClean="0">
                          <a:latin typeface="+mn-lt"/>
                          <a:ea typeface="Calibri"/>
                          <a:cs typeface="Times New Roman"/>
                        </a:rPr>
                        <a:t>, </a:t>
                      </a:r>
                      <a:r>
                        <a:rPr lang="en-US" sz="1600" dirty="0" err="1" smtClean="0">
                          <a:latin typeface="+mn-lt"/>
                          <a:ea typeface="Calibri"/>
                          <a:cs typeface="Times New Roman"/>
                        </a:rPr>
                        <a:t>hingga</a:t>
                      </a:r>
                      <a:r>
                        <a:rPr lang="en-US" sz="1600" dirty="0" smtClean="0">
                          <a:latin typeface="+mn-lt"/>
                          <a:ea typeface="Calibri"/>
                          <a:cs typeface="Times New Roman"/>
                        </a:rPr>
                        <a:t> </a:t>
                      </a:r>
                      <a:r>
                        <a:rPr lang="en-US" sz="1600" dirty="0" err="1" smtClean="0">
                          <a:latin typeface="+mn-lt"/>
                          <a:ea typeface="Calibri"/>
                          <a:cs typeface="Times New Roman"/>
                        </a:rPr>
                        <a:t>menghasilkan</a:t>
                      </a:r>
                      <a:r>
                        <a:rPr lang="en-US" sz="1600" dirty="0" smtClean="0">
                          <a:latin typeface="+mn-lt"/>
                          <a:ea typeface="Calibri"/>
                          <a:cs typeface="Times New Roman"/>
                        </a:rPr>
                        <a:t> </a:t>
                      </a:r>
                      <a:r>
                        <a:rPr lang="en-US" sz="1600" dirty="0" err="1" smtClean="0">
                          <a:latin typeface="+mn-lt"/>
                          <a:ea typeface="Calibri"/>
                          <a:cs typeface="Times New Roman"/>
                        </a:rPr>
                        <a:t>karya</a:t>
                      </a:r>
                      <a:r>
                        <a:rPr lang="en-US" sz="1600" dirty="0" smtClean="0">
                          <a:latin typeface="+mn-lt"/>
                          <a:ea typeface="Calibri"/>
                          <a:cs typeface="Times New Roman"/>
                        </a:rPr>
                        <a:t> </a:t>
                      </a:r>
                      <a:r>
                        <a:rPr lang="en-US" sz="1600" b="1" dirty="0" err="1" smtClean="0">
                          <a:latin typeface="+mn-lt"/>
                          <a:ea typeface="Calibri"/>
                          <a:cs typeface="Times New Roman"/>
                        </a:rPr>
                        <a:t>inovatif</a:t>
                      </a:r>
                      <a:r>
                        <a:rPr lang="en-US" sz="1600" b="1" dirty="0" smtClean="0">
                          <a:latin typeface="+mn-lt"/>
                          <a:ea typeface="Calibri"/>
                          <a:cs typeface="Times New Roman"/>
                        </a:rPr>
                        <a:t> </a:t>
                      </a:r>
                      <a:r>
                        <a:rPr lang="en-US" sz="1600" b="1" dirty="0" err="1" smtClean="0">
                          <a:latin typeface="+mn-lt"/>
                          <a:ea typeface="Calibri"/>
                          <a:cs typeface="Times New Roman"/>
                        </a:rPr>
                        <a:t>dan</a:t>
                      </a:r>
                      <a:r>
                        <a:rPr lang="en-US" sz="1600" b="1" dirty="0" smtClean="0">
                          <a:latin typeface="+mn-lt"/>
                          <a:ea typeface="Calibri"/>
                          <a:cs typeface="Times New Roman"/>
                        </a:rPr>
                        <a:t> </a:t>
                      </a:r>
                      <a:r>
                        <a:rPr lang="en-US" sz="1600" b="1" dirty="0" err="1" smtClean="0">
                          <a:latin typeface="+mn-lt"/>
                          <a:ea typeface="Calibri"/>
                          <a:cs typeface="Times New Roman"/>
                        </a:rPr>
                        <a:t>teruji</a:t>
                      </a:r>
                      <a:r>
                        <a:rPr lang="en-US" sz="1600" b="1" dirty="0" smtClean="0">
                          <a:latin typeface="+mn-lt"/>
                          <a:ea typeface="Calibri"/>
                          <a:cs typeface="Times New Roman"/>
                        </a:rPr>
                        <a:t>.</a:t>
                      </a:r>
                      <a:r>
                        <a:rPr lang="en-US" sz="1600" dirty="0" smtClean="0">
                          <a:latin typeface="+mn-lt"/>
                          <a:ea typeface="Calibri"/>
                          <a:cs typeface="Times New Roman"/>
                        </a:rPr>
                        <a:t> </a:t>
                      </a:r>
                      <a:endParaRPr lang="en-US" sz="1600" dirty="0">
                        <a:latin typeface="+mn-lt"/>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F9D0"/>
                    </a:solidFill>
                  </a:tcPr>
                </a:tc>
              </a:tr>
              <a:tr h="1499542">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rgbClr val="000000"/>
                          </a:solidFill>
                          <a:latin typeface="+mn-lt"/>
                          <a:ea typeface="Calibri"/>
                          <a:cs typeface="Times New Roman"/>
                        </a:rPr>
                        <a:t>Mampu</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memecahkan</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permasalahan</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sains</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teknologi</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dan</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atau</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seni</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di</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dalam</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bidang</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keilmuannya</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melalui</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pendekatan</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monodisipliner</a:t>
                      </a:r>
                      <a:r>
                        <a:rPr lang="en-US" sz="1600" b="1" dirty="0" smtClean="0">
                          <a:solidFill>
                            <a:srgbClr val="000000"/>
                          </a:solidFill>
                          <a:latin typeface="+mn-lt"/>
                          <a:ea typeface="Calibri"/>
                          <a:cs typeface="Times New Roman"/>
                        </a:rPr>
                        <a:t>.</a:t>
                      </a:r>
                      <a:endParaRPr lang="en-US" sz="1600" dirty="0" smtClean="0">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F5B8"/>
                    </a:solidFill>
                  </a:tcPr>
                </a:tc>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rgbClr val="000000"/>
                          </a:solidFill>
                          <a:latin typeface="+mn-lt"/>
                          <a:ea typeface="Calibri"/>
                          <a:cs typeface="Times New Roman"/>
                        </a:rPr>
                        <a:t>Mampu</a:t>
                      </a:r>
                      <a:r>
                        <a:rPr lang="en-US" sz="1600" dirty="0" smtClean="0">
                          <a:solidFill>
                            <a:srgbClr val="000000"/>
                          </a:solidFill>
                          <a:latin typeface="+mn-lt"/>
                          <a:ea typeface="Calibri"/>
                          <a:cs typeface="Times New Roman"/>
                        </a:rPr>
                        <a:t> </a:t>
                      </a:r>
                      <a:r>
                        <a:rPr lang="en-US" sz="1600" dirty="0" err="1" smtClean="0">
                          <a:latin typeface="+mn-lt"/>
                          <a:ea typeface="Calibri"/>
                          <a:cs typeface="Times New Roman"/>
                        </a:rPr>
                        <a:t>memecahkan</a:t>
                      </a:r>
                      <a:r>
                        <a:rPr lang="en-US" sz="1600" dirty="0" smtClean="0">
                          <a:latin typeface="+mn-lt"/>
                          <a:ea typeface="Calibri"/>
                          <a:cs typeface="Times New Roman"/>
                        </a:rPr>
                        <a:t> </a:t>
                      </a:r>
                      <a:r>
                        <a:rPr lang="en-US" sz="1600" dirty="0" err="1" smtClean="0">
                          <a:latin typeface="+mn-lt"/>
                          <a:ea typeface="Calibri"/>
                          <a:cs typeface="Times New Roman"/>
                        </a:rPr>
                        <a:t>permasalahan</a:t>
                      </a:r>
                      <a:r>
                        <a:rPr lang="en-US" sz="1600" dirty="0" smtClean="0">
                          <a:latin typeface="+mn-lt"/>
                          <a:ea typeface="Calibri"/>
                          <a:cs typeface="Times New Roman"/>
                        </a:rPr>
                        <a:t> </a:t>
                      </a:r>
                      <a:r>
                        <a:rPr lang="en-US" sz="1600" dirty="0" err="1" smtClean="0">
                          <a:latin typeface="+mn-lt"/>
                          <a:ea typeface="Calibri"/>
                          <a:cs typeface="Times New Roman"/>
                        </a:rPr>
                        <a:t>sains</a:t>
                      </a:r>
                      <a:r>
                        <a:rPr lang="en-US" sz="1600" dirty="0" smtClean="0">
                          <a:latin typeface="+mn-lt"/>
                          <a:ea typeface="Calibri"/>
                          <a:cs typeface="Times New Roman"/>
                        </a:rPr>
                        <a:t>, </a:t>
                      </a:r>
                      <a:r>
                        <a:rPr lang="en-US" sz="1600" dirty="0" err="1" smtClean="0">
                          <a:latin typeface="+mn-lt"/>
                          <a:ea typeface="Calibri"/>
                          <a:cs typeface="Times New Roman"/>
                        </a:rPr>
                        <a:t>teknologi</a:t>
                      </a:r>
                      <a:r>
                        <a:rPr lang="en-US" sz="1600" dirty="0" smtClean="0">
                          <a:latin typeface="+mn-lt"/>
                          <a:ea typeface="Calibri"/>
                          <a:cs typeface="Times New Roman"/>
                        </a:rPr>
                        <a:t>, </a:t>
                      </a:r>
                      <a:r>
                        <a:rPr lang="en-US" sz="1600" dirty="0" err="1" smtClean="0">
                          <a:latin typeface="+mn-lt"/>
                          <a:ea typeface="Calibri"/>
                          <a:cs typeface="Times New Roman"/>
                        </a:rPr>
                        <a:t>dan</a:t>
                      </a:r>
                      <a:r>
                        <a:rPr lang="en-US" sz="1600" dirty="0" smtClean="0">
                          <a:latin typeface="+mn-lt"/>
                          <a:ea typeface="Calibri"/>
                          <a:cs typeface="Times New Roman"/>
                        </a:rPr>
                        <a:t> </a:t>
                      </a:r>
                      <a:r>
                        <a:rPr lang="en-US" sz="1600" dirty="0" err="1" smtClean="0">
                          <a:latin typeface="+mn-lt"/>
                          <a:ea typeface="Calibri"/>
                          <a:cs typeface="Times New Roman"/>
                        </a:rPr>
                        <a:t>atau</a:t>
                      </a:r>
                      <a:r>
                        <a:rPr lang="en-US" sz="1600" dirty="0" smtClean="0">
                          <a:latin typeface="+mn-lt"/>
                          <a:ea typeface="Calibri"/>
                          <a:cs typeface="Times New Roman"/>
                        </a:rPr>
                        <a:t> </a:t>
                      </a:r>
                      <a:r>
                        <a:rPr lang="en-US" sz="1600" dirty="0" err="1" smtClean="0">
                          <a:latin typeface="+mn-lt"/>
                          <a:ea typeface="Calibri"/>
                          <a:cs typeface="Times New Roman"/>
                        </a:rPr>
                        <a:t>seni</a:t>
                      </a:r>
                      <a:r>
                        <a:rPr lang="en-US" sz="1600" dirty="0" smtClean="0">
                          <a:latin typeface="+mn-lt"/>
                          <a:ea typeface="Calibri"/>
                          <a:cs typeface="Times New Roman"/>
                        </a:rPr>
                        <a:t> </a:t>
                      </a:r>
                      <a:r>
                        <a:rPr lang="en-US" sz="1600" dirty="0" err="1" smtClean="0">
                          <a:latin typeface="+mn-lt"/>
                          <a:ea typeface="Calibri"/>
                          <a:cs typeface="Times New Roman"/>
                        </a:rPr>
                        <a:t>di</a:t>
                      </a:r>
                      <a:r>
                        <a:rPr lang="en-US" sz="1600" dirty="0" smtClean="0">
                          <a:latin typeface="+mn-lt"/>
                          <a:ea typeface="Calibri"/>
                          <a:cs typeface="Times New Roman"/>
                        </a:rPr>
                        <a:t> </a:t>
                      </a:r>
                      <a:r>
                        <a:rPr lang="en-US" sz="1600" dirty="0" err="1" smtClean="0">
                          <a:latin typeface="+mn-lt"/>
                          <a:ea typeface="Calibri"/>
                          <a:cs typeface="Times New Roman"/>
                        </a:rPr>
                        <a:t>dalam</a:t>
                      </a:r>
                      <a:r>
                        <a:rPr lang="en-US" sz="1600" dirty="0" smtClean="0">
                          <a:latin typeface="+mn-lt"/>
                          <a:ea typeface="Calibri"/>
                          <a:cs typeface="Times New Roman"/>
                        </a:rPr>
                        <a:t> </a:t>
                      </a:r>
                      <a:r>
                        <a:rPr lang="en-US" sz="1600" dirty="0" err="1" smtClean="0">
                          <a:latin typeface="+mn-lt"/>
                          <a:ea typeface="Calibri"/>
                          <a:cs typeface="Times New Roman"/>
                        </a:rPr>
                        <a:t>bidang</a:t>
                      </a:r>
                      <a:r>
                        <a:rPr lang="en-US" sz="1600" dirty="0" smtClean="0">
                          <a:latin typeface="+mn-lt"/>
                          <a:ea typeface="Calibri"/>
                          <a:cs typeface="Times New Roman"/>
                        </a:rPr>
                        <a:t> </a:t>
                      </a:r>
                      <a:r>
                        <a:rPr lang="en-US" sz="1600" dirty="0" err="1" smtClean="0">
                          <a:latin typeface="+mn-lt"/>
                          <a:ea typeface="Calibri"/>
                          <a:cs typeface="Times New Roman"/>
                        </a:rPr>
                        <a:t>keilmuannya</a:t>
                      </a:r>
                      <a:r>
                        <a:rPr lang="en-US" sz="1600" dirty="0" smtClean="0">
                          <a:latin typeface="+mn-lt"/>
                          <a:ea typeface="Calibri"/>
                          <a:cs typeface="Times New Roman"/>
                        </a:rPr>
                        <a:t> </a:t>
                      </a:r>
                      <a:r>
                        <a:rPr lang="en-US" sz="1600" dirty="0" err="1" smtClean="0">
                          <a:latin typeface="+mn-lt"/>
                          <a:ea typeface="Calibri"/>
                          <a:cs typeface="Times New Roman"/>
                        </a:rPr>
                        <a:t>melalui</a:t>
                      </a:r>
                      <a:r>
                        <a:rPr lang="en-US" sz="1600" dirty="0" smtClean="0">
                          <a:latin typeface="+mn-lt"/>
                          <a:ea typeface="Calibri"/>
                          <a:cs typeface="Times New Roman"/>
                        </a:rPr>
                        <a:t> </a:t>
                      </a:r>
                      <a:r>
                        <a:rPr lang="en-US" sz="1600" b="1" dirty="0" err="1" smtClean="0">
                          <a:latin typeface="+mn-lt"/>
                          <a:ea typeface="Calibri"/>
                          <a:cs typeface="Times New Roman"/>
                        </a:rPr>
                        <a:t>pendekatan</a:t>
                      </a:r>
                      <a:r>
                        <a:rPr lang="en-US" sz="1600" b="1" dirty="0" smtClean="0">
                          <a:latin typeface="+mn-lt"/>
                          <a:ea typeface="Calibri"/>
                          <a:cs typeface="Times New Roman"/>
                        </a:rPr>
                        <a:t> inter </a:t>
                      </a:r>
                      <a:r>
                        <a:rPr lang="en-US" sz="1600" b="1" dirty="0" err="1" smtClean="0">
                          <a:latin typeface="+mn-lt"/>
                          <a:ea typeface="Calibri"/>
                          <a:cs typeface="Times New Roman"/>
                        </a:rPr>
                        <a:t>atau</a:t>
                      </a:r>
                      <a:r>
                        <a:rPr lang="en-US" sz="1600" b="1" dirty="0" smtClean="0">
                          <a:latin typeface="+mn-lt"/>
                          <a:ea typeface="Calibri"/>
                          <a:cs typeface="Times New Roman"/>
                        </a:rPr>
                        <a:t> </a:t>
                      </a:r>
                      <a:r>
                        <a:rPr lang="en-US" sz="1600" b="1" dirty="0" err="1" smtClean="0">
                          <a:latin typeface="+mn-lt"/>
                          <a:ea typeface="Calibri"/>
                          <a:cs typeface="Times New Roman"/>
                        </a:rPr>
                        <a:t>multidisipliner</a:t>
                      </a:r>
                      <a:r>
                        <a:rPr lang="en-US" sz="1600" b="1" dirty="0" smtClean="0">
                          <a:latin typeface="+mn-lt"/>
                          <a:ea typeface="Calibri"/>
                          <a:cs typeface="Times New Roman"/>
                        </a:rPr>
                        <a:t> .</a:t>
                      </a:r>
                      <a:endParaRPr lang="en-US" sz="1600" dirty="0" smtClean="0">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F5B8"/>
                    </a:solidFill>
                  </a:tcPr>
                </a:tc>
              </a:tr>
              <a:tr h="1850210">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solidFill>
                            <a:srgbClr val="000000"/>
                          </a:solidFill>
                          <a:latin typeface="+mn-lt"/>
                          <a:ea typeface="Calibri"/>
                          <a:cs typeface="Times New Roman"/>
                        </a:rPr>
                        <a:t>Mampu</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melakukan</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riset</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dan</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mengambil</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keputusan</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strategis</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dengan</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akuntabilitas</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dan</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tanggung</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jawab</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penuh</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atas</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semua</a:t>
                      </a:r>
                      <a:r>
                        <a:rPr lang="en-US" sz="1600" dirty="0" smtClean="0">
                          <a:solidFill>
                            <a:srgbClr val="000000"/>
                          </a:solidFill>
                          <a:latin typeface="+mn-lt"/>
                          <a:ea typeface="Calibri"/>
                          <a:cs typeface="Times New Roman"/>
                        </a:rPr>
                        <a:t> </a:t>
                      </a:r>
                      <a:r>
                        <a:rPr lang="en-US" sz="1600" dirty="0" err="1" smtClean="0">
                          <a:solidFill>
                            <a:srgbClr val="000000"/>
                          </a:solidFill>
                          <a:latin typeface="+mn-lt"/>
                          <a:ea typeface="Calibri"/>
                          <a:cs typeface="Times New Roman"/>
                        </a:rPr>
                        <a:t>aspek</a:t>
                      </a:r>
                      <a:r>
                        <a:rPr lang="en-US" sz="1600" dirty="0" smtClean="0">
                          <a:solidFill>
                            <a:srgbClr val="000000"/>
                          </a:solidFill>
                          <a:latin typeface="+mn-lt"/>
                          <a:ea typeface="Calibri"/>
                          <a:cs typeface="Times New Roman"/>
                        </a:rPr>
                        <a:t> yang </a:t>
                      </a:r>
                      <a:r>
                        <a:rPr lang="en-US" sz="1600" dirty="0" err="1" smtClean="0">
                          <a:solidFill>
                            <a:srgbClr val="000000"/>
                          </a:solidFill>
                          <a:latin typeface="+mn-lt"/>
                          <a:ea typeface="Calibri"/>
                          <a:cs typeface="Times New Roman"/>
                        </a:rPr>
                        <a:t>berada</a:t>
                      </a:r>
                      <a:r>
                        <a:rPr lang="en-US" sz="1600"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di</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bawah</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tanggung</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jawab</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bidang</a:t>
                      </a:r>
                      <a:r>
                        <a:rPr lang="en-US" sz="1600" b="1" dirty="0" smtClean="0">
                          <a:solidFill>
                            <a:srgbClr val="000000"/>
                          </a:solidFill>
                          <a:latin typeface="+mn-lt"/>
                          <a:ea typeface="Calibri"/>
                          <a:cs typeface="Times New Roman"/>
                        </a:rPr>
                        <a:t> </a:t>
                      </a:r>
                      <a:r>
                        <a:rPr lang="en-US" sz="1600" b="1" dirty="0" err="1" smtClean="0">
                          <a:solidFill>
                            <a:srgbClr val="000000"/>
                          </a:solidFill>
                          <a:latin typeface="+mn-lt"/>
                          <a:ea typeface="Calibri"/>
                          <a:cs typeface="Times New Roman"/>
                        </a:rPr>
                        <a:t>keahliannya</a:t>
                      </a:r>
                      <a:r>
                        <a:rPr lang="en-US" sz="1600" b="1" dirty="0" smtClean="0">
                          <a:solidFill>
                            <a:srgbClr val="000000"/>
                          </a:solidFill>
                          <a:latin typeface="+mn-lt"/>
                          <a:ea typeface="Calibri"/>
                          <a:cs typeface="Times New Roman"/>
                        </a:rPr>
                        <a:t>.</a:t>
                      </a:r>
                      <a:endParaRPr lang="en-US" sz="1600" dirty="0" smtClean="0">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8F29E"/>
                    </a:solidFill>
                  </a:tcPr>
                </a:tc>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600" dirty="0" err="1" smtClean="0">
                          <a:latin typeface="+mn-lt"/>
                          <a:ea typeface="Calibri"/>
                          <a:cs typeface="Times New Roman"/>
                        </a:rPr>
                        <a:t>Mampu</a:t>
                      </a:r>
                      <a:r>
                        <a:rPr lang="en-US" sz="1600" dirty="0" smtClean="0">
                          <a:latin typeface="+mn-lt"/>
                          <a:ea typeface="Calibri"/>
                          <a:cs typeface="Times New Roman"/>
                        </a:rPr>
                        <a:t> </a:t>
                      </a:r>
                      <a:r>
                        <a:rPr lang="en-US" sz="1600" b="1" dirty="0" err="1" smtClean="0">
                          <a:latin typeface="+mn-lt"/>
                          <a:ea typeface="Calibri"/>
                          <a:cs typeface="Times New Roman"/>
                        </a:rPr>
                        <a:t>mengelola</a:t>
                      </a:r>
                      <a:r>
                        <a:rPr lang="en-US" sz="1600" b="1" dirty="0" smtClean="0">
                          <a:latin typeface="+mn-lt"/>
                          <a:ea typeface="Calibri"/>
                          <a:cs typeface="Times New Roman"/>
                        </a:rPr>
                        <a:t> </a:t>
                      </a:r>
                      <a:r>
                        <a:rPr lang="en-US" sz="1600" b="1" dirty="0" err="1" smtClean="0">
                          <a:latin typeface="+mn-lt"/>
                          <a:ea typeface="Calibri"/>
                          <a:cs typeface="Times New Roman"/>
                        </a:rPr>
                        <a:t>riset</a:t>
                      </a:r>
                      <a:r>
                        <a:rPr lang="en-US" sz="1600" dirty="0" smtClean="0">
                          <a:latin typeface="+mn-lt"/>
                          <a:ea typeface="Calibri"/>
                          <a:cs typeface="Times New Roman"/>
                        </a:rPr>
                        <a:t> </a:t>
                      </a:r>
                      <a:r>
                        <a:rPr lang="en-US" sz="1600" dirty="0" err="1" smtClean="0">
                          <a:latin typeface="+mn-lt"/>
                          <a:ea typeface="Calibri"/>
                          <a:cs typeface="Times New Roman"/>
                        </a:rPr>
                        <a:t>dan</a:t>
                      </a:r>
                      <a:r>
                        <a:rPr lang="en-US" sz="1600" dirty="0" smtClean="0">
                          <a:latin typeface="+mn-lt"/>
                          <a:ea typeface="Calibri"/>
                          <a:cs typeface="Times New Roman"/>
                        </a:rPr>
                        <a:t> </a:t>
                      </a:r>
                      <a:r>
                        <a:rPr lang="en-US" sz="1600" dirty="0" err="1" smtClean="0">
                          <a:latin typeface="+mn-lt"/>
                          <a:ea typeface="Calibri"/>
                          <a:cs typeface="Times New Roman"/>
                        </a:rPr>
                        <a:t>pengembangan</a:t>
                      </a:r>
                      <a:r>
                        <a:rPr lang="en-US" sz="1600" dirty="0" smtClean="0">
                          <a:latin typeface="+mn-lt"/>
                          <a:ea typeface="Calibri"/>
                          <a:cs typeface="Times New Roman"/>
                        </a:rPr>
                        <a:t> yang </a:t>
                      </a:r>
                      <a:r>
                        <a:rPr lang="en-US" sz="1600" dirty="0" err="1" smtClean="0">
                          <a:latin typeface="+mn-lt"/>
                          <a:ea typeface="Calibri"/>
                          <a:cs typeface="Times New Roman"/>
                        </a:rPr>
                        <a:t>bermanfaat</a:t>
                      </a:r>
                      <a:r>
                        <a:rPr lang="en-US" sz="1600" dirty="0" smtClean="0">
                          <a:latin typeface="+mn-lt"/>
                          <a:ea typeface="Calibri"/>
                          <a:cs typeface="Times New Roman"/>
                        </a:rPr>
                        <a:t> </a:t>
                      </a:r>
                      <a:r>
                        <a:rPr lang="en-US" sz="1600" dirty="0" err="1" smtClean="0">
                          <a:latin typeface="+mn-lt"/>
                          <a:ea typeface="Calibri"/>
                          <a:cs typeface="Times New Roman"/>
                        </a:rPr>
                        <a:t>bagi</a:t>
                      </a:r>
                      <a:r>
                        <a:rPr lang="en-US" sz="1600" dirty="0" smtClean="0">
                          <a:latin typeface="+mn-lt"/>
                          <a:ea typeface="Calibri"/>
                          <a:cs typeface="Times New Roman"/>
                        </a:rPr>
                        <a:t> </a:t>
                      </a:r>
                      <a:r>
                        <a:rPr lang="en-US" sz="1600" dirty="0" err="1" smtClean="0">
                          <a:latin typeface="+mn-lt"/>
                          <a:ea typeface="Calibri"/>
                          <a:cs typeface="Times New Roman"/>
                        </a:rPr>
                        <a:t>masyarakat</a:t>
                      </a:r>
                      <a:r>
                        <a:rPr lang="en-US" sz="1600" dirty="0" smtClean="0">
                          <a:latin typeface="+mn-lt"/>
                          <a:ea typeface="Calibri"/>
                          <a:cs typeface="Times New Roman"/>
                        </a:rPr>
                        <a:t> </a:t>
                      </a:r>
                      <a:r>
                        <a:rPr lang="en-US" sz="1600" dirty="0" err="1" smtClean="0">
                          <a:latin typeface="+mn-lt"/>
                          <a:ea typeface="Calibri"/>
                          <a:cs typeface="Times New Roman"/>
                        </a:rPr>
                        <a:t>dan</a:t>
                      </a:r>
                      <a:r>
                        <a:rPr lang="en-US" sz="1600" dirty="0" smtClean="0">
                          <a:latin typeface="+mn-lt"/>
                          <a:ea typeface="Calibri"/>
                          <a:cs typeface="Times New Roman"/>
                        </a:rPr>
                        <a:t> </a:t>
                      </a:r>
                      <a:r>
                        <a:rPr lang="en-US" sz="1600" dirty="0" err="1" smtClean="0">
                          <a:latin typeface="+mn-lt"/>
                          <a:ea typeface="Calibri"/>
                          <a:cs typeface="Times New Roman"/>
                        </a:rPr>
                        <a:t>keilmuan</a:t>
                      </a:r>
                      <a:r>
                        <a:rPr lang="en-US" sz="1600" dirty="0" smtClean="0">
                          <a:latin typeface="+mn-lt"/>
                          <a:ea typeface="Calibri"/>
                          <a:cs typeface="Times New Roman"/>
                        </a:rPr>
                        <a:t>, </a:t>
                      </a:r>
                      <a:r>
                        <a:rPr lang="en-US" sz="1600" dirty="0" err="1" smtClean="0">
                          <a:latin typeface="+mn-lt"/>
                          <a:ea typeface="Calibri"/>
                          <a:cs typeface="Times New Roman"/>
                        </a:rPr>
                        <a:t>serta</a:t>
                      </a:r>
                      <a:r>
                        <a:rPr lang="en-US" sz="1600" dirty="0" smtClean="0">
                          <a:latin typeface="+mn-lt"/>
                          <a:ea typeface="Calibri"/>
                          <a:cs typeface="Times New Roman"/>
                        </a:rPr>
                        <a:t> </a:t>
                      </a:r>
                      <a:r>
                        <a:rPr lang="en-US" sz="1600" dirty="0" err="1" smtClean="0">
                          <a:latin typeface="+mn-lt"/>
                          <a:ea typeface="Calibri"/>
                          <a:cs typeface="Times New Roman"/>
                        </a:rPr>
                        <a:t>mampu</a:t>
                      </a:r>
                      <a:r>
                        <a:rPr lang="en-US" sz="1600" dirty="0" smtClean="0">
                          <a:latin typeface="+mn-lt"/>
                          <a:ea typeface="Calibri"/>
                          <a:cs typeface="Times New Roman"/>
                        </a:rPr>
                        <a:t> </a:t>
                      </a:r>
                      <a:r>
                        <a:rPr lang="en-US" sz="1600" dirty="0" err="1" smtClean="0">
                          <a:latin typeface="+mn-lt"/>
                          <a:ea typeface="Calibri"/>
                          <a:cs typeface="Times New Roman"/>
                        </a:rPr>
                        <a:t>mendapat</a:t>
                      </a:r>
                      <a:r>
                        <a:rPr lang="en-US" sz="1600" dirty="0" smtClean="0">
                          <a:latin typeface="+mn-lt"/>
                          <a:ea typeface="Calibri"/>
                          <a:cs typeface="Times New Roman"/>
                        </a:rPr>
                        <a:t> </a:t>
                      </a:r>
                      <a:r>
                        <a:rPr lang="en-US" sz="1600" dirty="0" err="1" smtClean="0">
                          <a:latin typeface="+mn-lt"/>
                          <a:ea typeface="Calibri"/>
                          <a:cs typeface="Times New Roman"/>
                        </a:rPr>
                        <a:t>pengakuan</a:t>
                      </a:r>
                      <a:r>
                        <a:rPr lang="en-US" sz="1600" dirty="0" smtClean="0">
                          <a:latin typeface="+mn-lt"/>
                          <a:ea typeface="Calibri"/>
                          <a:cs typeface="Times New Roman"/>
                        </a:rPr>
                        <a:t> </a:t>
                      </a:r>
                      <a:r>
                        <a:rPr lang="en-US" sz="1600" err="1" smtClean="0">
                          <a:latin typeface="+mn-lt"/>
                          <a:ea typeface="Calibri"/>
                          <a:cs typeface="Times New Roman"/>
                        </a:rPr>
                        <a:t>nasional</a:t>
                      </a:r>
                      <a:r>
                        <a:rPr lang="en-US" sz="1600" smtClean="0">
                          <a:latin typeface="+mn-lt"/>
                          <a:ea typeface="Calibri"/>
                          <a:cs typeface="Times New Roman"/>
                        </a:rPr>
                        <a:t> atau</a:t>
                      </a:r>
                      <a:r>
                        <a:rPr lang="en-US" sz="1600" baseline="0" smtClean="0">
                          <a:latin typeface="+mn-lt"/>
                          <a:ea typeface="Calibri"/>
                          <a:cs typeface="Times New Roman"/>
                        </a:rPr>
                        <a:t> </a:t>
                      </a:r>
                      <a:r>
                        <a:rPr lang="en-US" sz="1600" smtClean="0">
                          <a:latin typeface="+mn-lt"/>
                          <a:ea typeface="Calibri"/>
                          <a:cs typeface="Times New Roman"/>
                        </a:rPr>
                        <a:t>internasional</a:t>
                      </a:r>
                      <a:r>
                        <a:rPr lang="en-US" sz="1600" dirty="0" smtClean="0">
                          <a:latin typeface="+mn-lt"/>
                          <a:ea typeface="Calibri"/>
                          <a:cs typeface="Times New Roman"/>
                        </a:rPr>
                        <a: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8F29E"/>
                    </a:solidFill>
                  </a:tcPr>
                </a:tc>
              </a:tr>
            </a:tbl>
          </a:graphicData>
        </a:graphic>
      </p:graphicFrame>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1000" y="457200"/>
          <a:ext cx="8382000" cy="6096000"/>
        </p:xfrm>
        <a:graphic>
          <a:graphicData uri="http://schemas.openxmlformats.org/drawingml/2006/table">
            <a:tbl>
              <a:tblPr/>
              <a:tblGrid>
                <a:gridCol w="8382000"/>
              </a:tblGrid>
              <a:tr h="918039">
                <a:tc>
                  <a:txBody>
                    <a:bodyPr/>
                    <a:lstStyle/>
                    <a:p>
                      <a:pPr marL="236538" marR="0" indent="0" algn="l" defTabSz="914400" rtl="0" eaLnBrk="1" fontAlgn="auto" latinLnBrk="0" hangingPunct="1">
                        <a:lnSpc>
                          <a:spcPct val="115000"/>
                        </a:lnSpc>
                        <a:spcBef>
                          <a:spcPts val="0"/>
                        </a:spcBef>
                        <a:spcAft>
                          <a:spcPts val="1000"/>
                        </a:spcAft>
                        <a:buClrTx/>
                        <a:buSzTx/>
                        <a:buFontTx/>
                        <a:buNone/>
                        <a:tabLst>
                          <a:tab pos="1786255" algn="l"/>
                        </a:tabLst>
                        <a:defRPr/>
                      </a:pPr>
                      <a:r>
                        <a:rPr lang="en-US" sz="2800" b="1" dirty="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800" b="1" baseline="0" dirty="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9                                                               </a:t>
                      </a:r>
                      <a:endParaRPr lang="en-US" sz="2800" b="1" dirty="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1881419">
                <a:tc>
                  <a:txBody>
                    <a:bodyPr/>
                    <a:lstStyle/>
                    <a:p>
                      <a:pPr marL="457200" marR="0" indent="-220663" algn="l" defTabSz="914400" rtl="0" eaLnBrk="1" fontAlgn="auto" latinLnBrk="0" hangingPunct="1">
                        <a:lnSpc>
                          <a:spcPct val="115000"/>
                        </a:lnSpc>
                        <a:spcBef>
                          <a:spcPts val="0"/>
                        </a:spcBef>
                        <a:spcAft>
                          <a:spcPts val="1000"/>
                        </a:spcAft>
                        <a:buClrTx/>
                        <a:buSzTx/>
                        <a:buFont typeface="Arial" pitchFamily="34" charset="0"/>
                        <a:buChar char="•"/>
                        <a:tabLst>
                          <a:tab pos="1786255" algn="l"/>
                        </a:tabLst>
                        <a:defRPr/>
                      </a:pPr>
                      <a:r>
                        <a:rPr lang="en-US" sz="2000" dirty="0" err="1" smtClean="0">
                          <a:latin typeface="+mn-lt"/>
                          <a:ea typeface="Calibri"/>
                          <a:cs typeface="Times New Roman"/>
                        </a:rPr>
                        <a:t>Mampu</a:t>
                      </a:r>
                      <a:r>
                        <a:rPr lang="en-US" sz="2000" dirty="0" smtClean="0">
                          <a:latin typeface="+mn-lt"/>
                          <a:ea typeface="Calibri"/>
                          <a:cs typeface="Times New Roman"/>
                        </a:rPr>
                        <a:t> </a:t>
                      </a:r>
                      <a:r>
                        <a:rPr lang="en-US" sz="2000" b="1" dirty="0" err="1" smtClean="0">
                          <a:latin typeface="+mn-lt"/>
                          <a:ea typeface="Calibri"/>
                          <a:cs typeface="Times New Roman"/>
                        </a:rPr>
                        <a:t>mengembangkan</a:t>
                      </a:r>
                      <a:r>
                        <a:rPr lang="en-US" sz="2000" dirty="0" smtClean="0">
                          <a:latin typeface="+mn-lt"/>
                          <a:ea typeface="Calibri"/>
                          <a:cs typeface="Times New Roman"/>
                        </a:rPr>
                        <a:t> </a:t>
                      </a:r>
                      <a:r>
                        <a:rPr lang="en-US" sz="2000" dirty="0" err="1" smtClean="0">
                          <a:latin typeface="+mn-lt"/>
                          <a:ea typeface="Calibri"/>
                          <a:cs typeface="Times New Roman"/>
                        </a:rPr>
                        <a:t>pengetahuan</a:t>
                      </a:r>
                      <a:r>
                        <a:rPr lang="en-US" sz="2000" dirty="0" smtClean="0">
                          <a:latin typeface="+mn-lt"/>
                          <a:ea typeface="Calibri"/>
                          <a:cs typeface="Times New Roman"/>
                        </a:rPr>
                        <a:t>, </a:t>
                      </a:r>
                      <a:r>
                        <a:rPr lang="en-US" sz="2000" dirty="0" err="1" smtClean="0">
                          <a:latin typeface="+mn-lt"/>
                          <a:ea typeface="Calibri"/>
                          <a:cs typeface="Times New Roman"/>
                        </a:rPr>
                        <a:t>teknologi</a:t>
                      </a:r>
                      <a:r>
                        <a:rPr lang="en-US" sz="2000" dirty="0" smtClean="0">
                          <a:latin typeface="+mn-lt"/>
                          <a:ea typeface="Calibri"/>
                          <a:cs typeface="Times New Roman"/>
                        </a:rPr>
                        <a:t>, </a:t>
                      </a:r>
                      <a:r>
                        <a:rPr lang="en-US" sz="2000" dirty="0" err="1" smtClean="0">
                          <a:latin typeface="+mn-lt"/>
                          <a:ea typeface="Calibri"/>
                          <a:cs typeface="Times New Roman"/>
                        </a:rPr>
                        <a:t>dan</a:t>
                      </a:r>
                      <a:r>
                        <a:rPr lang="en-US" sz="2000" dirty="0" smtClean="0">
                          <a:latin typeface="+mn-lt"/>
                          <a:ea typeface="Calibri"/>
                          <a:cs typeface="Times New Roman"/>
                        </a:rPr>
                        <a:t> </a:t>
                      </a:r>
                      <a:r>
                        <a:rPr lang="en-US" sz="2000" dirty="0" err="1" smtClean="0">
                          <a:latin typeface="+mn-lt"/>
                          <a:ea typeface="Calibri"/>
                          <a:cs typeface="Times New Roman"/>
                        </a:rPr>
                        <a:t>atau</a:t>
                      </a:r>
                      <a:r>
                        <a:rPr lang="en-US" sz="2000" dirty="0" smtClean="0">
                          <a:latin typeface="+mn-lt"/>
                          <a:ea typeface="Calibri"/>
                          <a:cs typeface="Times New Roman"/>
                        </a:rPr>
                        <a:t> </a:t>
                      </a:r>
                      <a:r>
                        <a:rPr lang="en-US" sz="2000" dirty="0" err="1" smtClean="0">
                          <a:latin typeface="+mn-lt"/>
                          <a:ea typeface="Calibri"/>
                          <a:cs typeface="Times New Roman"/>
                        </a:rPr>
                        <a:t>seni</a:t>
                      </a:r>
                      <a:r>
                        <a:rPr lang="en-US" sz="2000" dirty="0" smtClean="0">
                          <a:latin typeface="+mn-lt"/>
                          <a:ea typeface="Calibri"/>
                          <a:cs typeface="Times New Roman"/>
                        </a:rPr>
                        <a:t> </a:t>
                      </a:r>
                      <a:r>
                        <a:rPr lang="en-US" sz="2000" b="1" dirty="0" err="1" smtClean="0">
                          <a:latin typeface="+mn-lt"/>
                          <a:ea typeface="Calibri"/>
                          <a:cs typeface="Times New Roman"/>
                        </a:rPr>
                        <a:t>baru</a:t>
                      </a:r>
                      <a:r>
                        <a:rPr lang="en-US" sz="2000" b="1" dirty="0" smtClean="0">
                          <a:latin typeface="+mn-lt"/>
                          <a:ea typeface="Calibri"/>
                          <a:cs typeface="Times New Roman"/>
                        </a:rPr>
                        <a:t> </a:t>
                      </a:r>
                      <a:r>
                        <a:rPr lang="en-US" sz="2000" dirty="0" err="1" smtClean="0">
                          <a:latin typeface="+mn-lt"/>
                          <a:ea typeface="Calibri"/>
                          <a:cs typeface="Times New Roman"/>
                        </a:rPr>
                        <a:t>di</a:t>
                      </a:r>
                      <a:r>
                        <a:rPr lang="en-US" sz="2000" dirty="0" smtClean="0">
                          <a:latin typeface="+mn-lt"/>
                          <a:ea typeface="Calibri"/>
                          <a:cs typeface="Times New Roman"/>
                        </a:rPr>
                        <a:t> </a:t>
                      </a:r>
                      <a:r>
                        <a:rPr lang="en-US" sz="2000" dirty="0" err="1" smtClean="0">
                          <a:latin typeface="+mn-lt"/>
                          <a:ea typeface="Calibri"/>
                          <a:cs typeface="Times New Roman"/>
                        </a:rPr>
                        <a:t>dalam</a:t>
                      </a:r>
                      <a:r>
                        <a:rPr lang="en-US" sz="2000" dirty="0" smtClean="0">
                          <a:latin typeface="+mn-lt"/>
                          <a:ea typeface="Calibri"/>
                          <a:cs typeface="Times New Roman"/>
                        </a:rPr>
                        <a:t> </a:t>
                      </a:r>
                      <a:r>
                        <a:rPr lang="en-US" sz="2000" dirty="0" err="1" smtClean="0">
                          <a:latin typeface="+mn-lt"/>
                          <a:ea typeface="Calibri"/>
                          <a:cs typeface="Times New Roman"/>
                        </a:rPr>
                        <a:t>bidang</a:t>
                      </a:r>
                      <a:r>
                        <a:rPr lang="en-US" sz="2000" dirty="0" smtClean="0">
                          <a:latin typeface="+mn-lt"/>
                          <a:ea typeface="Calibri"/>
                          <a:cs typeface="Times New Roman"/>
                        </a:rPr>
                        <a:t> </a:t>
                      </a:r>
                      <a:r>
                        <a:rPr lang="en-US" sz="2000" dirty="0" err="1" smtClean="0">
                          <a:latin typeface="+mn-lt"/>
                          <a:ea typeface="Calibri"/>
                          <a:cs typeface="Times New Roman"/>
                        </a:rPr>
                        <a:t>keilmuannya</a:t>
                      </a:r>
                      <a:r>
                        <a:rPr lang="en-US" sz="2000" dirty="0" smtClean="0">
                          <a:latin typeface="+mn-lt"/>
                          <a:ea typeface="Calibri"/>
                          <a:cs typeface="Times New Roman"/>
                        </a:rPr>
                        <a:t> </a:t>
                      </a:r>
                      <a:r>
                        <a:rPr lang="en-US" sz="2000" dirty="0" err="1" smtClean="0">
                          <a:latin typeface="+mn-lt"/>
                          <a:ea typeface="Calibri"/>
                          <a:cs typeface="Times New Roman"/>
                        </a:rPr>
                        <a:t>atau</a:t>
                      </a:r>
                      <a:r>
                        <a:rPr lang="en-US" sz="2000" dirty="0" smtClean="0">
                          <a:latin typeface="+mn-lt"/>
                          <a:ea typeface="Calibri"/>
                          <a:cs typeface="Times New Roman"/>
                        </a:rPr>
                        <a:t> </a:t>
                      </a:r>
                      <a:r>
                        <a:rPr lang="en-US" sz="2000" dirty="0" err="1" smtClean="0">
                          <a:latin typeface="+mn-lt"/>
                          <a:ea typeface="Calibri"/>
                          <a:cs typeface="Times New Roman"/>
                        </a:rPr>
                        <a:t>praktek</a:t>
                      </a:r>
                      <a:r>
                        <a:rPr lang="en-US" sz="2000" dirty="0" smtClean="0">
                          <a:latin typeface="+mn-lt"/>
                          <a:ea typeface="Calibri"/>
                          <a:cs typeface="Times New Roman"/>
                        </a:rPr>
                        <a:t> </a:t>
                      </a:r>
                      <a:r>
                        <a:rPr lang="en-US" sz="2000" dirty="0" err="1" smtClean="0">
                          <a:latin typeface="+mn-lt"/>
                          <a:ea typeface="Calibri"/>
                          <a:cs typeface="Times New Roman"/>
                        </a:rPr>
                        <a:t>profesionalnya</a:t>
                      </a:r>
                      <a:r>
                        <a:rPr lang="en-US" sz="2000" dirty="0" smtClean="0">
                          <a:latin typeface="+mn-lt"/>
                          <a:ea typeface="Calibri"/>
                          <a:cs typeface="Times New Roman"/>
                        </a:rPr>
                        <a:t> </a:t>
                      </a:r>
                      <a:r>
                        <a:rPr lang="en-US" sz="2000" dirty="0" err="1" smtClean="0">
                          <a:latin typeface="+mn-lt"/>
                          <a:ea typeface="Calibri"/>
                          <a:cs typeface="Times New Roman"/>
                        </a:rPr>
                        <a:t>melalui</a:t>
                      </a:r>
                      <a:r>
                        <a:rPr lang="en-US" sz="2000" dirty="0" smtClean="0">
                          <a:latin typeface="+mn-lt"/>
                          <a:ea typeface="Calibri"/>
                          <a:cs typeface="Times New Roman"/>
                        </a:rPr>
                        <a:t> </a:t>
                      </a:r>
                      <a:r>
                        <a:rPr lang="en-US" sz="2000" dirty="0" err="1" smtClean="0">
                          <a:latin typeface="+mn-lt"/>
                          <a:ea typeface="Calibri"/>
                          <a:cs typeface="Times New Roman"/>
                        </a:rPr>
                        <a:t>riset</a:t>
                      </a:r>
                      <a:r>
                        <a:rPr lang="en-US" sz="2000" dirty="0" smtClean="0">
                          <a:latin typeface="+mn-lt"/>
                          <a:ea typeface="Calibri"/>
                          <a:cs typeface="Times New Roman"/>
                        </a:rPr>
                        <a:t>, </a:t>
                      </a:r>
                      <a:r>
                        <a:rPr lang="en-US" sz="2000" dirty="0" err="1" smtClean="0">
                          <a:latin typeface="+mn-lt"/>
                          <a:ea typeface="Calibri"/>
                          <a:cs typeface="Times New Roman"/>
                        </a:rPr>
                        <a:t>hingga</a:t>
                      </a:r>
                      <a:r>
                        <a:rPr lang="en-US" sz="2000" dirty="0" smtClean="0">
                          <a:latin typeface="+mn-lt"/>
                          <a:ea typeface="Calibri"/>
                          <a:cs typeface="Times New Roman"/>
                        </a:rPr>
                        <a:t> </a:t>
                      </a:r>
                      <a:r>
                        <a:rPr lang="en-US" sz="2000" dirty="0" err="1" smtClean="0">
                          <a:latin typeface="+mn-lt"/>
                          <a:ea typeface="Calibri"/>
                          <a:cs typeface="Times New Roman"/>
                        </a:rPr>
                        <a:t>menghasilkan</a:t>
                      </a:r>
                      <a:r>
                        <a:rPr lang="en-US" sz="2000" dirty="0" smtClean="0">
                          <a:latin typeface="+mn-lt"/>
                          <a:ea typeface="Calibri"/>
                          <a:cs typeface="Times New Roman"/>
                        </a:rPr>
                        <a:t> </a:t>
                      </a:r>
                      <a:r>
                        <a:rPr lang="en-US" sz="2000" dirty="0" err="1" smtClean="0">
                          <a:latin typeface="+mn-lt"/>
                          <a:ea typeface="Calibri"/>
                          <a:cs typeface="Times New Roman"/>
                        </a:rPr>
                        <a:t>karya</a:t>
                      </a:r>
                      <a:r>
                        <a:rPr lang="en-US" sz="2000" dirty="0" smtClean="0">
                          <a:latin typeface="+mn-lt"/>
                          <a:ea typeface="Calibri"/>
                          <a:cs typeface="Times New Roman"/>
                        </a:rPr>
                        <a:t> </a:t>
                      </a:r>
                      <a:r>
                        <a:rPr lang="en-US" sz="2000" b="1" dirty="0" err="1" smtClean="0">
                          <a:latin typeface="+mn-lt"/>
                          <a:ea typeface="Calibri"/>
                          <a:cs typeface="Times New Roman"/>
                        </a:rPr>
                        <a:t>kreatif</a:t>
                      </a:r>
                      <a:r>
                        <a:rPr lang="en-US" sz="2000" b="1" dirty="0" smtClean="0">
                          <a:latin typeface="+mn-lt"/>
                          <a:ea typeface="Calibri"/>
                          <a:cs typeface="Times New Roman"/>
                        </a:rPr>
                        <a:t>, original, </a:t>
                      </a:r>
                      <a:r>
                        <a:rPr lang="en-US" sz="2000" b="1" dirty="0" err="1" smtClean="0">
                          <a:latin typeface="+mn-lt"/>
                          <a:ea typeface="Calibri"/>
                          <a:cs typeface="Times New Roman"/>
                        </a:rPr>
                        <a:t>dan</a:t>
                      </a:r>
                      <a:r>
                        <a:rPr lang="en-US" sz="2000" b="1" dirty="0" smtClean="0">
                          <a:latin typeface="+mn-lt"/>
                          <a:ea typeface="Calibri"/>
                          <a:cs typeface="Times New Roman"/>
                        </a:rPr>
                        <a:t> </a:t>
                      </a:r>
                      <a:r>
                        <a:rPr lang="en-US" sz="2000" b="1" dirty="0" err="1" smtClean="0">
                          <a:latin typeface="+mn-lt"/>
                          <a:ea typeface="Calibri"/>
                          <a:cs typeface="Times New Roman"/>
                        </a:rPr>
                        <a:t>teruji</a:t>
                      </a:r>
                      <a:r>
                        <a:rPr lang="en-US" sz="2000" b="1" dirty="0" smtClean="0">
                          <a:latin typeface="+mn-lt"/>
                          <a:ea typeface="Calibri"/>
                          <a:cs typeface="Times New Roman"/>
                        </a:rPr>
                        <a:t>.</a:t>
                      </a:r>
                      <a:r>
                        <a:rPr lang="en-US" sz="2000" dirty="0" smtClean="0">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F9D0"/>
                    </a:solidFill>
                  </a:tcPr>
                </a:tc>
              </a:tr>
              <a:tr h="1441320">
                <a:tc>
                  <a:txBody>
                    <a:bodyPr/>
                    <a:lstStyle/>
                    <a:p>
                      <a:pPr marL="457200" marR="0" indent="-220663" algn="l" defTabSz="914400" rtl="0" eaLnBrk="1" fontAlgn="auto" latinLnBrk="0" hangingPunct="1">
                        <a:lnSpc>
                          <a:spcPct val="115000"/>
                        </a:lnSpc>
                        <a:spcBef>
                          <a:spcPts val="0"/>
                        </a:spcBef>
                        <a:spcAft>
                          <a:spcPts val="1000"/>
                        </a:spcAft>
                        <a:buClrTx/>
                        <a:buSzTx/>
                        <a:buFont typeface="Arial" pitchFamily="34" charset="0"/>
                        <a:buChar char="•"/>
                        <a:tabLst>
                          <a:tab pos="1786255" algn="l"/>
                        </a:tabLst>
                        <a:defRPr/>
                      </a:pPr>
                      <a:r>
                        <a:rPr lang="en-US" sz="2000" dirty="0" err="1" smtClean="0">
                          <a:solidFill>
                            <a:srgbClr val="000000"/>
                          </a:solidFill>
                          <a:latin typeface="+mn-lt"/>
                          <a:ea typeface="Calibri"/>
                          <a:cs typeface="Times New Roman"/>
                        </a:rPr>
                        <a:t>Mampu</a:t>
                      </a:r>
                      <a:r>
                        <a:rPr lang="en-US" sz="2000" dirty="0" smtClean="0">
                          <a:solidFill>
                            <a:srgbClr val="000000"/>
                          </a:solidFill>
                          <a:latin typeface="+mn-lt"/>
                          <a:ea typeface="Calibri"/>
                          <a:cs typeface="Times New Roman"/>
                        </a:rPr>
                        <a:t> </a:t>
                      </a:r>
                      <a:r>
                        <a:rPr lang="en-US" sz="2000" dirty="0" err="1" smtClean="0">
                          <a:latin typeface="+mn-lt"/>
                          <a:ea typeface="Calibri"/>
                          <a:cs typeface="Times New Roman"/>
                        </a:rPr>
                        <a:t>memecahkan</a:t>
                      </a:r>
                      <a:r>
                        <a:rPr lang="en-US" sz="2000" dirty="0" smtClean="0">
                          <a:latin typeface="+mn-lt"/>
                          <a:ea typeface="Calibri"/>
                          <a:cs typeface="Times New Roman"/>
                        </a:rPr>
                        <a:t> </a:t>
                      </a:r>
                      <a:r>
                        <a:rPr lang="en-US" sz="2000" dirty="0" err="1" smtClean="0">
                          <a:latin typeface="+mn-lt"/>
                          <a:ea typeface="Calibri"/>
                          <a:cs typeface="Times New Roman"/>
                        </a:rPr>
                        <a:t>permasalahan</a:t>
                      </a:r>
                      <a:r>
                        <a:rPr lang="en-US" sz="2000" dirty="0" smtClean="0">
                          <a:latin typeface="+mn-lt"/>
                          <a:ea typeface="Calibri"/>
                          <a:cs typeface="Times New Roman"/>
                        </a:rPr>
                        <a:t> </a:t>
                      </a:r>
                      <a:r>
                        <a:rPr lang="en-US" sz="2000" dirty="0" err="1" smtClean="0">
                          <a:latin typeface="+mn-lt"/>
                          <a:ea typeface="Calibri"/>
                          <a:cs typeface="Times New Roman"/>
                        </a:rPr>
                        <a:t>sains</a:t>
                      </a:r>
                      <a:r>
                        <a:rPr lang="en-US" sz="2000" dirty="0" smtClean="0">
                          <a:latin typeface="+mn-lt"/>
                          <a:ea typeface="Calibri"/>
                          <a:cs typeface="Times New Roman"/>
                        </a:rPr>
                        <a:t>, </a:t>
                      </a:r>
                      <a:r>
                        <a:rPr lang="en-US" sz="2000" dirty="0" err="1" smtClean="0">
                          <a:latin typeface="+mn-lt"/>
                          <a:ea typeface="Calibri"/>
                          <a:cs typeface="Times New Roman"/>
                        </a:rPr>
                        <a:t>teknologi</a:t>
                      </a:r>
                      <a:r>
                        <a:rPr lang="en-US" sz="2000" dirty="0" smtClean="0">
                          <a:latin typeface="+mn-lt"/>
                          <a:ea typeface="Calibri"/>
                          <a:cs typeface="Times New Roman"/>
                        </a:rPr>
                        <a:t>, </a:t>
                      </a:r>
                      <a:r>
                        <a:rPr lang="en-US" sz="2000" dirty="0" err="1" smtClean="0">
                          <a:latin typeface="+mn-lt"/>
                          <a:ea typeface="Calibri"/>
                          <a:cs typeface="Times New Roman"/>
                        </a:rPr>
                        <a:t>dan</a:t>
                      </a:r>
                      <a:r>
                        <a:rPr lang="en-US" sz="2000" dirty="0" smtClean="0">
                          <a:latin typeface="+mn-lt"/>
                          <a:ea typeface="Calibri"/>
                          <a:cs typeface="Times New Roman"/>
                        </a:rPr>
                        <a:t> </a:t>
                      </a:r>
                      <a:r>
                        <a:rPr lang="en-US" sz="2000" dirty="0" err="1" smtClean="0">
                          <a:latin typeface="+mn-lt"/>
                          <a:ea typeface="Calibri"/>
                          <a:cs typeface="Times New Roman"/>
                        </a:rPr>
                        <a:t>atau</a:t>
                      </a:r>
                      <a:r>
                        <a:rPr lang="en-US" sz="2000" dirty="0" smtClean="0">
                          <a:latin typeface="+mn-lt"/>
                          <a:ea typeface="Calibri"/>
                          <a:cs typeface="Times New Roman"/>
                        </a:rPr>
                        <a:t> </a:t>
                      </a:r>
                      <a:r>
                        <a:rPr lang="en-US" sz="2000" dirty="0" err="1" smtClean="0">
                          <a:latin typeface="+mn-lt"/>
                          <a:ea typeface="Calibri"/>
                          <a:cs typeface="Times New Roman"/>
                        </a:rPr>
                        <a:t>seni</a:t>
                      </a:r>
                      <a:r>
                        <a:rPr lang="en-US" sz="2000" dirty="0" smtClean="0">
                          <a:latin typeface="+mn-lt"/>
                          <a:ea typeface="Calibri"/>
                          <a:cs typeface="Times New Roman"/>
                        </a:rPr>
                        <a:t> </a:t>
                      </a:r>
                      <a:r>
                        <a:rPr lang="en-US" sz="2000" dirty="0" err="1" smtClean="0">
                          <a:latin typeface="+mn-lt"/>
                          <a:ea typeface="Calibri"/>
                          <a:cs typeface="Times New Roman"/>
                        </a:rPr>
                        <a:t>di</a:t>
                      </a:r>
                      <a:r>
                        <a:rPr lang="en-US" sz="2000" dirty="0" smtClean="0">
                          <a:latin typeface="+mn-lt"/>
                          <a:ea typeface="Calibri"/>
                          <a:cs typeface="Times New Roman"/>
                        </a:rPr>
                        <a:t> </a:t>
                      </a:r>
                      <a:r>
                        <a:rPr lang="en-US" sz="2000" dirty="0" err="1" smtClean="0">
                          <a:latin typeface="+mn-lt"/>
                          <a:ea typeface="Calibri"/>
                          <a:cs typeface="Times New Roman"/>
                        </a:rPr>
                        <a:t>dalam</a:t>
                      </a:r>
                      <a:r>
                        <a:rPr lang="en-US" sz="2000" dirty="0" smtClean="0">
                          <a:latin typeface="+mn-lt"/>
                          <a:ea typeface="Calibri"/>
                          <a:cs typeface="Times New Roman"/>
                        </a:rPr>
                        <a:t> </a:t>
                      </a:r>
                      <a:r>
                        <a:rPr lang="en-US" sz="2000" dirty="0" err="1" smtClean="0">
                          <a:latin typeface="+mn-lt"/>
                          <a:ea typeface="Calibri"/>
                          <a:cs typeface="Times New Roman"/>
                        </a:rPr>
                        <a:t>bidang</a:t>
                      </a:r>
                      <a:r>
                        <a:rPr lang="en-US" sz="2000" dirty="0" smtClean="0">
                          <a:latin typeface="+mn-lt"/>
                          <a:ea typeface="Calibri"/>
                          <a:cs typeface="Times New Roman"/>
                        </a:rPr>
                        <a:t> </a:t>
                      </a:r>
                      <a:r>
                        <a:rPr lang="en-US" sz="2000" dirty="0" err="1" smtClean="0">
                          <a:latin typeface="+mn-lt"/>
                          <a:ea typeface="Calibri"/>
                          <a:cs typeface="Times New Roman"/>
                        </a:rPr>
                        <a:t>keilmuannya</a:t>
                      </a:r>
                      <a:r>
                        <a:rPr lang="en-US" sz="2000" dirty="0" smtClean="0">
                          <a:latin typeface="+mn-lt"/>
                          <a:ea typeface="Calibri"/>
                          <a:cs typeface="Times New Roman"/>
                        </a:rPr>
                        <a:t> </a:t>
                      </a:r>
                      <a:r>
                        <a:rPr lang="en-US" sz="2000" dirty="0" err="1" smtClean="0">
                          <a:latin typeface="+mn-lt"/>
                          <a:ea typeface="Calibri"/>
                          <a:cs typeface="Times New Roman"/>
                        </a:rPr>
                        <a:t>melalui</a:t>
                      </a:r>
                      <a:r>
                        <a:rPr lang="en-US" sz="2000" dirty="0" smtClean="0">
                          <a:latin typeface="+mn-lt"/>
                          <a:ea typeface="Calibri"/>
                          <a:cs typeface="Times New Roman"/>
                        </a:rPr>
                        <a:t> </a:t>
                      </a:r>
                      <a:r>
                        <a:rPr lang="en-US" sz="2000" b="1" dirty="0" err="1" smtClean="0">
                          <a:latin typeface="+mn-lt"/>
                          <a:ea typeface="Calibri"/>
                          <a:cs typeface="Times New Roman"/>
                        </a:rPr>
                        <a:t>pendekatan</a:t>
                      </a:r>
                      <a:r>
                        <a:rPr lang="en-US" sz="2000" b="1" dirty="0" smtClean="0">
                          <a:latin typeface="+mn-lt"/>
                          <a:ea typeface="Calibri"/>
                          <a:cs typeface="Times New Roman"/>
                        </a:rPr>
                        <a:t> inter,</a:t>
                      </a:r>
                      <a:r>
                        <a:rPr lang="en-US" sz="2000" b="1" baseline="0" dirty="0" smtClean="0">
                          <a:latin typeface="+mn-lt"/>
                          <a:ea typeface="Calibri"/>
                          <a:cs typeface="Times New Roman"/>
                        </a:rPr>
                        <a:t> </a:t>
                      </a:r>
                      <a:r>
                        <a:rPr lang="en-US" sz="2000" b="1" dirty="0" smtClean="0">
                          <a:latin typeface="+mn-lt"/>
                          <a:ea typeface="Calibri"/>
                          <a:cs typeface="Times New Roman"/>
                        </a:rPr>
                        <a:t>multi</a:t>
                      </a:r>
                      <a:r>
                        <a:rPr lang="en-US" sz="2000" b="1" baseline="0" dirty="0" smtClean="0">
                          <a:latin typeface="+mn-lt"/>
                          <a:ea typeface="Calibri"/>
                          <a:cs typeface="Times New Roman"/>
                        </a:rPr>
                        <a:t> </a:t>
                      </a:r>
                      <a:r>
                        <a:rPr lang="en-US" sz="2000" b="1" baseline="0" dirty="0" err="1" smtClean="0">
                          <a:latin typeface="+mn-lt"/>
                          <a:ea typeface="Calibri"/>
                          <a:cs typeface="Times New Roman"/>
                        </a:rPr>
                        <a:t>atau</a:t>
                      </a:r>
                      <a:r>
                        <a:rPr lang="en-US" sz="2000" b="1" baseline="0" dirty="0" smtClean="0">
                          <a:latin typeface="+mn-lt"/>
                          <a:ea typeface="Calibri"/>
                          <a:cs typeface="Times New Roman"/>
                        </a:rPr>
                        <a:t> </a:t>
                      </a:r>
                      <a:r>
                        <a:rPr lang="en-US" sz="2000" b="1" baseline="0" dirty="0" err="1" smtClean="0">
                          <a:latin typeface="+mn-lt"/>
                          <a:ea typeface="Calibri"/>
                          <a:cs typeface="Times New Roman"/>
                        </a:rPr>
                        <a:t>transdisipliner</a:t>
                      </a:r>
                      <a:r>
                        <a:rPr lang="en-US" sz="2000" b="1" baseline="0" dirty="0" smtClean="0">
                          <a:latin typeface="+mn-lt"/>
                          <a:ea typeface="Calibri"/>
                          <a:cs typeface="Times New Roman"/>
                        </a:rPr>
                        <a:t>.</a:t>
                      </a:r>
                      <a:endParaRPr lang="en-US" sz="2000" dirty="0" smtClean="0">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F5B8"/>
                    </a:solidFill>
                  </a:tcPr>
                </a:tc>
              </a:tr>
              <a:tr h="1855222">
                <a:tc>
                  <a:txBody>
                    <a:bodyPr/>
                    <a:lstStyle/>
                    <a:p>
                      <a:pPr marL="457200" marR="0" indent="-220663" algn="l" defTabSz="914400" rtl="0" eaLnBrk="1" fontAlgn="auto" latinLnBrk="0" hangingPunct="1">
                        <a:lnSpc>
                          <a:spcPct val="115000"/>
                        </a:lnSpc>
                        <a:spcBef>
                          <a:spcPts val="0"/>
                        </a:spcBef>
                        <a:spcAft>
                          <a:spcPts val="1000"/>
                        </a:spcAft>
                        <a:buClrTx/>
                        <a:buSzTx/>
                        <a:buFont typeface="Arial" pitchFamily="34" charset="0"/>
                        <a:buChar char="•"/>
                        <a:tabLst>
                          <a:tab pos="1786255" algn="l"/>
                        </a:tabLst>
                        <a:defRPr/>
                      </a:pPr>
                      <a:r>
                        <a:rPr lang="en-US" sz="2000" dirty="0" err="1" smtClean="0">
                          <a:latin typeface="+mn-lt"/>
                          <a:ea typeface="Calibri"/>
                          <a:cs typeface="Times New Roman"/>
                        </a:rPr>
                        <a:t>Mampu</a:t>
                      </a:r>
                      <a:r>
                        <a:rPr lang="en-US" sz="2000" dirty="0" smtClean="0">
                          <a:latin typeface="+mn-lt"/>
                          <a:ea typeface="Calibri"/>
                          <a:cs typeface="Times New Roman"/>
                        </a:rPr>
                        <a:t> </a:t>
                      </a:r>
                      <a:r>
                        <a:rPr lang="en-US" sz="2000" b="1" dirty="0" err="1" smtClean="0">
                          <a:latin typeface="+mn-lt"/>
                          <a:ea typeface="Calibri"/>
                          <a:cs typeface="Times New Roman"/>
                        </a:rPr>
                        <a:t>mengelola</a:t>
                      </a:r>
                      <a:r>
                        <a:rPr lang="en-US" sz="2000" b="1" dirty="0" smtClean="0">
                          <a:latin typeface="+mn-lt"/>
                          <a:ea typeface="Calibri"/>
                          <a:cs typeface="Times New Roman"/>
                        </a:rPr>
                        <a:t>, </a:t>
                      </a:r>
                      <a:r>
                        <a:rPr lang="en-US" sz="2000" b="1" dirty="0" err="1" smtClean="0">
                          <a:latin typeface="+mn-lt"/>
                          <a:ea typeface="Calibri"/>
                          <a:cs typeface="Times New Roman"/>
                        </a:rPr>
                        <a:t>memimpin</a:t>
                      </a:r>
                      <a:r>
                        <a:rPr lang="en-US" sz="2000" b="1" dirty="0" smtClean="0">
                          <a:latin typeface="+mn-lt"/>
                          <a:ea typeface="Calibri"/>
                          <a:cs typeface="Times New Roman"/>
                        </a:rPr>
                        <a:t>, </a:t>
                      </a:r>
                      <a:r>
                        <a:rPr lang="en-US" sz="2000" b="1" dirty="0" err="1" smtClean="0">
                          <a:latin typeface="+mn-lt"/>
                          <a:ea typeface="Calibri"/>
                          <a:cs typeface="Times New Roman"/>
                        </a:rPr>
                        <a:t>dan</a:t>
                      </a:r>
                      <a:r>
                        <a:rPr lang="en-US" sz="2000" b="1" dirty="0" smtClean="0">
                          <a:latin typeface="+mn-lt"/>
                          <a:ea typeface="Calibri"/>
                          <a:cs typeface="Times New Roman"/>
                        </a:rPr>
                        <a:t> </a:t>
                      </a:r>
                      <a:r>
                        <a:rPr lang="en-US" sz="2000" b="1" dirty="0" err="1" smtClean="0">
                          <a:latin typeface="+mn-lt"/>
                          <a:ea typeface="Calibri"/>
                          <a:cs typeface="Times New Roman"/>
                        </a:rPr>
                        <a:t>mengembangkan</a:t>
                      </a:r>
                      <a:r>
                        <a:rPr lang="en-US" sz="2000" b="1" dirty="0" smtClean="0">
                          <a:latin typeface="+mn-lt"/>
                          <a:ea typeface="Calibri"/>
                          <a:cs typeface="Times New Roman"/>
                        </a:rPr>
                        <a:t> </a:t>
                      </a:r>
                      <a:r>
                        <a:rPr lang="en-US" sz="2000" b="1" dirty="0" err="1" smtClean="0">
                          <a:latin typeface="+mn-lt"/>
                          <a:ea typeface="Calibri"/>
                          <a:cs typeface="Times New Roman"/>
                        </a:rPr>
                        <a:t>riset</a:t>
                      </a:r>
                      <a:r>
                        <a:rPr lang="en-US" sz="2000" dirty="0" smtClean="0">
                          <a:latin typeface="+mn-lt"/>
                          <a:ea typeface="Calibri"/>
                          <a:cs typeface="Times New Roman"/>
                        </a:rPr>
                        <a:t> </a:t>
                      </a:r>
                      <a:r>
                        <a:rPr lang="en-US" sz="2000" dirty="0" err="1" smtClean="0">
                          <a:latin typeface="+mn-lt"/>
                          <a:ea typeface="Calibri"/>
                          <a:cs typeface="Times New Roman"/>
                        </a:rPr>
                        <a:t>dan</a:t>
                      </a:r>
                      <a:r>
                        <a:rPr lang="en-US" sz="2000" dirty="0" smtClean="0">
                          <a:latin typeface="+mn-lt"/>
                          <a:ea typeface="Calibri"/>
                          <a:cs typeface="Times New Roman"/>
                        </a:rPr>
                        <a:t> </a:t>
                      </a:r>
                      <a:r>
                        <a:rPr lang="en-US" sz="2000" dirty="0" err="1" smtClean="0">
                          <a:latin typeface="+mn-lt"/>
                          <a:ea typeface="Calibri"/>
                          <a:cs typeface="Times New Roman"/>
                        </a:rPr>
                        <a:t>pengembangan</a:t>
                      </a:r>
                      <a:r>
                        <a:rPr lang="en-US" sz="2000" dirty="0" smtClean="0">
                          <a:latin typeface="+mn-lt"/>
                          <a:ea typeface="Calibri"/>
                          <a:cs typeface="Times New Roman"/>
                        </a:rPr>
                        <a:t> yang </a:t>
                      </a:r>
                      <a:r>
                        <a:rPr lang="en-US" sz="2000" dirty="0" err="1" smtClean="0">
                          <a:latin typeface="+mn-lt"/>
                          <a:ea typeface="Calibri"/>
                          <a:cs typeface="Times New Roman"/>
                        </a:rPr>
                        <a:t>bermanfaat</a:t>
                      </a:r>
                      <a:r>
                        <a:rPr lang="en-US" sz="2000" dirty="0" smtClean="0">
                          <a:latin typeface="+mn-lt"/>
                          <a:ea typeface="Calibri"/>
                          <a:cs typeface="Times New Roman"/>
                        </a:rPr>
                        <a:t> </a:t>
                      </a:r>
                      <a:r>
                        <a:rPr lang="en-US" sz="2000" dirty="0" err="1" smtClean="0">
                          <a:latin typeface="+mn-lt"/>
                          <a:ea typeface="Calibri"/>
                          <a:cs typeface="Times New Roman"/>
                        </a:rPr>
                        <a:t>bagi</a:t>
                      </a:r>
                      <a:r>
                        <a:rPr lang="en-US" sz="2000" dirty="0" smtClean="0">
                          <a:latin typeface="+mn-lt"/>
                          <a:ea typeface="Calibri"/>
                          <a:cs typeface="Times New Roman"/>
                        </a:rPr>
                        <a:t> </a:t>
                      </a:r>
                      <a:r>
                        <a:rPr lang="en-US" sz="2000" dirty="0" err="1" smtClean="0">
                          <a:latin typeface="+mn-lt"/>
                          <a:ea typeface="Calibri"/>
                          <a:cs typeface="Times New Roman"/>
                        </a:rPr>
                        <a:t>ilmu</a:t>
                      </a:r>
                      <a:r>
                        <a:rPr lang="en-US" sz="2000" dirty="0" smtClean="0">
                          <a:latin typeface="+mn-lt"/>
                          <a:ea typeface="Calibri"/>
                          <a:cs typeface="Times New Roman"/>
                        </a:rPr>
                        <a:t> </a:t>
                      </a:r>
                      <a:r>
                        <a:rPr lang="en-US" sz="2000" dirty="0" err="1" smtClean="0">
                          <a:latin typeface="+mn-lt"/>
                          <a:ea typeface="Calibri"/>
                          <a:cs typeface="Times New Roman"/>
                        </a:rPr>
                        <a:t>pengetahuan</a:t>
                      </a:r>
                      <a:r>
                        <a:rPr lang="en-US" sz="2000" dirty="0" smtClean="0">
                          <a:latin typeface="+mn-lt"/>
                          <a:ea typeface="Calibri"/>
                          <a:cs typeface="Times New Roman"/>
                        </a:rPr>
                        <a:t> </a:t>
                      </a:r>
                      <a:r>
                        <a:rPr lang="en-US" sz="2000" dirty="0" err="1" smtClean="0">
                          <a:latin typeface="+mn-lt"/>
                          <a:ea typeface="Calibri"/>
                          <a:cs typeface="Times New Roman"/>
                        </a:rPr>
                        <a:t>dan</a:t>
                      </a:r>
                      <a:r>
                        <a:rPr lang="en-US" sz="2000" dirty="0" smtClean="0">
                          <a:latin typeface="+mn-lt"/>
                          <a:ea typeface="Calibri"/>
                          <a:cs typeface="Times New Roman"/>
                        </a:rPr>
                        <a:t> </a:t>
                      </a:r>
                      <a:r>
                        <a:rPr lang="en-US" sz="2000" dirty="0" err="1" smtClean="0">
                          <a:latin typeface="+mn-lt"/>
                          <a:ea typeface="Calibri"/>
                          <a:cs typeface="Times New Roman"/>
                        </a:rPr>
                        <a:t>kemaslahatan</a:t>
                      </a:r>
                      <a:r>
                        <a:rPr lang="en-US" sz="2000" dirty="0" smtClean="0">
                          <a:latin typeface="+mn-lt"/>
                          <a:ea typeface="Calibri"/>
                          <a:cs typeface="Times New Roman"/>
                        </a:rPr>
                        <a:t> </a:t>
                      </a:r>
                      <a:r>
                        <a:rPr lang="en-US" sz="2000" dirty="0" err="1" smtClean="0">
                          <a:latin typeface="+mn-lt"/>
                          <a:ea typeface="Calibri"/>
                          <a:cs typeface="Times New Roman"/>
                        </a:rPr>
                        <a:t>umat</a:t>
                      </a:r>
                      <a:r>
                        <a:rPr lang="en-US" sz="2000" dirty="0" smtClean="0">
                          <a:latin typeface="+mn-lt"/>
                          <a:ea typeface="Calibri"/>
                          <a:cs typeface="Times New Roman"/>
                        </a:rPr>
                        <a:t> </a:t>
                      </a:r>
                      <a:r>
                        <a:rPr lang="en-US" sz="2000" dirty="0" err="1" smtClean="0">
                          <a:latin typeface="+mn-lt"/>
                          <a:ea typeface="Calibri"/>
                          <a:cs typeface="Times New Roman"/>
                        </a:rPr>
                        <a:t>manusia</a:t>
                      </a:r>
                      <a:r>
                        <a:rPr lang="en-US" sz="2000" dirty="0" smtClean="0">
                          <a:latin typeface="+mn-lt"/>
                          <a:ea typeface="Calibri"/>
                          <a:cs typeface="Times New Roman"/>
                        </a:rPr>
                        <a:t>, </a:t>
                      </a:r>
                      <a:r>
                        <a:rPr lang="en-US" sz="2000" dirty="0" err="1" smtClean="0">
                          <a:latin typeface="+mn-lt"/>
                          <a:ea typeface="Calibri"/>
                          <a:cs typeface="Times New Roman"/>
                        </a:rPr>
                        <a:t>serta</a:t>
                      </a:r>
                      <a:r>
                        <a:rPr lang="en-US" sz="2000" dirty="0" smtClean="0">
                          <a:latin typeface="+mn-lt"/>
                          <a:ea typeface="Calibri"/>
                          <a:cs typeface="Times New Roman"/>
                        </a:rPr>
                        <a:t> </a:t>
                      </a:r>
                      <a:r>
                        <a:rPr lang="en-US" sz="2000" dirty="0" err="1" smtClean="0">
                          <a:latin typeface="+mn-lt"/>
                          <a:ea typeface="Calibri"/>
                          <a:cs typeface="Times New Roman"/>
                        </a:rPr>
                        <a:t>mampu</a:t>
                      </a:r>
                      <a:r>
                        <a:rPr lang="en-US" sz="2000" dirty="0" smtClean="0">
                          <a:latin typeface="+mn-lt"/>
                          <a:ea typeface="Calibri"/>
                          <a:cs typeface="Times New Roman"/>
                        </a:rPr>
                        <a:t> </a:t>
                      </a:r>
                      <a:r>
                        <a:rPr lang="en-US" sz="2000" dirty="0" err="1" smtClean="0">
                          <a:latin typeface="+mn-lt"/>
                          <a:ea typeface="Calibri"/>
                          <a:cs typeface="Times New Roman"/>
                        </a:rPr>
                        <a:t>mendapat</a:t>
                      </a:r>
                      <a:r>
                        <a:rPr lang="en-US" sz="2000" dirty="0" smtClean="0">
                          <a:latin typeface="+mn-lt"/>
                          <a:ea typeface="Calibri"/>
                          <a:cs typeface="Times New Roman"/>
                        </a:rPr>
                        <a:t> </a:t>
                      </a:r>
                      <a:r>
                        <a:rPr lang="en-US" sz="2000" b="1" dirty="0" err="1" smtClean="0">
                          <a:latin typeface="+mn-lt"/>
                          <a:ea typeface="Calibri"/>
                          <a:cs typeface="Times New Roman"/>
                        </a:rPr>
                        <a:t>pengakuan</a:t>
                      </a:r>
                      <a:r>
                        <a:rPr lang="en-US" sz="2000" b="1" dirty="0" smtClean="0">
                          <a:latin typeface="+mn-lt"/>
                          <a:ea typeface="Calibri"/>
                          <a:cs typeface="Times New Roman"/>
                        </a:rPr>
                        <a:t> </a:t>
                      </a:r>
                      <a:r>
                        <a:rPr lang="en-US" sz="2000" b="1" dirty="0" err="1" smtClean="0">
                          <a:latin typeface="+mn-lt"/>
                          <a:ea typeface="Calibri"/>
                          <a:cs typeface="Times New Roman"/>
                        </a:rPr>
                        <a:t>nasional</a:t>
                      </a:r>
                      <a:r>
                        <a:rPr lang="en-US" sz="2000" b="1" dirty="0" smtClean="0">
                          <a:latin typeface="+mn-lt"/>
                          <a:ea typeface="Calibri"/>
                          <a:cs typeface="Times New Roman"/>
                        </a:rPr>
                        <a:t> </a:t>
                      </a:r>
                      <a:r>
                        <a:rPr lang="en-US" sz="2000" b="1" dirty="0" err="1" smtClean="0">
                          <a:latin typeface="+mn-lt"/>
                          <a:ea typeface="Calibri"/>
                          <a:cs typeface="Times New Roman"/>
                        </a:rPr>
                        <a:t>maupun</a:t>
                      </a:r>
                      <a:r>
                        <a:rPr lang="en-US" sz="2000" b="1" dirty="0" smtClean="0">
                          <a:latin typeface="+mn-lt"/>
                          <a:ea typeface="Calibri"/>
                          <a:cs typeface="Times New Roman"/>
                        </a:rPr>
                        <a:t> </a:t>
                      </a:r>
                      <a:r>
                        <a:rPr lang="en-US" sz="2000" b="1" dirty="0" err="1" smtClean="0">
                          <a:latin typeface="+mn-lt"/>
                          <a:ea typeface="Calibri"/>
                          <a:cs typeface="Times New Roman"/>
                        </a:rPr>
                        <a:t>internasional</a:t>
                      </a:r>
                      <a:r>
                        <a:rPr lang="en-US" sz="2000" b="1" dirty="0" smtClean="0">
                          <a:latin typeface="+mn-lt"/>
                          <a:ea typeface="Calibri"/>
                          <a:cs typeface="Times New Roman"/>
                        </a:rPr>
                        <a:t>.</a:t>
                      </a:r>
                      <a:r>
                        <a:rPr lang="en-US" sz="2000" dirty="0" smtClean="0">
                          <a:latin typeface="+mn-lt"/>
                          <a:ea typeface="Calibri"/>
                          <a:cs typeface="Times New Roman"/>
                        </a:rPr>
                        <a:t>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8F29E"/>
                    </a:solidFill>
                  </a:tcPr>
                </a:tc>
              </a:tr>
            </a:tbl>
          </a:graphicData>
        </a:graphic>
      </p:graphicFrame>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1447800" y="381000"/>
            <a:ext cx="5943600" cy="6172200"/>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chemeClr val="tx1"/>
                </a:solidFill>
              </a:rPr>
              <a:t>Capaian</a:t>
            </a:r>
            <a:r>
              <a:rPr lang="en-US" b="1" dirty="0" smtClean="0">
                <a:solidFill>
                  <a:schemeClr val="tx1"/>
                </a:solidFill>
              </a:rPr>
              <a:t> </a:t>
            </a:r>
            <a:r>
              <a:rPr lang="en-US" b="1" dirty="0" err="1" smtClean="0">
                <a:solidFill>
                  <a:schemeClr val="tx1"/>
                </a:solidFill>
              </a:rPr>
              <a:t>Pembelajaran</a:t>
            </a:r>
            <a:r>
              <a:rPr lang="en-US" b="1" dirty="0" smtClean="0">
                <a:solidFill>
                  <a:schemeClr val="tx1"/>
                </a:solidFill>
              </a:rPr>
              <a:t>:</a:t>
            </a:r>
            <a:endParaRPr lang="id-ID" dirty="0"/>
          </a:p>
        </p:txBody>
      </p:sp>
      <p:sp>
        <p:nvSpPr>
          <p:cNvPr id="4" name="Oval 24"/>
          <p:cNvSpPr>
            <a:spLocks noChangeArrowheads="1"/>
          </p:cNvSpPr>
          <p:nvPr/>
        </p:nvSpPr>
        <p:spPr bwMode="auto">
          <a:xfrm>
            <a:off x="2286000" y="1500188"/>
            <a:ext cx="4191000" cy="4114800"/>
          </a:xfrm>
          <a:prstGeom prst="ellipse">
            <a:avLst/>
          </a:prstGeom>
          <a:solidFill>
            <a:schemeClr val="bg2">
              <a:lumMod val="25000"/>
            </a:schemeClr>
          </a:solidFill>
          <a:ln w="9525">
            <a:solidFill>
              <a:schemeClr val="bg1"/>
            </a:solidFill>
            <a:round/>
            <a:headEnd/>
            <a:tailEnd/>
          </a:ln>
          <a:effectLst/>
        </p:spPr>
        <p:txBody>
          <a:bodyPr wrap="none" anchor="ctr"/>
          <a:lstStyle/>
          <a:p>
            <a:pPr algn="ctr" eaLnBrk="0" hangingPunct="0">
              <a:defRPr/>
            </a:pPr>
            <a:endParaRPr lang="en-US" dirty="0"/>
          </a:p>
        </p:txBody>
      </p:sp>
      <p:sp>
        <p:nvSpPr>
          <p:cNvPr id="6" name="Text Box 34"/>
          <p:cNvSpPr txBox="1">
            <a:spLocks noChangeArrowheads="1"/>
          </p:cNvSpPr>
          <p:nvPr/>
        </p:nvSpPr>
        <p:spPr bwMode="auto">
          <a:xfrm rot="17714175">
            <a:off x="2613927" y="2579266"/>
            <a:ext cx="1670299" cy="981819"/>
          </a:xfrm>
          <a:prstGeom prst="rect">
            <a:avLst/>
          </a:prstGeom>
          <a:noFill/>
          <a:ln w="9525">
            <a:noFill/>
            <a:miter lim="800000"/>
            <a:headEnd/>
            <a:tailEnd/>
          </a:ln>
        </p:spPr>
        <p:txBody>
          <a:bodyPr wrap="none">
            <a:prstTxWarp prst="textArchUp">
              <a:avLst>
                <a:gd name="adj" fmla="val 10996893"/>
              </a:avLst>
            </a:prstTxWarp>
            <a:spAutoFit/>
          </a:bodyPr>
          <a:lstStyle/>
          <a:p>
            <a:pPr algn="ctr" eaLnBrk="0" hangingPunct="0"/>
            <a:r>
              <a:rPr lang="en-US" sz="3600" b="1" dirty="0" smtClean="0">
                <a:solidFill>
                  <a:srgbClr val="FFFF00"/>
                </a:solidFill>
                <a:effectLst>
                  <a:outerShdw blurRad="38100" dist="38100" dir="2700000" algn="tl">
                    <a:srgbClr val="000000">
                      <a:alpha val="43137"/>
                    </a:srgbClr>
                  </a:outerShdw>
                </a:effectLst>
              </a:rPr>
              <a:t>SCIENCE</a:t>
            </a:r>
            <a:endParaRPr lang="en-US" sz="2400" b="1" dirty="0">
              <a:solidFill>
                <a:srgbClr val="FFFF00"/>
              </a:solidFill>
              <a:effectLst>
                <a:outerShdw blurRad="38100" dist="38100" dir="2700000" algn="tl">
                  <a:srgbClr val="000000">
                    <a:alpha val="43137"/>
                  </a:srgbClr>
                </a:outerShdw>
              </a:effectLst>
            </a:endParaRPr>
          </a:p>
        </p:txBody>
      </p:sp>
      <p:sp>
        <p:nvSpPr>
          <p:cNvPr id="8" name="Text Box 34"/>
          <p:cNvSpPr txBox="1">
            <a:spLocks noChangeArrowheads="1"/>
          </p:cNvSpPr>
          <p:nvPr/>
        </p:nvSpPr>
        <p:spPr bwMode="auto">
          <a:xfrm rot="2701944">
            <a:off x="3599098" y="2241036"/>
            <a:ext cx="2601742" cy="1697642"/>
          </a:xfrm>
          <a:prstGeom prst="rect">
            <a:avLst/>
          </a:prstGeom>
          <a:noFill/>
          <a:ln w="9525">
            <a:noFill/>
            <a:miter lim="800000"/>
            <a:headEnd/>
            <a:tailEnd/>
          </a:ln>
        </p:spPr>
        <p:txBody>
          <a:bodyPr wrap="none">
            <a:prstTxWarp prst="textArchUp">
              <a:avLst>
                <a:gd name="adj" fmla="val 11479300"/>
              </a:avLst>
            </a:prstTxWarp>
            <a:spAutoFit/>
          </a:bodyPr>
          <a:lstStyle/>
          <a:p>
            <a:pPr algn="ctr" eaLnBrk="0" hangingPunct="0"/>
            <a:r>
              <a:rPr lang="en-US" sz="3600" b="1" dirty="0" smtClean="0">
                <a:solidFill>
                  <a:srgbClr val="FFFF00"/>
                </a:solidFill>
                <a:effectLst>
                  <a:outerShdw blurRad="38100" dist="38100" dir="2700000" algn="tl">
                    <a:srgbClr val="000000">
                      <a:alpha val="43137"/>
                    </a:srgbClr>
                  </a:outerShdw>
                </a:effectLst>
              </a:rPr>
              <a:t>KNOWLEDGE</a:t>
            </a:r>
            <a:endParaRPr lang="en-US" sz="3600" b="1" dirty="0">
              <a:solidFill>
                <a:srgbClr val="FFFF00"/>
              </a:solidFill>
              <a:effectLst>
                <a:outerShdw blurRad="38100" dist="38100" dir="2700000" algn="tl">
                  <a:srgbClr val="000000">
                    <a:alpha val="43137"/>
                  </a:srgbClr>
                </a:outerShdw>
              </a:effectLst>
            </a:endParaRPr>
          </a:p>
        </p:txBody>
      </p:sp>
      <p:sp>
        <p:nvSpPr>
          <p:cNvPr id="9" name="Text Box 34"/>
          <p:cNvSpPr txBox="1">
            <a:spLocks noChangeArrowheads="1"/>
          </p:cNvSpPr>
          <p:nvPr/>
        </p:nvSpPr>
        <p:spPr bwMode="auto">
          <a:xfrm rot="19043840">
            <a:off x="3911555" y="3388930"/>
            <a:ext cx="2293541" cy="1697642"/>
          </a:xfrm>
          <a:prstGeom prst="rect">
            <a:avLst/>
          </a:prstGeom>
          <a:noFill/>
          <a:ln w="9525">
            <a:noFill/>
            <a:miter lim="800000"/>
            <a:headEnd/>
            <a:tailEnd/>
          </a:ln>
        </p:spPr>
        <p:txBody>
          <a:bodyPr wrap="none">
            <a:prstTxWarp prst="textArchDown">
              <a:avLst/>
            </a:prstTxWarp>
            <a:spAutoFit/>
          </a:bodyPr>
          <a:lstStyle/>
          <a:p>
            <a:pPr algn="ctr" eaLnBrk="0" hangingPunct="0"/>
            <a:r>
              <a:rPr lang="en-US" sz="3600" b="1" dirty="0" smtClean="0">
                <a:solidFill>
                  <a:srgbClr val="FFFF00"/>
                </a:solidFill>
                <a:effectLst>
                  <a:outerShdw blurRad="38100" dist="38100" dir="2700000" algn="tl">
                    <a:srgbClr val="000000">
                      <a:alpha val="43137"/>
                    </a:srgbClr>
                  </a:outerShdw>
                </a:effectLst>
              </a:rPr>
              <a:t>KNOW HOW</a:t>
            </a:r>
            <a:endParaRPr lang="en-US" sz="3600" b="1" dirty="0">
              <a:solidFill>
                <a:srgbClr val="FFFF00"/>
              </a:solidFill>
              <a:effectLst>
                <a:outerShdw blurRad="38100" dist="38100" dir="2700000" algn="tl">
                  <a:srgbClr val="000000">
                    <a:alpha val="43137"/>
                  </a:srgbClr>
                </a:outerShdw>
              </a:effectLst>
            </a:endParaRPr>
          </a:p>
        </p:txBody>
      </p:sp>
      <p:sp>
        <p:nvSpPr>
          <p:cNvPr id="10" name="Text Box 34"/>
          <p:cNvSpPr txBox="1">
            <a:spLocks noChangeArrowheads="1"/>
          </p:cNvSpPr>
          <p:nvPr/>
        </p:nvSpPr>
        <p:spPr bwMode="auto">
          <a:xfrm rot="2649841">
            <a:off x="2823962" y="3446366"/>
            <a:ext cx="2052319" cy="1720668"/>
          </a:xfrm>
          <a:prstGeom prst="rect">
            <a:avLst/>
          </a:prstGeom>
          <a:noFill/>
          <a:ln w="9525">
            <a:noFill/>
            <a:miter lim="800000"/>
            <a:headEnd/>
            <a:tailEnd/>
          </a:ln>
        </p:spPr>
        <p:txBody>
          <a:bodyPr wrap="none">
            <a:prstTxWarp prst="textArchDown">
              <a:avLst>
                <a:gd name="adj" fmla="val 1610769"/>
              </a:avLst>
            </a:prstTxWarp>
            <a:spAutoFit/>
          </a:bodyPr>
          <a:lstStyle/>
          <a:p>
            <a:pPr algn="ctr" eaLnBrk="0" hangingPunct="0"/>
            <a:r>
              <a:rPr lang="en-US" sz="4000" b="1" dirty="0" smtClean="0">
                <a:solidFill>
                  <a:srgbClr val="FFFF00"/>
                </a:solidFill>
                <a:effectLst>
                  <a:outerShdw blurRad="38100" dist="38100" dir="2700000" algn="tl">
                    <a:srgbClr val="000000">
                      <a:alpha val="43137"/>
                    </a:srgbClr>
                  </a:outerShdw>
                </a:effectLst>
              </a:rPr>
              <a:t>SKILLS</a:t>
            </a:r>
            <a:endParaRPr lang="en-US" sz="4000" b="1" dirty="0">
              <a:solidFill>
                <a:srgbClr val="FFFF00"/>
              </a:solidFill>
              <a:effectLst>
                <a:outerShdw blurRad="38100" dist="38100" dir="2700000" algn="tl">
                  <a:srgbClr val="000000">
                    <a:alpha val="43137"/>
                  </a:srgbClr>
                </a:outerShdw>
              </a:effectLst>
            </a:endParaRPr>
          </a:p>
        </p:txBody>
      </p:sp>
      <p:sp>
        <p:nvSpPr>
          <p:cNvPr id="11" name="Oval 10"/>
          <p:cNvSpPr/>
          <p:nvPr/>
        </p:nvSpPr>
        <p:spPr>
          <a:xfrm>
            <a:off x="3086100" y="2224088"/>
            <a:ext cx="2667000" cy="2666999"/>
          </a:xfrm>
          <a:prstGeom prst="ellipse">
            <a:avLst/>
          </a:prstGeom>
          <a:solidFill>
            <a:srgbClr val="E46C0A">
              <a:alpha val="60000"/>
            </a:srgb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rstTxWarp prst="textArchUp">
              <a:avLst>
                <a:gd name="adj" fmla="val 12030675"/>
              </a:avLst>
            </a:prstTxWarp>
          </a:bodyPr>
          <a:lstStyle/>
          <a:p>
            <a:pPr algn="ctr"/>
            <a:endParaRPr lang="en-US">
              <a:solidFill>
                <a:schemeClr val="accent6">
                  <a:lumMod val="60000"/>
                  <a:lumOff val="40000"/>
                </a:schemeClr>
              </a:solidFill>
            </a:endParaRPr>
          </a:p>
        </p:txBody>
      </p:sp>
      <p:sp>
        <p:nvSpPr>
          <p:cNvPr id="13" name="TextBox 12"/>
          <p:cNvSpPr txBox="1"/>
          <p:nvPr/>
        </p:nvSpPr>
        <p:spPr>
          <a:xfrm rot="2440520">
            <a:off x="3606162" y="3351733"/>
            <a:ext cx="1510379" cy="1694771"/>
          </a:xfrm>
          <a:prstGeom prst="rect">
            <a:avLst/>
          </a:prstGeom>
          <a:noFill/>
        </p:spPr>
        <p:txBody>
          <a:bodyPr wrap="none" rtlCol="0">
            <a:prstTxWarp prst="textCircle">
              <a:avLst>
                <a:gd name="adj" fmla="val 10891871"/>
              </a:avLst>
            </a:prstTxWarp>
            <a:spAutoFit/>
          </a:bodyPr>
          <a:lstStyle/>
          <a:p>
            <a:r>
              <a:rPr lang="en-US" sz="3200" b="1" dirty="0" smtClean="0">
                <a:solidFill>
                  <a:schemeClr val="bg1"/>
                </a:solidFill>
              </a:rPr>
              <a:t>    AFFECTIVE </a:t>
            </a:r>
          </a:p>
          <a:p>
            <a:r>
              <a:rPr lang="en-US" sz="3200" b="1" dirty="0" smtClean="0">
                <a:solidFill>
                  <a:schemeClr val="bg1"/>
                </a:solidFill>
              </a:rPr>
              <a:t>DOMAIN</a:t>
            </a:r>
            <a:endParaRPr lang="en-US" sz="3200" b="1" dirty="0">
              <a:solidFill>
                <a:schemeClr val="bg1"/>
              </a:solidFill>
            </a:endParaRPr>
          </a:p>
        </p:txBody>
      </p:sp>
      <p:sp>
        <p:nvSpPr>
          <p:cNvPr id="17" name="TextBox 16"/>
          <p:cNvSpPr txBox="1"/>
          <p:nvPr/>
        </p:nvSpPr>
        <p:spPr>
          <a:xfrm>
            <a:off x="2209800" y="685800"/>
            <a:ext cx="4686732" cy="584775"/>
          </a:xfrm>
          <a:prstGeom prst="rect">
            <a:avLst/>
          </a:prstGeom>
          <a:noFill/>
        </p:spPr>
        <p:txBody>
          <a:bodyPr wrap="none" rtlCol="0">
            <a:spAutoFit/>
          </a:bodyPr>
          <a:lstStyle/>
          <a:p>
            <a:r>
              <a:rPr lang="en-US" sz="3200" b="1" dirty="0" err="1" smtClean="0">
                <a:solidFill>
                  <a:schemeClr val="bg2">
                    <a:lumMod val="25000"/>
                  </a:schemeClr>
                </a:solidFill>
                <a:effectLst>
                  <a:outerShdw blurRad="38100" dist="38100" dir="2700000" algn="tl">
                    <a:srgbClr val="000000">
                      <a:alpha val="43137"/>
                    </a:srgbClr>
                  </a:outerShdw>
                </a:effectLst>
              </a:rPr>
              <a:t>CAPAIAN</a:t>
            </a:r>
            <a:r>
              <a:rPr lang="en-US" sz="3200" b="1" dirty="0" smtClean="0">
                <a:solidFill>
                  <a:schemeClr val="bg2">
                    <a:lumMod val="25000"/>
                  </a:schemeClr>
                </a:solidFill>
                <a:effectLst>
                  <a:outerShdw blurRad="38100" dist="38100" dir="2700000" algn="tl">
                    <a:srgbClr val="000000">
                      <a:alpha val="43137"/>
                    </a:srgbClr>
                  </a:outerShdw>
                </a:effectLst>
              </a:rPr>
              <a:t> </a:t>
            </a:r>
            <a:r>
              <a:rPr lang="en-US" sz="3200" b="1" dirty="0" err="1" smtClean="0">
                <a:solidFill>
                  <a:schemeClr val="bg2">
                    <a:lumMod val="25000"/>
                  </a:schemeClr>
                </a:solidFill>
                <a:effectLst>
                  <a:outerShdw blurRad="38100" dist="38100" dir="2700000" algn="tl">
                    <a:srgbClr val="000000">
                      <a:alpha val="43137"/>
                    </a:srgbClr>
                  </a:outerShdw>
                </a:effectLst>
              </a:rPr>
              <a:t>PEMBELAJARAN</a:t>
            </a:r>
            <a:endParaRPr lang="id-ID" sz="3200" dirty="0">
              <a:solidFill>
                <a:schemeClr val="bg2">
                  <a:lumMod val="25000"/>
                </a:schemeClr>
              </a:solidFill>
              <a:effectLst>
                <a:outerShdw blurRad="38100" dist="38100" dir="2700000" algn="tl">
                  <a:srgbClr val="000000">
                    <a:alpha val="43137"/>
                  </a:srgbClr>
                </a:outerShdw>
              </a:effectLst>
            </a:endParaRPr>
          </a:p>
        </p:txBody>
      </p:sp>
      <p:sp>
        <p:nvSpPr>
          <p:cNvPr id="15" name="Rounded Rectangle 14"/>
          <p:cNvSpPr/>
          <p:nvPr/>
        </p:nvSpPr>
        <p:spPr>
          <a:xfrm>
            <a:off x="1981200" y="3276600"/>
            <a:ext cx="4876800" cy="3124200"/>
          </a:xfrm>
          <a:prstGeom prst="roundRect">
            <a:avLst/>
          </a:prstGeom>
          <a:solidFill>
            <a:srgbClr val="FAF6B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3200" b="1" dirty="0" smtClean="0">
              <a:solidFill>
                <a:schemeClr val="tx1"/>
              </a:solidFill>
            </a:endParaRPr>
          </a:p>
          <a:p>
            <a:pPr algn="ctr"/>
            <a:endParaRPr lang="en-US" sz="3200" b="1" dirty="0" smtClean="0">
              <a:solidFill>
                <a:schemeClr val="tx1"/>
              </a:solidFill>
            </a:endParaRPr>
          </a:p>
          <a:p>
            <a:pPr algn="ctr"/>
            <a:endParaRPr lang="en-US" sz="3200" b="1" dirty="0" smtClean="0">
              <a:solidFill>
                <a:schemeClr val="tx1"/>
              </a:solidFill>
            </a:endParaRPr>
          </a:p>
          <a:p>
            <a:pPr algn="ctr"/>
            <a:endParaRPr lang="en-US" sz="3200" b="1" dirty="0" smtClean="0">
              <a:solidFill>
                <a:schemeClr val="tx1"/>
              </a:solidFill>
            </a:endParaRPr>
          </a:p>
          <a:p>
            <a:pPr algn="ctr"/>
            <a:r>
              <a:rPr lang="en-US" sz="3200" b="1" dirty="0" smtClean="0">
                <a:solidFill>
                  <a:schemeClr val="tx1"/>
                </a:solidFill>
              </a:rPr>
              <a:t>     </a:t>
            </a:r>
            <a:r>
              <a:rPr lang="en-US" sz="3200" b="1" dirty="0" err="1" smtClean="0">
                <a:solidFill>
                  <a:schemeClr val="tx1"/>
                </a:solidFill>
              </a:rPr>
              <a:t>KOMPETENSI</a:t>
            </a:r>
            <a:endParaRPr lang="id-ID" sz="3200" b="1" dirty="0">
              <a:solidFill>
                <a:schemeClr val="tx1"/>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ight Triangle 72"/>
          <p:cNvSpPr/>
          <p:nvPr/>
        </p:nvSpPr>
        <p:spPr>
          <a:xfrm rot="2748091">
            <a:off x="2993345" y="2163751"/>
            <a:ext cx="3392051" cy="3290581"/>
          </a:xfrm>
          <a:prstGeom prst="rtTriangle">
            <a:avLst/>
          </a:prstGeom>
          <a:solidFill>
            <a:srgbClr val="D4CF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p:cNvSpPr/>
          <p:nvPr/>
        </p:nvSpPr>
        <p:spPr>
          <a:xfrm rot="2828434">
            <a:off x="4262521" y="2372966"/>
            <a:ext cx="3387625" cy="320332"/>
          </a:xfrm>
          <a:prstGeom prst="rect">
            <a:avLst/>
          </a:prstGeom>
          <a:solidFill>
            <a:srgbClr val="F4EA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solidFill>
                  <a:schemeClr val="tx1"/>
                </a:solidFill>
              </a:rPr>
              <a:t>  </a:t>
            </a:r>
            <a:endParaRPr lang="en-US" sz="1600">
              <a:solidFill>
                <a:schemeClr val="tx1"/>
              </a:solidFill>
            </a:endParaRPr>
          </a:p>
        </p:txBody>
      </p:sp>
      <p:sp>
        <p:nvSpPr>
          <p:cNvPr id="74" name="Right Triangle 73"/>
          <p:cNvSpPr/>
          <p:nvPr/>
        </p:nvSpPr>
        <p:spPr>
          <a:xfrm rot="13600400">
            <a:off x="2929809" y="2189160"/>
            <a:ext cx="3436781" cy="3241680"/>
          </a:xfrm>
          <a:prstGeom prst="rtTriangle">
            <a:avLst/>
          </a:prstGeom>
          <a:solidFill>
            <a:srgbClr val="FCFA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19"/>
          <p:cNvGrpSpPr/>
          <p:nvPr/>
        </p:nvGrpSpPr>
        <p:grpSpPr>
          <a:xfrm>
            <a:off x="4467280" y="1515932"/>
            <a:ext cx="375812" cy="4606406"/>
            <a:chOff x="3659797" y="1437765"/>
            <a:chExt cx="394600" cy="4606406"/>
          </a:xfrm>
          <a:solidFill>
            <a:srgbClr val="FF9933"/>
          </a:solidFill>
        </p:grpSpPr>
        <p:sp>
          <p:nvSpPr>
            <p:cNvPr id="2" name="Rectangle 1"/>
            <p:cNvSpPr/>
            <p:nvPr/>
          </p:nvSpPr>
          <p:spPr>
            <a:xfrm rot="2721465">
              <a:off x="3674118" y="1443193"/>
              <a:ext cx="376826" cy="365969"/>
            </a:xfrm>
            <a:prstGeom prst="rect">
              <a:avLst/>
            </a:prstGeom>
            <a:solidFill>
              <a:srgbClr val="FFE389"/>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rot="2721465">
              <a:off x="3654369" y="1971995"/>
              <a:ext cx="376826" cy="365969"/>
            </a:xfrm>
            <a:prstGeom prst="rect">
              <a:avLst/>
            </a:prstGeom>
            <a:solidFill>
              <a:srgbClr val="FFDE75"/>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721465">
              <a:off x="3662829" y="2502225"/>
              <a:ext cx="376826" cy="365970"/>
            </a:xfrm>
            <a:prstGeom prst="rect">
              <a:avLst/>
            </a:prstGeom>
            <a:solidFill>
              <a:srgbClr val="FFD757"/>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721465">
              <a:off x="3674718" y="3034678"/>
              <a:ext cx="376826" cy="365970"/>
            </a:xfrm>
            <a:prstGeom prst="rect">
              <a:avLst/>
            </a:prstGeom>
            <a:solidFill>
              <a:srgbClr val="FFCF37"/>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721465">
              <a:off x="3679538" y="3576008"/>
              <a:ext cx="376826" cy="365971"/>
            </a:xfrm>
            <a:prstGeom prst="rect">
              <a:avLst/>
            </a:prstGeom>
            <a:solidFill>
              <a:srgbClr val="FFC819"/>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2721465">
              <a:off x="3682999" y="4100989"/>
              <a:ext cx="376826" cy="365971"/>
            </a:xfrm>
            <a:prstGeom prst="rect">
              <a:avLst/>
            </a:prstGeom>
            <a:solidFill>
              <a:srgbClr val="FEC200"/>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2721465">
              <a:off x="3669352" y="5149845"/>
              <a:ext cx="376826" cy="365971"/>
            </a:xfrm>
            <a:prstGeom prst="rect">
              <a:avLst/>
            </a:prstGeom>
            <a:solidFill>
              <a:srgbClr val="BC8F00"/>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rot="2721465">
              <a:off x="3675829" y="4620101"/>
              <a:ext cx="376826" cy="365971"/>
            </a:xfrm>
            <a:prstGeom prst="rect">
              <a:avLst/>
            </a:prstGeom>
            <a:solidFill>
              <a:srgbClr val="DEA900"/>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rot="2721465">
              <a:off x="3678228" y="5672773"/>
              <a:ext cx="376826" cy="365970"/>
            </a:xfrm>
            <a:prstGeom prst="rect">
              <a:avLst/>
            </a:prstGeom>
            <a:solidFill>
              <a:srgbClr val="A27B00"/>
            </a:solidFill>
            <a:ln w="9525">
              <a:noFill/>
            </a:ln>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9" name="Rectangle 108"/>
          <p:cNvSpPr/>
          <p:nvPr/>
        </p:nvSpPr>
        <p:spPr>
          <a:xfrm rot="2805780">
            <a:off x="1721975" y="4940627"/>
            <a:ext cx="3328938" cy="29384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effectLst>
                  <a:outerShdw blurRad="38100" dist="38100" dir="2700000" algn="tl">
                    <a:srgbClr val="000000">
                      <a:alpha val="43137"/>
                    </a:srgbClr>
                  </a:outerShdw>
                </a:effectLst>
              </a:rPr>
              <a:t>Professional </a:t>
            </a:r>
            <a:endParaRPr lang="en-US" b="1">
              <a:effectLst>
                <a:outerShdw blurRad="38100" dist="38100" dir="2700000" algn="tl">
                  <a:srgbClr val="000000">
                    <a:alpha val="43137"/>
                  </a:srgbClr>
                </a:outerShdw>
              </a:effectLst>
            </a:endParaRPr>
          </a:p>
        </p:txBody>
      </p:sp>
      <p:sp>
        <p:nvSpPr>
          <p:cNvPr id="134" name="Rectangle 133"/>
          <p:cNvSpPr/>
          <p:nvPr/>
        </p:nvSpPr>
        <p:spPr>
          <a:xfrm rot="2755990">
            <a:off x="6167150" y="3186520"/>
            <a:ext cx="1070100" cy="320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solidFill>
                  <a:schemeClr val="tx1"/>
                </a:solidFill>
              </a:rPr>
              <a:t>Operator  </a:t>
            </a:r>
            <a:endParaRPr lang="en-US" sz="1600">
              <a:solidFill>
                <a:schemeClr val="tx1"/>
              </a:solidFill>
            </a:endParaRPr>
          </a:p>
        </p:txBody>
      </p:sp>
      <p:sp>
        <p:nvSpPr>
          <p:cNvPr id="135" name="Rectangle 134"/>
          <p:cNvSpPr/>
          <p:nvPr/>
        </p:nvSpPr>
        <p:spPr>
          <a:xfrm rot="2755990">
            <a:off x="5390732" y="2367894"/>
            <a:ext cx="1107558" cy="320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solidFill>
                  <a:schemeClr val="tx1"/>
                </a:solidFill>
              </a:rPr>
              <a:t>Teknisi  </a:t>
            </a:r>
            <a:endParaRPr lang="en-US" sz="1600">
              <a:solidFill>
                <a:schemeClr val="tx1"/>
              </a:solidFill>
            </a:endParaRPr>
          </a:p>
        </p:txBody>
      </p:sp>
      <p:sp>
        <p:nvSpPr>
          <p:cNvPr id="136" name="Rectangle 135"/>
          <p:cNvSpPr/>
          <p:nvPr/>
        </p:nvSpPr>
        <p:spPr>
          <a:xfrm rot="2755990">
            <a:off x="4664275" y="1543497"/>
            <a:ext cx="1071904" cy="3203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smtClean="0">
                <a:solidFill>
                  <a:schemeClr val="tx1"/>
                </a:solidFill>
              </a:rPr>
              <a:t>Ahli  </a:t>
            </a:r>
            <a:endParaRPr lang="en-US" sz="1600">
              <a:solidFill>
                <a:schemeClr val="tx1"/>
              </a:solidFill>
            </a:endParaRPr>
          </a:p>
        </p:txBody>
      </p:sp>
      <p:sp>
        <p:nvSpPr>
          <p:cNvPr id="137" name="Rectangle 136"/>
          <p:cNvSpPr/>
          <p:nvPr/>
        </p:nvSpPr>
        <p:spPr>
          <a:xfrm rot="18941680">
            <a:off x="4415574" y="5052532"/>
            <a:ext cx="3127629" cy="329766"/>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smtClean="0">
                <a:solidFill>
                  <a:schemeClr val="bg1"/>
                </a:solidFill>
                <a:effectLst>
                  <a:outerShdw blurRad="38100" dist="38100" dir="2700000" algn="tl">
                    <a:srgbClr val="000000">
                      <a:alpha val="43137"/>
                    </a:srgbClr>
                  </a:outerShdw>
                </a:effectLst>
              </a:rPr>
              <a:t>Pengalaman individual atau belajar sendiri </a:t>
            </a:r>
            <a:endParaRPr lang="en-US" sz="1200">
              <a:solidFill>
                <a:schemeClr val="bg1"/>
              </a:solidFill>
              <a:effectLst>
                <a:outerShdw blurRad="38100" dist="38100" dir="2700000" algn="tl">
                  <a:srgbClr val="000000">
                    <a:alpha val="43137"/>
                  </a:srgbClr>
                </a:outerShdw>
              </a:effectLst>
            </a:endParaRPr>
          </a:p>
        </p:txBody>
      </p:sp>
      <p:grpSp>
        <p:nvGrpSpPr>
          <p:cNvPr id="4" name="Group 168"/>
          <p:cNvGrpSpPr/>
          <p:nvPr/>
        </p:nvGrpSpPr>
        <p:grpSpPr>
          <a:xfrm>
            <a:off x="2117680" y="825255"/>
            <a:ext cx="2440270" cy="3204762"/>
            <a:chOff x="2204524" y="272804"/>
            <a:chExt cx="2562292" cy="3204762"/>
          </a:xfrm>
        </p:grpSpPr>
        <p:sp>
          <p:nvSpPr>
            <p:cNvPr id="143" name="Rectangle 142"/>
            <p:cNvSpPr/>
            <p:nvPr/>
          </p:nvSpPr>
          <p:spPr>
            <a:xfrm rot="18884281">
              <a:off x="1908566" y="1699719"/>
              <a:ext cx="3204762" cy="350932"/>
            </a:xfrm>
            <a:prstGeom prst="rect">
              <a:avLst/>
            </a:prstGeom>
            <a:solidFill>
              <a:srgbClr val="FAF6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000">
                <a:solidFill>
                  <a:schemeClr val="tx1"/>
                </a:solidFill>
              </a:endParaRPr>
            </a:p>
          </p:txBody>
        </p:sp>
        <p:grpSp>
          <p:nvGrpSpPr>
            <p:cNvPr id="5" name="Group 164"/>
            <p:cNvGrpSpPr/>
            <p:nvPr/>
          </p:nvGrpSpPr>
          <p:grpSpPr>
            <a:xfrm>
              <a:off x="2204524" y="664011"/>
              <a:ext cx="2562292" cy="2352804"/>
              <a:chOff x="2204524" y="664011"/>
              <a:chExt cx="2562292" cy="2352804"/>
            </a:xfrm>
          </p:grpSpPr>
          <p:sp>
            <p:nvSpPr>
              <p:cNvPr id="144" name="TextBox 143"/>
              <p:cNvSpPr txBox="1"/>
              <p:nvPr/>
            </p:nvSpPr>
            <p:spPr>
              <a:xfrm>
                <a:off x="2204524" y="2755205"/>
                <a:ext cx="480061" cy="261610"/>
              </a:xfrm>
              <a:prstGeom prst="rect">
                <a:avLst/>
              </a:prstGeom>
              <a:noFill/>
            </p:spPr>
            <p:txBody>
              <a:bodyPr wrap="square" rtlCol="0">
                <a:spAutoFit/>
              </a:bodyPr>
              <a:lstStyle/>
              <a:p>
                <a:r>
                  <a:rPr lang="en-US" sz="1100" b="1" smtClean="0"/>
                  <a:t>SMP</a:t>
                </a:r>
                <a:endParaRPr lang="en-US" sz="1100" b="1"/>
              </a:p>
            </p:txBody>
          </p:sp>
          <p:sp>
            <p:nvSpPr>
              <p:cNvPr id="145" name="TextBox 144"/>
              <p:cNvSpPr txBox="1"/>
              <p:nvPr/>
            </p:nvSpPr>
            <p:spPr>
              <a:xfrm>
                <a:off x="2481573" y="2522075"/>
                <a:ext cx="480060" cy="253916"/>
              </a:xfrm>
              <a:prstGeom prst="rect">
                <a:avLst/>
              </a:prstGeom>
              <a:noFill/>
            </p:spPr>
            <p:txBody>
              <a:bodyPr wrap="square" rtlCol="0">
                <a:spAutoFit/>
              </a:bodyPr>
              <a:lstStyle/>
              <a:p>
                <a:r>
                  <a:rPr lang="en-US" sz="1050" b="1" smtClean="0"/>
                  <a:t>SMA</a:t>
                </a:r>
                <a:endParaRPr lang="en-US" sz="1050" b="1"/>
              </a:p>
            </p:txBody>
          </p:sp>
          <p:sp>
            <p:nvSpPr>
              <p:cNvPr id="146" name="TextBox 145"/>
              <p:cNvSpPr txBox="1"/>
              <p:nvPr/>
            </p:nvSpPr>
            <p:spPr>
              <a:xfrm>
                <a:off x="2817816" y="2265457"/>
                <a:ext cx="381000" cy="276999"/>
              </a:xfrm>
              <a:prstGeom prst="rect">
                <a:avLst/>
              </a:prstGeom>
              <a:noFill/>
            </p:spPr>
            <p:txBody>
              <a:bodyPr wrap="square" rtlCol="0">
                <a:spAutoFit/>
              </a:bodyPr>
              <a:lstStyle/>
              <a:p>
                <a:r>
                  <a:rPr lang="en-US" sz="1200" b="1" smtClean="0"/>
                  <a:t>D1</a:t>
                </a:r>
                <a:endParaRPr lang="en-US" sz="1200" b="1"/>
              </a:p>
            </p:txBody>
          </p:sp>
          <p:sp>
            <p:nvSpPr>
              <p:cNvPr id="147" name="TextBox 146"/>
              <p:cNvSpPr txBox="1"/>
              <p:nvPr/>
            </p:nvSpPr>
            <p:spPr>
              <a:xfrm>
                <a:off x="3083258" y="2009694"/>
                <a:ext cx="381000" cy="276999"/>
              </a:xfrm>
              <a:prstGeom prst="rect">
                <a:avLst/>
              </a:prstGeom>
              <a:noFill/>
            </p:spPr>
            <p:txBody>
              <a:bodyPr wrap="square" rtlCol="0">
                <a:spAutoFit/>
              </a:bodyPr>
              <a:lstStyle/>
              <a:p>
                <a:r>
                  <a:rPr lang="en-US" sz="1200" b="1" smtClean="0"/>
                  <a:t>D2</a:t>
                </a:r>
                <a:endParaRPr lang="en-US" sz="1200" b="1"/>
              </a:p>
            </p:txBody>
          </p:sp>
          <p:sp>
            <p:nvSpPr>
              <p:cNvPr id="148" name="TextBox 147"/>
              <p:cNvSpPr txBox="1"/>
              <p:nvPr/>
            </p:nvSpPr>
            <p:spPr>
              <a:xfrm>
                <a:off x="3344458" y="1773143"/>
                <a:ext cx="381000" cy="276999"/>
              </a:xfrm>
              <a:prstGeom prst="rect">
                <a:avLst/>
              </a:prstGeom>
              <a:noFill/>
            </p:spPr>
            <p:txBody>
              <a:bodyPr wrap="square" rtlCol="0">
                <a:spAutoFit/>
              </a:bodyPr>
              <a:lstStyle/>
              <a:p>
                <a:r>
                  <a:rPr lang="en-US" sz="1200" b="1" smtClean="0"/>
                  <a:t>D3</a:t>
                </a:r>
                <a:endParaRPr lang="en-US" sz="1200" b="1"/>
              </a:p>
            </p:txBody>
          </p:sp>
          <p:sp>
            <p:nvSpPr>
              <p:cNvPr id="149" name="TextBox 148"/>
              <p:cNvSpPr txBox="1"/>
              <p:nvPr/>
            </p:nvSpPr>
            <p:spPr>
              <a:xfrm>
                <a:off x="3610692" y="1368979"/>
                <a:ext cx="381000" cy="492443"/>
              </a:xfrm>
              <a:prstGeom prst="rect">
                <a:avLst/>
              </a:prstGeom>
              <a:noFill/>
            </p:spPr>
            <p:txBody>
              <a:bodyPr wrap="square" rtlCol="0">
                <a:spAutoFit/>
              </a:bodyPr>
              <a:lstStyle/>
              <a:p>
                <a:r>
                  <a:rPr lang="en-US" sz="1400" b="1" smtClean="0"/>
                  <a:t>S</a:t>
                </a:r>
                <a:r>
                  <a:rPr lang="en-US" sz="1200" b="1" smtClean="0"/>
                  <a:t>1D4</a:t>
                </a:r>
                <a:endParaRPr lang="en-US" sz="1200" b="1"/>
              </a:p>
            </p:txBody>
          </p:sp>
          <p:sp>
            <p:nvSpPr>
              <p:cNvPr id="150" name="TextBox 149"/>
              <p:cNvSpPr txBox="1"/>
              <p:nvPr/>
            </p:nvSpPr>
            <p:spPr>
              <a:xfrm>
                <a:off x="4120125" y="934987"/>
                <a:ext cx="381000" cy="307777"/>
              </a:xfrm>
              <a:prstGeom prst="rect">
                <a:avLst/>
              </a:prstGeom>
              <a:noFill/>
            </p:spPr>
            <p:txBody>
              <a:bodyPr wrap="square" rtlCol="0">
                <a:spAutoFit/>
              </a:bodyPr>
              <a:lstStyle/>
              <a:p>
                <a:r>
                  <a:rPr lang="en-US" sz="1400" b="1" smtClean="0"/>
                  <a:t>S</a:t>
                </a:r>
                <a:r>
                  <a:rPr lang="en-US" sz="1200" b="1" smtClean="0"/>
                  <a:t>2</a:t>
                </a:r>
                <a:endParaRPr lang="en-US" sz="1200" b="1"/>
              </a:p>
            </p:txBody>
          </p:sp>
          <p:sp>
            <p:nvSpPr>
              <p:cNvPr id="151" name="TextBox 150"/>
              <p:cNvSpPr txBox="1"/>
              <p:nvPr/>
            </p:nvSpPr>
            <p:spPr>
              <a:xfrm>
                <a:off x="4385816" y="664011"/>
                <a:ext cx="381000" cy="307777"/>
              </a:xfrm>
              <a:prstGeom prst="rect">
                <a:avLst/>
              </a:prstGeom>
              <a:noFill/>
            </p:spPr>
            <p:txBody>
              <a:bodyPr wrap="square" rtlCol="0">
                <a:spAutoFit/>
              </a:bodyPr>
              <a:lstStyle/>
              <a:p>
                <a:r>
                  <a:rPr lang="en-US" sz="1400" b="1" smtClean="0"/>
                  <a:t>S</a:t>
                </a:r>
                <a:r>
                  <a:rPr lang="en-US" sz="1200" b="1" smtClean="0"/>
                  <a:t>3</a:t>
                </a:r>
                <a:endParaRPr lang="en-US" sz="1200" b="1"/>
              </a:p>
            </p:txBody>
          </p:sp>
          <p:sp>
            <p:nvSpPr>
              <p:cNvPr id="152" name="TextBox 151"/>
              <p:cNvSpPr txBox="1"/>
              <p:nvPr/>
            </p:nvSpPr>
            <p:spPr>
              <a:xfrm>
                <a:off x="3857745" y="1185413"/>
                <a:ext cx="381000" cy="307777"/>
              </a:xfrm>
              <a:prstGeom prst="rect">
                <a:avLst/>
              </a:prstGeom>
              <a:noFill/>
            </p:spPr>
            <p:txBody>
              <a:bodyPr wrap="square" rtlCol="0">
                <a:spAutoFit/>
              </a:bodyPr>
              <a:lstStyle/>
              <a:p>
                <a:r>
                  <a:rPr lang="en-US" sz="1400" b="1" smtClean="0"/>
                  <a:t>S</a:t>
                </a:r>
                <a:r>
                  <a:rPr lang="en-US" sz="1200" b="1" smtClean="0"/>
                  <a:t>p</a:t>
                </a:r>
                <a:endParaRPr lang="en-US" sz="1200" b="1"/>
              </a:p>
            </p:txBody>
          </p:sp>
        </p:grpSp>
      </p:grpSp>
      <p:grpSp>
        <p:nvGrpSpPr>
          <p:cNvPr id="6" name="Group 169"/>
          <p:cNvGrpSpPr/>
          <p:nvPr/>
        </p:nvGrpSpPr>
        <p:grpSpPr>
          <a:xfrm>
            <a:off x="2093016" y="1169766"/>
            <a:ext cx="5145984" cy="5291468"/>
            <a:chOff x="2247331" y="652132"/>
            <a:chExt cx="5326375" cy="5291468"/>
          </a:xfrm>
        </p:grpSpPr>
        <p:grpSp>
          <p:nvGrpSpPr>
            <p:cNvPr id="7" name="Group 30"/>
            <p:cNvGrpSpPr/>
            <p:nvPr/>
          </p:nvGrpSpPr>
          <p:grpSpPr>
            <a:xfrm>
              <a:off x="4651484" y="983776"/>
              <a:ext cx="480373" cy="4602786"/>
              <a:chOff x="4667250" y="1020944"/>
              <a:chExt cx="480373" cy="4602786"/>
            </a:xfrm>
          </p:grpSpPr>
          <p:sp>
            <p:nvSpPr>
              <p:cNvPr id="21" name="TextBox 20"/>
              <p:cNvSpPr txBox="1"/>
              <p:nvPr/>
            </p:nvSpPr>
            <p:spPr>
              <a:xfrm>
                <a:off x="4690423" y="5242730"/>
                <a:ext cx="457200" cy="381000"/>
              </a:xfrm>
              <a:prstGeom prst="rect">
                <a:avLst/>
              </a:prstGeom>
              <a:noFill/>
            </p:spPr>
            <p:txBody>
              <a:bodyPr wrap="square" rtlCol="0">
                <a:spAutoFit/>
              </a:bodyPr>
              <a:lstStyle/>
              <a:p>
                <a:pPr algn="ctr"/>
                <a:r>
                  <a:rPr lang="en-US" b="1" smtClean="0"/>
                  <a:t>1</a:t>
                </a:r>
                <a:endParaRPr lang="en-US" b="1"/>
              </a:p>
            </p:txBody>
          </p:sp>
          <p:sp>
            <p:nvSpPr>
              <p:cNvPr id="23" name="TextBox 22"/>
              <p:cNvSpPr txBox="1"/>
              <p:nvPr/>
            </p:nvSpPr>
            <p:spPr>
              <a:xfrm>
                <a:off x="4686300" y="4731081"/>
                <a:ext cx="457200" cy="381000"/>
              </a:xfrm>
              <a:prstGeom prst="rect">
                <a:avLst/>
              </a:prstGeom>
              <a:noFill/>
            </p:spPr>
            <p:txBody>
              <a:bodyPr wrap="square" rtlCol="0">
                <a:spAutoFit/>
              </a:bodyPr>
              <a:lstStyle/>
              <a:p>
                <a:pPr algn="ctr"/>
                <a:r>
                  <a:rPr lang="en-US" b="1" smtClean="0"/>
                  <a:t>2</a:t>
                </a:r>
                <a:endParaRPr lang="en-US" b="1"/>
              </a:p>
            </p:txBody>
          </p:sp>
          <p:sp>
            <p:nvSpPr>
              <p:cNvPr id="24" name="TextBox 23"/>
              <p:cNvSpPr txBox="1"/>
              <p:nvPr/>
            </p:nvSpPr>
            <p:spPr>
              <a:xfrm>
                <a:off x="4687722" y="4210050"/>
                <a:ext cx="457200" cy="381000"/>
              </a:xfrm>
              <a:prstGeom prst="rect">
                <a:avLst/>
              </a:prstGeom>
              <a:noFill/>
            </p:spPr>
            <p:txBody>
              <a:bodyPr wrap="square" rtlCol="0">
                <a:spAutoFit/>
              </a:bodyPr>
              <a:lstStyle/>
              <a:p>
                <a:pPr algn="ctr"/>
                <a:r>
                  <a:rPr lang="en-US" b="1" smtClean="0"/>
                  <a:t>3</a:t>
                </a:r>
                <a:endParaRPr lang="en-US" b="1"/>
              </a:p>
            </p:txBody>
          </p:sp>
          <p:sp>
            <p:nvSpPr>
              <p:cNvPr id="25" name="TextBox 24"/>
              <p:cNvSpPr txBox="1"/>
              <p:nvPr/>
            </p:nvSpPr>
            <p:spPr>
              <a:xfrm>
                <a:off x="4686300" y="3695700"/>
                <a:ext cx="457200" cy="381000"/>
              </a:xfrm>
              <a:prstGeom prst="rect">
                <a:avLst/>
              </a:prstGeom>
              <a:noFill/>
            </p:spPr>
            <p:txBody>
              <a:bodyPr wrap="square" rtlCol="0">
                <a:spAutoFit/>
              </a:bodyPr>
              <a:lstStyle/>
              <a:p>
                <a:pPr algn="ctr"/>
                <a:r>
                  <a:rPr lang="en-US" b="1" smtClean="0"/>
                  <a:t>4</a:t>
                </a:r>
                <a:endParaRPr lang="en-US" b="1"/>
              </a:p>
            </p:txBody>
          </p:sp>
          <p:sp>
            <p:nvSpPr>
              <p:cNvPr id="26" name="TextBox 25"/>
              <p:cNvSpPr txBox="1"/>
              <p:nvPr/>
            </p:nvSpPr>
            <p:spPr>
              <a:xfrm>
                <a:off x="4686300" y="3171825"/>
                <a:ext cx="457200" cy="381000"/>
              </a:xfrm>
              <a:prstGeom prst="rect">
                <a:avLst/>
              </a:prstGeom>
              <a:noFill/>
            </p:spPr>
            <p:txBody>
              <a:bodyPr wrap="square" rtlCol="0">
                <a:spAutoFit/>
              </a:bodyPr>
              <a:lstStyle/>
              <a:p>
                <a:pPr algn="ctr"/>
                <a:r>
                  <a:rPr lang="en-US" b="1" smtClean="0"/>
                  <a:t>5</a:t>
                </a:r>
                <a:endParaRPr lang="en-US" b="1"/>
              </a:p>
            </p:txBody>
          </p:sp>
          <p:sp>
            <p:nvSpPr>
              <p:cNvPr id="27" name="TextBox 26"/>
              <p:cNvSpPr txBox="1"/>
              <p:nvPr/>
            </p:nvSpPr>
            <p:spPr>
              <a:xfrm>
                <a:off x="4686300" y="2609850"/>
                <a:ext cx="457200" cy="381000"/>
              </a:xfrm>
              <a:prstGeom prst="rect">
                <a:avLst/>
              </a:prstGeom>
              <a:noFill/>
            </p:spPr>
            <p:txBody>
              <a:bodyPr wrap="square" rtlCol="0">
                <a:spAutoFit/>
              </a:bodyPr>
              <a:lstStyle/>
              <a:p>
                <a:pPr algn="ctr"/>
                <a:r>
                  <a:rPr lang="en-US" b="1" smtClean="0"/>
                  <a:t>6</a:t>
                </a:r>
                <a:endParaRPr lang="en-US" b="1"/>
              </a:p>
            </p:txBody>
          </p:sp>
          <p:sp>
            <p:nvSpPr>
              <p:cNvPr id="28" name="TextBox 27"/>
              <p:cNvSpPr txBox="1"/>
              <p:nvPr/>
            </p:nvSpPr>
            <p:spPr>
              <a:xfrm>
                <a:off x="4673491" y="2076450"/>
                <a:ext cx="457200" cy="381000"/>
              </a:xfrm>
              <a:prstGeom prst="rect">
                <a:avLst/>
              </a:prstGeom>
              <a:noFill/>
            </p:spPr>
            <p:txBody>
              <a:bodyPr wrap="square" rtlCol="0">
                <a:spAutoFit/>
              </a:bodyPr>
              <a:lstStyle/>
              <a:p>
                <a:pPr algn="ctr"/>
                <a:r>
                  <a:rPr lang="en-US" b="1" smtClean="0"/>
                  <a:t>7</a:t>
                </a:r>
                <a:endParaRPr lang="en-US" b="1"/>
              </a:p>
            </p:txBody>
          </p:sp>
          <p:sp>
            <p:nvSpPr>
              <p:cNvPr id="29" name="TextBox 28"/>
              <p:cNvSpPr txBox="1"/>
              <p:nvPr/>
            </p:nvSpPr>
            <p:spPr>
              <a:xfrm>
                <a:off x="4667250" y="1562100"/>
                <a:ext cx="457200" cy="381000"/>
              </a:xfrm>
              <a:prstGeom prst="rect">
                <a:avLst/>
              </a:prstGeom>
              <a:noFill/>
            </p:spPr>
            <p:txBody>
              <a:bodyPr wrap="square" rtlCol="0">
                <a:spAutoFit/>
              </a:bodyPr>
              <a:lstStyle/>
              <a:p>
                <a:pPr algn="ctr"/>
                <a:r>
                  <a:rPr lang="en-US" b="1" smtClean="0"/>
                  <a:t>8</a:t>
                </a:r>
                <a:endParaRPr lang="en-US" b="1"/>
              </a:p>
            </p:txBody>
          </p:sp>
          <p:sp>
            <p:nvSpPr>
              <p:cNvPr id="30" name="TextBox 29"/>
              <p:cNvSpPr txBox="1"/>
              <p:nvPr/>
            </p:nvSpPr>
            <p:spPr>
              <a:xfrm>
                <a:off x="4676775" y="1020944"/>
                <a:ext cx="457200" cy="381000"/>
              </a:xfrm>
              <a:prstGeom prst="rect">
                <a:avLst/>
              </a:prstGeom>
              <a:noFill/>
            </p:spPr>
            <p:txBody>
              <a:bodyPr wrap="square" rtlCol="0">
                <a:spAutoFit/>
              </a:bodyPr>
              <a:lstStyle/>
              <a:p>
                <a:pPr algn="ctr"/>
                <a:r>
                  <a:rPr lang="en-US" b="1" smtClean="0"/>
                  <a:t>9</a:t>
                </a:r>
                <a:endParaRPr lang="en-US" b="1"/>
              </a:p>
            </p:txBody>
          </p:sp>
        </p:grpSp>
        <p:grpSp>
          <p:nvGrpSpPr>
            <p:cNvPr id="8" name="Group 165"/>
            <p:cNvGrpSpPr/>
            <p:nvPr/>
          </p:nvGrpSpPr>
          <p:grpSpPr>
            <a:xfrm>
              <a:off x="2247331" y="652132"/>
              <a:ext cx="5326375" cy="5291468"/>
              <a:chOff x="2247331" y="652132"/>
              <a:chExt cx="5326375" cy="5291468"/>
            </a:xfrm>
          </p:grpSpPr>
          <p:grpSp>
            <p:nvGrpSpPr>
              <p:cNvPr id="9" name="Group 76"/>
              <p:cNvGrpSpPr/>
              <p:nvPr/>
            </p:nvGrpSpPr>
            <p:grpSpPr>
              <a:xfrm>
                <a:off x="2247331" y="652132"/>
                <a:ext cx="5326375" cy="5291468"/>
                <a:chOff x="2247331" y="706355"/>
                <a:chExt cx="5326375" cy="5239925"/>
              </a:xfrm>
            </p:grpSpPr>
            <p:grpSp>
              <p:nvGrpSpPr>
                <p:cNvPr id="10" name="Group 75"/>
                <p:cNvGrpSpPr/>
                <p:nvPr/>
              </p:nvGrpSpPr>
              <p:grpSpPr>
                <a:xfrm>
                  <a:off x="2289338" y="706355"/>
                  <a:ext cx="5284368" cy="5230492"/>
                  <a:chOff x="2289338" y="706355"/>
                  <a:chExt cx="5284368" cy="5230492"/>
                </a:xfrm>
              </p:grpSpPr>
              <p:cxnSp>
                <p:nvCxnSpPr>
                  <p:cNvPr id="62" name="Straight Connector 61"/>
                  <p:cNvCxnSpPr/>
                  <p:nvPr/>
                </p:nvCxnSpPr>
                <p:spPr>
                  <a:xfrm rot="5400000" flipH="1" flipV="1">
                    <a:off x="2347436" y="648257"/>
                    <a:ext cx="2765432" cy="28816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2785893" y="1192442"/>
                    <a:ext cx="2395707" cy="23059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3039297" y="1494273"/>
                    <a:ext cx="2370903" cy="22764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3324225" y="1475408"/>
                    <a:ext cx="2667000" cy="25655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V="1">
                    <a:off x="3586125" y="2064596"/>
                    <a:ext cx="2357753" cy="22477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3845437" y="2324308"/>
                    <a:ext cx="2402963" cy="22624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4104328" y="2324308"/>
                    <a:ext cx="2677472" cy="25449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4368365" y="2852513"/>
                    <a:ext cx="2413435" cy="22764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4628864" y="3154344"/>
                    <a:ext cx="2381536" cy="22466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4624347" y="3160523"/>
                    <a:ext cx="2949359" cy="27763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74"/>
                <p:cNvGrpSpPr/>
                <p:nvPr/>
              </p:nvGrpSpPr>
              <p:grpSpPr>
                <a:xfrm>
                  <a:off x="2247331" y="717577"/>
                  <a:ext cx="5296797" cy="5228703"/>
                  <a:chOff x="2247331" y="717577"/>
                  <a:chExt cx="5296797" cy="5228703"/>
                </a:xfrm>
              </p:grpSpPr>
              <p:grpSp>
                <p:nvGrpSpPr>
                  <p:cNvPr id="20" name="Group 38"/>
                  <p:cNvGrpSpPr/>
                  <p:nvPr/>
                </p:nvGrpSpPr>
                <p:grpSpPr>
                  <a:xfrm>
                    <a:off x="2247331" y="2694358"/>
                    <a:ext cx="2934270" cy="3251922"/>
                    <a:chOff x="1870882" y="2306535"/>
                    <a:chExt cx="2934270" cy="3251922"/>
                  </a:xfrm>
                </p:grpSpPr>
                <p:cxnSp>
                  <p:nvCxnSpPr>
                    <p:cNvPr id="35" name="Straight Connector 34"/>
                    <p:cNvCxnSpPr/>
                    <p:nvPr/>
                  </p:nvCxnSpPr>
                  <p:spPr>
                    <a:xfrm rot="16200000" flipH="1">
                      <a:off x="2084359" y="2341277"/>
                      <a:ext cx="2725852" cy="26563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1843953" y="2597258"/>
                      <a:ext cx="2988128" cy="29342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2" name="Straight Connector 41"/>
                  <p:cNvCxnSpPr/>
                  <p:nvPr/>
                </p:nvCxnSpPr>
                <p:spPr>
                  <a:xfrm rot="16200000" flipH="1">
                    <a:off x="3001996" y="2229721"/>
                    <a:ext cx="2716479" cy="2667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3252541" y="1971077"/>
                    <a:ext cx="2736381" cy="26882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46"/>
                  <p:cNvGrpSpPr/>
                  <p:nvPr/>
                </p:nvGrpSpPr>
                <p:grpSpPr>
                  <a:xfrm>
                    <a:off x="3810001" y="1220738"/>
                    <a:ext cx="2948985" cy="2971131"/>
                    <a:chOff x="1849272" y="2337579"/>
                    <a:chExt cx="2948985" cy="2971131"/>
                  </a:xfrm>
                </p:grpSpPr>
                <p:cxnSp>
                  <p:nvCxnSpPr>
                    <p:cNvPr id="48" name="Straight Connector 47"/>
                    <p:cNvCxnSpPr/>
                    <p:nvPr/>
                  </p:nvCxnSpPr>
                  <p:spPr>
                    <a:xfrm rot="16200000" flipH="1">
                      <a:off x="2106517" y="2362319"/>
                      <a:ext cx="2716480" cy="2667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815568" y="2584973"/>
                      <a:ext cx="2757441" cy="2690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2" name="Straight Connector 51"/>
                  <p:cNvCxnSpPr/>
                  <p:nvPr/>
                </p:nvCxnSpPr>
                <p:spPr>
                  <a:xfrm rot="16200000" flipH="1">
                    <a:off x="4328277" y="1006208"/>
                    <a:ext cx="2732045" cy="26476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16200000" flipH="1">
                    <a:off x="4609295" y="753896"/>
                    <a:ext cx="2971152" cy="28985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153" name="Straight Connector 152"/>
              <p:cNvCxnSpPr/>
              <p:nvPr/>
            </p:nvCxnSpPr>
            <p:spPr>
              <a:xfrm rot="16200000" flipH="1">
                <a:off x="2715209" y="2458034"/>
                <a:ext cx="2752665" cy="26563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rot="16200000" flipH="1">
                <a:off x="3515642" y="1705559"/>
                <a:ext cx="2752665" cy="26563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61" name="TextBox 160"/>
          <p:cNvSpPr txBox="1"/>
          <p:nvPr/>
        </p:nvSpPr>
        <p:spPr>
          <a:xfrm rot="18895514">
            <a:off x="1343966" y="1628904"/>
            <a:ext cx="2619969" cy="338554"/>
          </a:xfrm>
          <a:prstGeom prst="rect">
            <a:avLst/>
          </a:prstGeom>
          <a:noFill/>
        </p:spPr>
        <p:txBody>
          <a:bodyPr wrap="square" rtlCol="0">
            <a:spAutoFit/>
          </a:bodyPr>
          <a:lstStyle/>
          <a:p>
            <a:pPr algn="ctr"/>
            <a:r>
              <a:rPr lang="en-US" sz="1600" b="1" smtClean="0">
                <a:solidFill>
                  <a:schemeClr val="bg2">
                    <a:lumMod val="10000"/>
                  </a:schemeClr>
                </a:solidFill>
              </a:rPr>
              <a:t>DUNIA PENDIDIKAN - GELAR </a:t>
            </a:r>
            <a:endParaRPr lang="id-ID" sz="1600" b="1" dirty="0">
              <a:solidFill>
                <a:schemeClr val="bg2">
                  <a:lumMod val="10000"/>
                </a:schemeClr>
              </a:solidFill>
            </a:endParaRPr>
          </a:p>
        </p:txBody>
      </p:sp>
      <p:sp>
        <p:nvSpPr>
          <p:cNvPr id="162" name="TextBox 161"/>
          <p:cNvSpPr txBox="1"/>
          <p:nvPr/>
        </p:nvSpPr>
        <p:spPr>
          <a:xfrm rot="2794821">
            <a:off x="5548179" y="1584410"/>
            <a:ext cx="2417142" cy="584775"/>
          </a:xfrm>
          <a:prstGeom prst="rect">
            <a:avLst/>
          </a:prstGeom>
          <a:noFill/>
        </p:spPr>
        <p:txBody>
          <a:bodyPr wrap="square" rtlCol="0">
            <a:spAutoFit/>
          </a:bodyPr>
          <a:lstStyle/>
          <a:p>
            <a:pPr algn="ctr"/>
            <a:r>
              <a:rPr lang="en-US" sz="1400" b="1" smtClean="0"/>
              <a:t> </a:t>
            </a:r>
            <a:r>
              <a:rPr lang="en-US" sz="1600" b="1" smtClean="0"/>
              <a:t>DUNIA INDUSTRI ATAU DUNIA KERJA</a:t>
            </a:r>
            <a:endParaRPr lang="id-ID" sz="1600" b="1" dirty="0"/>
          </a:p>
        </p:txBody>
      </p:sp>
      <p:sp>
        <p:nvSpPr>
          <p:cNvPr id="163" name="TextBox 162"/>
          <p:cNvSpPr txBox="1"/>
          <p:nvPr/>
        </p:nvSpPr>
        <p:spPr>
          <a:xfrm rot="18878573">
            <a:off x="5544675" y="5151684"/>
            <a:ext cx="2944802" cy="584775"/>
          </a:xfrm>
          <a:prstGeom prst="rect">
            <a:avLst/>
          </a:prstGeom>
          <a:noFill/>
        </p:spPr>
        <p:txBody>
          <a:bodyPr wrap="square" rtlCol="0">
            <a:spAutoFit/>
          </a:bodyPr>
          <a:lstStyle/>
          <a:p>
            <a:pPr algn="ctr"/>
            <a:r>
              <a:rPr lang="en-US" sz="1600" b="1" smtClean="0">
                <a:solidFill>
                  <a:schemeClr val="bg2">
                    <a:lumMod val="25000"/>
                  </a:schemeClr>
                </a:solidFill>
              </a:rPr>
              <a:t>MASYARAKAT - PENGALAMAN ATAU BELAJAR MANDIRI</a:t>
            </a:r>
            <a:endParaRPr lang="id-ID" sz="1600" b="1" dirty="0">
              <a:solidFill>
                <a:schemeClr val="bg2">
                  <a:lumMod val="25000"/>
                </a:schemeClr>
              </a:solidFill>
            </a:endParaRPr>
          </a:p>
        </p:txBody>
      </p:sp>
      <p:sp>
        <p:nvSpPr>
          <p:cNvPr id="164" name="TextBox 163"/>
          <p:cNvSpPr txBox="1"/>
          <p:nvPr/>
        </p:nvSpPr>
        <p:spPr>
          <a:xfrm rot="2748337">
            <a:off x="1124006" y="5247955"/>
            <a:ext cx="2469347" cy="584775"/>
          </a:xfrm>
          <a:prstGeom prst="rect">
            <a:avLst/>
          </a:prstGeom>
          <a:noFill/>
        </p:spPr>
        <p:txBody>
          <a:bodyPr wrap="square" rtlCol="0">
            <a:spAutoFit/>
          </a:bodyPr>
          <a:lstStyle/>
          <a:p>
            <a:pPr algn="ctr"/>
            <a:r>
              <a:rPr lang="en-US" sz="1600" b="1" smtClean="0">
                <a:solidFill>
                  <a:schemeClr val="accent6">
                    <a:lumMod val="50000"/>
                  </a:schemeClr>
                </a:solidFill>
              </a:rPr>
              <a:t>DUNIA PROFESI DAN SERTIFIKAT PROFESI </a:t>
            </a:r>
            <a:endParaRPr lang="id-ID" sz="1600" b="1" dirty="0">
              <a:solidFill>
                <a:schemeClr val="accent6">
                  <a:lumMod val="50000"/>
                </a:schemeClr>
              </a:solidFill>
            </a:endParaRPr>
          </a:p>
        </p:txBody>
      </p:sp>
      <p:sp>
        <p:nvSpPr>
          <p:cNvPr id="171" name="Title 1"/>
          <p:cNvSpPr txBox="1">
            <a:spLocks/>
          </p:cNvSpPr>
          <p:nvPr/>
        </p:nvSpPr>
        <p:spPr>
          <a:xfrm>
            <a:off x="533400" y="152400"/>
            <a:ext cx="8229600" cy="685800"/>
          </a:xfrm>
          <a:prstGeom prst="rect">
            <a:avLst/>
          </a:prstGeom>
        </p:spPr>
        <p:txBody>
          <a:bodyPr>
            <a:normAutofit/>
          </a:bodyPr>
          <a:lstStyle/>
          <a:p>
            <a:pPr algn="ctr">
              <a:spcBef>
                <a:spcPct val="0"/>
              </a:spcBef>
              <a:defRPr/>
            </a:pPr>
            <a:r>
              <a:rPr lang="en-US" sz="28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Peningkatan level KKNI Melalui Berbagai alur</a:t>
            </a:r>
          </a:p>
        </p:txBody>
      </p:sp>
      <p:sp>
        <p:nvSpPr>
          <p:cNvPr id="173" name="Right Arrow 172"/>
          <p:cNvSpPr/>
          <p:nvPr/>
        </p:nvSpPr>
        <p:spPr>
          <a:xfrm rot="18984834">
            <a:off x="2638175" y="1825468"/>
            <a:ext cx="704411" cy="304168"/>
          </a:xfrm>
          <a:prstGeom prst="rightArrow">
            <a:avLst>
              <a:gd name="adj1" fmla="val 50000"/>
              <a:gd name="adj2" fmla="val 75214"/>
            </a:avLst>
          </a:prstGeom>
          <a:solidFill>
            <a:srgbClr val="FF6600"/>
          </a:solidFill>
          <a:ln>
            <a:no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ight Arrow 173"/>
          <p:cNvSpPr/>
          <p:nvPr/>
        </p:nvSpPr>
        <p:spPr>
          <a:xfrm rot="18984834">
            <a:off x="5969389" y="5350188"/>
            <a:ext cx="704411" cy="304168"/>
          </a:xfrm>
          <a:prstGeom prst="rightArrow">
            <a:avLst>
              <a:gd name="adj1" fmla="val 50000"/>
              <a:gd name="adj2" fmla="val 75214"/>
            </a:avLst>
          </a:prstGeom>
          <a:solidFill>
            <a:srgbClr val="FF6600"/>
          </a:solidFill>
          <a:ln>
            <a:no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ight Arrow 174"/>
          <p:cNvSpPr/>
          <p:nvPr/>
        </p:nvSpPr>
        <p:spPr>
          <a:xfrm rot="13412915">
            <a:off x="6018182" y="1992955"/>
            <a:ext cx="704411" cy="304168"/>
          </a:xfrm>
          <a:prstGeom prst="rightArrow">
            <a:avLst>
              <a:gd name="adj1" fmla="val 50000"/>
              <a:gd name="adj2" fmla="val 75214"/>
            </a:avLst>
          </a:prstGeom>
          <a:solidFill>
            <a:srgbClr val="FF6600"/>
          </a:solidFill>
          <a:ln>
            <a:no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Right Arrow 175"/>
          <p:cNvSpPr/>
          <p:nvPr/>
        </p:nvSpPr>
        <p:spPr>
          <a:xfrm rot="13412915">
            <a:off x="2485870" y="5204037"/>
            <a:ext cx="704411" cy="304168"/>
          </a:xfrm>
          <a:prstGeom prst="rightArrow">
            <a:avLst>
              <a:gd name="adj1" fmla="val 50000"/>
              <a:gd name="adj2" fmla="val 75214"/>
            </a:avLst>
          </a:prstGeom>
          <a:solidFill>
            <a:srgbClr val="FF6600"/>
          </a:solidFill>
          <a:ln>
            <a:no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68"/>
          <p:cNvGrpSpPr/>
          <p:nvPr/>
        </p:nvGrpSpPr>
        <p:grpSpPr>
          <a:xfrm>
            <a:off x="4629150" y="1145917"/>
            <a:ext cx="990600" cy="4540976"/>
            <a:chOff x="240896" y="606094"/>
            <a:chExt cx="1447800" cy="5649758"/>
          </a:xfrm>
        </p:grpSpPr>
        <p:grpSp>
          <p:nvGrpSpPr>
            <p:cNvPr id="4" name="Group 21"/>
            <p:cNvGrpSpPr/>
            <p:nvPr/>
          </p:nvGrpSpPr>
          <p:grpSpPr>
            <a:xfrm>
              <a:off x="240896" y="606094"/>
              <a:ext cx="1447800" cy="5644225"/>
              <a:chOff x="240896" y="606094"/>
              <a:chExt cx="1447800" cy="5644225"/>
            </a:xfrm>
          </p:grpSpPr>
          <p:sp>
            <p:nvSpPr>
              <p:cNvPr id="14" name="Can 13"/>
              <p:cNvSpPr/>
              <p:nvPr/>
            </p:nvSpPr>
            <p:spPr>
              <a:xfrm>
                <a:off x="381001" y="5209387"/>
                <a:ext cx="1143001" cy="1040932"/>
              </a:xfrm>
              <a:prstGeom prst="can">
                <a:avLst>
                  <a:gd name="adj" fmla="val 50000"/>
                </a:avLst>
              </a:prstGeom>
              <a:solidFill>
                <a:srgbClr val="211B05"/>
              </a:solidFill>
              <a:ln>
                <a:noFill/>
              </a:ln>
              <a:effectLst/>
            </p:spPr>
            <p:style>
              <a:lnRef idx="0">
                <a:schemeClr val="dk1"/>
              </a:lnRef>
              <a:fillRef idx="3">
                <a:schemeClr val="dk1"/>
              </a:fillRef>
              <a:effectRef idx="3">
                <a:schemeClr val="dk1"/>
              </a:effectRef>
              <a:fontRef idx="minor">
                <a:schemeClr val="lt1"/>
              </a:fontRef>
            </p:style>
            <p:txBody>
              <a:bodyPr anchor="ctr"/>
              <a:lstStyle/>
              <a:p>
                <a:pPr algn="ctr">
                  <a:defRPr/>
                </a:pPr>
                <a:endParaRPr lang="en-US"/>
              </a:p>
            </p:txBody>
          </p:sp>
          <p:sp>
            <p:nvSpPr>
              <p:cNvPr id="15" name="Can 2"/>
              <p:cNvSpPr/>
              <p:nvPr/>
            </p:nvSpPr>
            <p:spPr>
              <a:xfrm>
                <a:off x="381001" y="4662789"/>
                <a:ext cx="1143001" cy="1043161"/>
              </a:xfrm>
              <a:prstGeom prst="can">
                <a:avLst>
                  <a:gd name="adj" fmla="val 50000"/>
                </a:avLst>
              </a:prstGeom>
              <a:solidFill>
                <a:srgbClr val="2F2607"/>
              </a:solidFill>
              <a:ln>
                <a:noFill/>
              </a:ln>
              <a:effectLst/>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p>
            </p:txBody>
          </p:sp>
          <p:sp>
            <p:nvSpPr>
              <p:cNvPr id="16" name="Can 3"/>
              <p:cNvSpPr/>
              <p:nvPr/>
            </p:nvSpPr>
            <p:spPr>
              <a:xfrm>
                <a:off x="381001" y="4141420"/>
                <a:ext cx="1143001" cy="1025279"/>
              </a:xfrm>
              <a:prstGeom prst="can">
                <a:avLst>
                  <a:gd name="adj" fmla="val 50000"/>
                </a:avLst>
              </a:prstGeom>
              <a:solidFill>
                <a:srgbClr val="42360A"/>
              </a:solidFill>
              <a:ln>
                <a:no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17" name="Can 4"/>
              <p:cNvSpPr/>
              <p:nvPr/>
            </p:nvSpPr>
            <p:spPr>
              <a:xfrm>
                <a:off x="381001" y="3599520"/>
                <a:ext cx="1143001" cy="1041826"/>
              </a:xfrm>
              <a:prstGeom prst="can">
                <a:avLst>
                  <a:gd name="adj" fmla="val 50000"/>
                </a:avLst>
              </a:prstGeom>
              <a:solidFill>
                <a:srgbClr val="50410C"/>
              </a:solidFill>
              <a:ln>
                <a:no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18" name="Can 5"/>
              <p:cNvSpPr/>
              <p:nvPr/>
            </p:nvSpPr>
            <p:spPr>
              <a:xfrm>
                <a:off x="381001" y="3035446"/>
                <a:ext cx="1143001" cy="1060102"/>
              </a:xfrm>
              <a:prstGeom prst="can">
                <a:avLst>
                  <a:gd name="adj" fmla="val 50000"/>
                </a:avLst>
              </a:prstGeom>
              <a:solidFill>
                <a:srgbClr val="65530F"/>
              </a:solidFill>
              <a:ln>
                <a:noFill/>
              </a:ln>
              <a:effectLst/>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p>
            </p:txBody>
          </p:sp>
          <p:sp>
            <p:nvSpPr>
              <p:cNvPr id="19" name="Can 6"/>
              <p:cNvSpPr/>
              <p:nvPr/>
            </p:nvSpPr>
            <p:spPr>
              <a:xfrm>
                <a:off x="381001" y="2447673"/>
                <a:ext cx="1143001" cy="1085168"/>
              </a:xfrm>
              <a:prstGeom prst="can">
                <a:avLst>
                  <a:gd name="adj" fmla="val 50000"/>
                </a:avLst>
              </a:prstGeom>
              <a:solidFill>
                <a:srgbClr val="866E14"/>
              </a:solidFill>
              <a:ln>
                <a:noFill/>
              </a:ln>
              <a:effectLst/>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en-US"/>
              </a:p>
            </p:txBody>
          </p:sp>
          <p:sp>
            <p:nvSpPr>
              <p:cNvPr id="20" name="Can 7"/>
              <p:cNvSpPr/>
              <p:nvPr/>
            </p:nvSpPr>
            <p:spPr>
              <a:xfrm>
                <a:off x="381000" y="1819678"/>
                <a:ext cx="1143000" cy="1127744"/>
              </a:xfrm>
              <a:prstGeom prst="can">
                <a:avLst>
                  <a:gd name="adj" fmla="val 50000"/>
                </a:avLst>
              </a:prstGeom>
              <a:solidFill>
                <a:srgbClr val="9D8017"/>
              </a:solidFill>
              <a:ln>
                <a:noFill/>
              </a:ln>
              <a:effectLst/>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US"/>
              </a:p>
            </p:txBody>
          </p:sp>
          <p:sp>
            <p:nvSpPr>
              <p:cNvPr id="21" name="Can 8"/>
              <p:cNvSpPr/>
              <p:nvPr/>
            </p:nvSpPr>
            <p:spPr>
              <a:xfrm>
                <a:off x="381000" y="1256595"/>
                <a:ext cx="1143000" cy="1112049"/>
              </a:xfrm>
              <a:prstGeom prst="can">
                <a:avLst>
                  <a:gd name="adj" fmla="val 50000"/>
                </a:avLst>
              </a:prstGeom>
              <a:solidFill>
                <a:srgbClr val="B7961B"/>
              </a:solidFill>
              <a:ln>
                <a:no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22" name="Can 9"/>
              <p:cNvSpPr/>
              <p:nvPr/>
            </p:nvSpPr>
            <p:spPr>
              <a:xfrm>
                <a:off x="381000" y="773951"/>
                <a:ext cx="1143000" cy="978649"/>
              </a:xfrm>
              <a:prstGeom prst="can">
                <a:avLst>
                  <a:gd name="adj" fmla="val 50000"/>
                </a:avLst>
              </a:prstGeom>
              <a:solidFill>
                <a:srgbClr val="E2BF3E"/>
              </a:solidFill>
              <a:ln>
                <a:no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23" name="Rectangle 22"/>
              <p:cNvSpPr/>
              <p:nvPr/>
            </p:nvSpPr>
            <p:spPr>
              <a:xfrm rot="21446453">
                <a:off x="240896" y="606094"/>
                <a:ext cx="1447800" cy="574391"/>
              </a:xfrm>
              <a:prstGeom prst="rect">
                <a:avLst/>
              </a:prstGeom>
              <a:noFill/>
              <a:ln>
                <a:noFill/>
              </a:ln>
              <a:effectLst>
                <a:outerShdw blurRad="76200" dir="13500000" sy="23000" kx="1200000" algn="br" rotWithShape="0">
                  <a:prstClr val="black">
                    <a:alpha val="20000"/>
                  </a:prstClr>
                </a:outerShdw>
              </a:effectLst>
              <a:scene3d>
                <a:camera prst="isometricRightUp"/>
                <a:lightRig rig="threePt" dir="t"/>
              </a:scene3d>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KKNI</a:t>
                </a:r>
              </a:p>
            </p:txBody>
          </p:sp>
        </p:grpSp>
        <p:sp>
          <p:nvSpPr>
            <p:cNvPr id="5" name="TextBox 10"/>
            <p:cNvSpPr txBox="1">
              <a:spLocks noChangeArrowheads="1"/>
            </p:cNvSpPr>
            <p:nvPr/>
          </p:nvSpPr>
          <p:spPr bwMode="auto">
            <a:xfrm>
              <a:off x="683824" y="5681461"/>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1</a:t>
              </a:r>
              <a:endParaRPr lang="en-US" sz="1600" b="1" dirty="0">
                <a:solidFill>
                  <a:schemeClr val="bg1"/>
                </a:solidFill>
                <a:effectLst>
                  <a:outerShdw blurRad="38100" dist="38100" dir="2700000" algn="tl">
                    <a:srgbClr val="000000">
                      <a:alpha val="43137"/>
                    </a:srgbClr>
                  </a:outerShdw>
                </a:effectLst>
              </a:endParaRPr>
            </a:p>
          </p:txBody>
        </p:sp>
        <p:sp>
          <p:nvSpPr>
            <p:cNvPr id="6" name="TextBox 11"/>
            <p:cNvSpPr txBox="1">
              <a:spLocks noChangeArrowheads="1"/>
            </p:cNvSpPr>
            <p:nvPr/>
          </p:nvSpPr>
          <p:spPr bwMode="auto">
            <a:xfrm>
              <a:off x="691661" y="5173425"/>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2</a:t>
              </a:r>
              <a:endParaRPr lang="en-US" sz="1600" b="1" dirty="0">
                <a:solidFill>
                  <a:schemeClr val="bg1"/>
                </a:solidFill>
                <a:effectLst>
                  <a:outerShdw blurRad="38100" dist="38100" dir="2700000" algn="tl">
                    <a:srgbClr val="000000">
                      <a:alpha val="43137"/>
                    </a:srgbClr>
                  </a:outerShdw>
                </a:effectLst>
              </a:endParaRPr>
            </a:p>
          </p:txBody>
        </p:sp>
        <p:sp>
          <p:nvSpPr>
            <p:cNvPr id="7" name="TextBox 12"/>
            <p:cNvSpPr txBox="1">
              <a:spLocks noChangeArrowheads="1"/>
            </p:cNvSpPr>
            <p:nvPr/>
          </p:nvSpPr>
          <p:spPr bwMode="auto">
            <a:xfrm>
              <a:off x="691661" y="4642877"/>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3</a:t>
              </a:r>
              <a:endParaRPr lang="en-US" sz="1600" b="1" dirty="0">
                <a:solidFill>
                  <a:schemeClr val="bg1"/>
                </a:solidFill>
                <a:effectLst>
                  <a:outerShdw blurRad="38100" dist="38100" dir="2700000" algn="tl">
                    <a:srgbClr val="000000">
                      <a:alpha val="43137"/>
                    </a:srgbClr>
                  </a:outerShdw>
                </a:effectLst>
              </a:endParaRPr>
            </a:p>
          </p:txBody>
        </p:sp>
        <p:sp>
          <p:nvSpPr>
            <p:cNvPr id="8" name="TextBox 13"/>
            <p:cNvSpPr txBox="1">
              <a:spLocks noChangeArrowheads="1"/>
            </p:cNvSpPr>
            <p:nvPr/>
          </p:nvSpPr>
          <p:spPr bwMode="auto">
            <a:xfrm>
              <a:off x="675046" y="4097180"/>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4</a:t>
              </a:r>
              <a:endParaRPr lang="en-US" sz="1600" b="1" dirty="0">
                <a:solidFill>
                  <a:schemeClr val="bg1"/>
                </a:solidFill>
                <a:effectLst>
                  <a:outerShdw blurRad="38100" dist="38100" dir="2700000" algn="tl">
                    <a:srgbClr val="000000">
                      <a:alpha val="43137"/>
                    </a:srgbClr>
                  </a:outerShdw>
                </a:effectLst>
              </a:endParaRPr>
            </a:p>
          </p:txBody>
        </p:sp>
        <p:sp>
          <p:nvSpPr>
            <p:cNvPr id="9" name="TextBox 14"/>
            <p:cNvSpPr txBox="1">
              <a:spLocks noChangeArrowheads="1"/>
            </p:cNvSpPr>
            <p:nvPr/>
          </p:nvSpPr>
          <p:spPr bwMode="auto">
            <a:xfrm>
              <a:off x="691661" y="3536662"/>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5</a:t>
              </a:r>
              <a:endParaRPr lang="en-US" sz="1600" b="1" dirty="0">
                <a:solidFill>
                  <a:schemeClr val="bg1"/>
                </a:solidFill>
                <a:effectLst>
                  <a:outerShdw blurRad="38100" dist="38100" dir="2700000" algn="tl">
                    <a:srgbClr val="000000">
                      <a:alpha val="43137"/>
                    </a:srgbClr>
                  </a:outerShdw>
                </a:effectLst>
              </a:endParaRPr>
            </a:p>
          </p:txBody>
        </p:sp>
        <p:sp>
          <p:nvSpPr>
            <p:cNvPr id="10" name="TextBox 9"/>
            <p:cNvSpPr txBox="1"/>
            <p:nvPr/>
          </p:nvSpPr>
          <p:spPr>
            <a:xfrm>
              <a:off x="700288" y="2359949"/>
              <a:ext cx="457200" cy="574391"/>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7</a:t>
              </a:r>
              <a:endParaRPr lang="en-US" sz="1600" b="1" dirty="0">
                <a:solidFill>
                  <a:schemeClr val="bg1"/>
                </a:solidFill>
                <a:effectLst>
                  <a:outerShdw blurRad="38100" dist="38100" dir="2700000" algn="tl">
                    <a:srgbClr val="000000">
                      <a:alpha val="43137"/>
                    </a:srgbClr>
                  </a:outerShdw>
                </a:effectLst>
              </a:endParaRPr>
            </a:p>
          </p:txBody>
        </p:sp>
        <p:sp>
          <p:nvSpPr>
            <p:cNvPr id="11" name="TextBox 10"/>
            <p:cNvSpPr txBox="1"/>
            <p:nvPr/>
          </p:nvSpPr>
          <p:spPr>
            <a:xfrm>
              <a:off x="677097" y="1748338"/>
              <a:ext cx="457200" cy="574391"/>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8</a:t>
              </a:r>
              <a:endParaRPr lang="en-US" sz="1600" b="1" dirty="0">
                <a:solidFill>
                  <a:schemeClr val="bg1"/>
                </a:solidFill>
                <a:effectLst>
                  <a:outerShdw blurRad="38100" dist="38100" dir="2700000" algn="tl">
                    <a:srgbClr val="000000">
                      <a:alpha val="43137"/>
                    </a:srgbClr>
                  </a:outerShdw>
                </a:effectLst>
              </a:endParaRPr>
            </a:p>
          </p:txBody>
        </p:sp>
        <p:sp>
          <p:nvSpPr>
            <p:cNvPr id="12" name="TextBox 11"/>
            <p:cNvSpPr txBox="1"/>
            <p:nvPr/>
          </p:nvSpPr>
          <p:spPr>
            <a:xfrm>
              <a:off x="695011" y="1189192"/>
              <a:ext cx="457200" cy="574391"/>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9</a:t>
              </a:r>
              <a:endParaRPr lang="en-US" sz="1600" b="1" dirty="0">
                <a:solidFill>
                  <a:schemeClr val="bg1"/>
                </a:solidFill>
                <a:effectLst>
                  <a:outerShdw blurRad="38100" dist="38100" dir="2700000" algn="tl">
                    <a:srgbClr val="000000">
                      <a:alpha val="43137"/>
                    </a:srgbClr>
                  </a:outerShdw>
                </a:effectLst>
              </a:endParaRPr>
            </a:p>
          </p:txBody>
        </p:sp>
        <p:sp>
          <p:nvSpPr>
            <p:cNvPr id="13" name="TextBox 18"/>
            <p:cNvSpPr txBox="1">
              <a:spLocks noChangeArrowheads="1"/>
            </p:cNvSpPr>
            <p:nvPr/>
          </p:nvSpPr>
          <p:spPr bwMode="auto">
            <a:xfrm>
              <a:off x="691661" y="2972298"/>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6</a:t>
              </a:r>
              <a:endParaRPr lang="en-US" sz="1600" b="1" dirty="0">
                <a:solidFill>
                  <a:schemeClr val="bg1"/>
                </a:solidFill>
                <a:effectLst>
                  <a:outerShdw blurRad="38100" dist="38100" dir="2700000" algn="tl">
                    <a:srgbClr val="000000">
                      <a:alpha val="43137"/>
                    </a:srgbClr>
                  </a:outerShdw>
                </a:effectLst>
              </a:endParaRPr>
            </a:p>
          </p:txBody>
        </p:sp>
      </p:grpSp>
      <p:grpSp>
        <p:nvGrpSpPr>
          <p:cNvPr id="24" name="Group 56"/>
          <p:cNvGrpSpPr/>
          <p:nvPr/>
        </p:nvGrpSpPr>
        <p:grpSpPr>
          <a:xfrm>
            <a:off x="2679480" y="2822684"/>
            <a:ext cx="1771652" cy="1309908"/>
            <a:chOff x="2192053" y="3338293"/>
            <a:chExt cx="2057031" cy="1309908"/>
          </a:xfrm>
        </p:grpSpPr>
        <p:pic>
          <p:nvPicPr>
            <p:cNvPr id="27" name="Picture 214" descr="MENSHAKE"/>
            <p:cNvPicPr>
              <a:picLocks noChangeAspect="1" noChangeArrowheads="1"/>
            </p:cNvPicPr>
            <p:nvPr/>
          </p:nvPicPr>
          <p:blipFill>
            <a:blip r:embed="rId3" cstate="print">
              <a:clrChange>
                <a:clrFrom>
                  <a:srgbClr val="FFFFFF"/>
                </a:clrFrom>
                <a:clrTo>
                  <a:srgbClr val="FFFFFF">
                    <a:alpha val="0"/>
                  </a:srgbClr>
                </a:clrTo>
              </a:clrChange>
              <a:duotone>
                <a:prstClr val="black"/>
                <a:schemeClr val="accent3">
                  <a:tint val="45000"/>
                  <a:satMod val="400000"/>
                </a:schemeClr>
              </a:duotone>
            </a:blip>
            <a:srcRect/>
            <a:stretch>
              <a:fillRect/>
            </a:stretch>
          </p:blipFill>
          <p:spPr bwMode="auto">
            <a:xfrm>
              <a:off x="2192053" y="3338293"/>
              <a:ext cx="1617947" cy="1309908"/>
            </a:xfrm>
            <a:prstGeom prst="rect">
              <a:avLst/>
            </a:prstGeom>
            <a:solidFill>
              <a:srgbClr val="FFC000"/>
            </a:solidFill>
            <a:ln>
              <a:noFill/>
            </a:ln>
            <a:effectLst>
              <a:outerShdw blurRad="292100" dist="139700" dir="2700000" algn="tl" rotWithShape="0">
                <a:srgbClr val="333333">
                  <a:alpha val="65000"/>
                </a:srgbClr>
              </a:outerShdw>
            </a:effectLst>
          </p:spPr>
        </p:pic>
        <p:sp>
          <p:nvSpPr>
            <p:cNvPr id="28" name="Right Arrow 27"/>
            <p:cNvSpPr/>
            <p:nvPr/>
          </p:nvSpPr>
          <p:spPr>
            <a:xfrm>
              <a:off x="3895187" y="3526568"/>
              <a:ext cx="353897" cy="914400"/>
            </a:xfrm>
            <a:prstGeom prst="rightArrow">
              <a:avLst>
                <a:gd name="adj1" fmla="val 55430"/>
                <a:gd name="adj2" fmla="val 67811"/>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9" name="Group 68"/>
          <p:cNvGrpSpPr/>
          <p:nvPr/>
        </p:nvGrpSpPr>
        <p:grpSpPr>
          <a:xfrm>
            <a:off x="152400" y="2247900"/>
            <a:ext cx="2498834" cy="2438400"/>
            <a:chOff x="152400" y="2438400"/>
            <a:chExt cx="2498834" cy="2438400"/>
          </a:xfrm>
        </p:grpSpPr>
        <p:sp>
          <p:nvSpPr>
            <p:cNvPr id="63" name="Chord 62"/>
            <p:cNvSpPr/>
            <p:nvPr/>
          </p:nvSpPr>
          <p:spPr>
            <a:xfrm rot="5400000">
              <a:off x="-38100" y="2628900"/>
              <a:ext cx="2438400" cy="2057400"/>
            </a:xfrm>
            <a:prstGeom prst="chord">
              <a:avLst>
                <a:gd name="adj1" fmla="val 17786790"/>
                <a:gd name="adj2" fmla="val 17764524"/>
              </a:avLst>
            </a:prstGeom>
            <a:solidFill>
              <a:srgbClr val="ECF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54"/>
            <p:cNvGrpSpPr/>
            <p:nvPr/>
          </p:nvGrpSpPr>
          <p:grpSpPr>
            <a:xfrm>
              <a:off x="279182" y="2686050"/>
              <a:ext cx="2372052" cy="1875014"/>
              <a:chOff x="129712" y="3161646"/>
              <a:chExt cx="2372052" cy="1875014"/>
            </a:xfrm>
          </p:grpSpPr>
          <p:pic>
            <p:nvPicPr>
              <p:cNvPr id="29" name="Picture 206"/>
              <p:cNvPicPr>
                <a:picLocks noChangeAspect="1" noChangeArrowheads="1"/>
              </p:cNvPicPr>
              <p:nvPr/>
            </p:nvPicPr>
            <p:blipFill>
              <a:blip r:embed="rId4" cstate="print"/>
              <a:srcRect/>
              <a:stretch>
                <a:fillRect/>
              </a:stretch>
            </p:blipFill>
            <p:spPr bwMode="auto">
              <a:xfrm>
                <a:off x="460130" y="3161646"/>
                <a:ext cx="1219200" cy="973918"/>
              </a:xfrm>
              <a:prstGeom prst="rect">
                <a:avLst/>
              </a:prstGeom>
              <a:ln>
                <a:noFill/>
              </a:ln>
              <a:effectLst>
                <a:outerShdw blurRad="50800" dist="38100" dir="2700000" algn="tl" rotWithShape="0">
                  <a:prstClr val="black">
                    <a:alpha val="40000"/>
                  </a:prstClr>
                </a:outerShdw>
              </a:effectLst>
            </p:spPr>
          </p:pic>
          <p:sp>
            <p:nvSpPr>
              <p:cNvPr id="31" name="TextBox 30"/>
              <p:cNvSpPr txBox="1"/>
              <p:nvPr/>
            </p:nvSpPr>
            <p:spPr>
              <a:xfrm>
                <a:off x="155330" y="4191000"/>
                <a:ext cx="1714500" cy="338554"/>
              </a:xfrm>
              <a:prstGeom prst="rect">
                <a:avLst/>
              </a:prstGeom>
              <a:noFill/>
            </p:spPr>
            <p:txBody>
              <a:bodyPr wrap="square" rtlCol="0">
                <a:spAutoFit/>
              </a:bodyPr>
              <a:lstStyle/>
              <a:p>
                <a:pPr algn="r"/>
                <a:r>
                  <a:rPr lang="en-US" sz="1600" b="1" dirty="0" smtClean="0"/>
                  <a:t>ASOSIASI PROFESI</a:t>
                </a:r>
                <a:endParaRPr lang="en-US" sz="1600" b="1" dirty="0"/>
              </a:p>
            </p:txBody>
          </p:sp>
          <p:sp>
            <p:nvSpPr>
              <p:cNvPr id="34" name="TextBox 33"/>
              <p:cNvSpPr txBox="1"/>
              <p:nvPr/>
            </p:nvSpPr>
            <p:spPr>
              <a:xfrm>
                <a:off x="129712" y="4451885"/>
                <a:ext cx="1752600" cy="584775"/>
              </a:xfrm>
              <a:prstGeom prst="rect">
                <a:avLst/>
              </a:prstGeom>
              <a:noFill/>
            </p:spPr>
            <p:txBody>
              <a:bodyPr wrap="square" rtlCol="0">
                <a:spAutoFit/>
              </a:bodyPr>
              <a:lstStyle/>
              <a:p>
                <a:pPr algn="ctr"/>
                <a:r>
                  <a:rPr lang="en-US" sz="1600" dirty="0" err="1" smtClean="0"/>
                  <a:t>Pengembangan</a:t>
                </a:r>
                <a:r>
                  <a:rPr lang="en-US" sz="1600" dirty="0" smtClean="0"/>
                  <a:t> </a:t>
                </a:r>
                <a:r>
                  <a:rPr lang="en-US" sz="1600" err="1" smtClean="0"/>
                  <a:t>individu</a:t>
                </a:r>
                <a:r>
                  <a:rPr lang="en-US" sz="1600" smtClean="0"/>
                  <a:t> &amp; </a:t>
                </a:r>
                <a:r>
                  <a:rPr lang="en-US" sz="1600" dirty="0" err="1" smtClean="0"/>
                  <a:t>karir</a:t>
                </a:r>
                <a:endParaRPr lang="en-US" sz="1600" dirty="0"/>
              </a:p>
            </p:txBody>
          </p:sp>
          <p:cxnSp>
            <p:nvCxnSpPr>
              <p:cNvPr id="41" name="Straight Arrow Connector 40"/>
              <p:cNvCxnSpPr/>
              <p:nvPr/>
            </p:nvCxnSpPr>
            <p:spPr>
              <a:xfrm>
                <a:off x="2120764" y="4133196"/>
                <a:ext cx="381000" cy="1588"/>
              </a:xfrm>
              <a:prstGeom prst="straightConnector1">
                <a:avLst/>
              </a:prstGeom>
              <a:ln w="28575">
                <a:solidFill>
                  <a:srgbClr val="FF7B21"/>
                </a:solidFill>
                <a:tailEnd type="arrow"/>
              </a:ln>
            </p:spPr>
            <p:style>
              <a:lnRef idx="1">
                <a:schemeClr val="accent1"/>
              </a:lnRef>
              <a:fillRef idx="0">
                <a:schemeClr val="accent1"/>
              </a:fillRef>
              <a:effectRef idx="0">
                <a:schemeClr val="accent1"/>
              </a:effectRef>
              <a:fontRef idx="minor">
                <a:schemeClr val="tx1"/>
              </a:fontRef>
            </p:style>
          </p:cxnSp>
        </p:grpSp>
      </p:grpSp>
      <p:sp>
        <p:nvSpPr>
          <p:cNvPr id="48" name="Rectangle 47"/>
          <p:cNvSpPr/>
          <p:nvPr/>
        </p:nvSpPr>
        <p:spPr>
          <a:xfrm>
            <a:off x="5715000" y="1066800"/>
            <a:ext cx="3200400" cy="3139321"/>
          </a:xfrm>
          <a:prstGeom prst="rect">
            <a:avLst/>
          </a:prstGeom>
        </p:spPr>
        <p:txBody>
          <a:bodyPr wrap="square">
            <a:spAutoFit/>
          </a:bodyPr>
          <a:lstStyle/>
          <a:p>
            <a:r>
              <a:rPr lang="en-US" dirty="0" err="1" smtClean="0">
                <a:solidFill>
                  <a:schemeClr val="bg2">
                    <a:lumMod val="10000"/>
                  </a:schemeClr>
                </a:solidFill>
              </a:rPr>
              <a:t>kerangka</a:t>
            </a:r>
            <a:r>
              <a:rPr lang="en-US" dirty="0" smtClean="0">
                <a:solidFill>
                  <a:schemeClr val="bg2">
                    <a:lumMod val="10000"/>
                  </a:schemeClr>
                </a:solidFill>
              </a:rPr>
              <a:t> </a:t>
            </a:r>
            <a:r>
              <a:rPr lang="en-US" dirty="0" err="1" smtClean="0">
                <a:solidFill>
                  <a:schemeClr val="bg2">
                    <a:lumMod val="10000"/>
                  </a:schemeClr>
                </a:solidFill>
              </a:rPr>
              <a:t>penjenjangan</a:t>
            </a:r>
            <a:r>
              <a:rPr lang="en-US" dirty="0" smtClean="0">
                <a:solidFill>
                  <a:schemeClr val="bg2">
                    <a:lumMod val="10000"/>
                  </a:schemeClr>
                </a:solidFill>
              </a:rPr>
              <a:t> </a:t>
            </a:r>
            <a:r>
              <a:rPr lang="en-US" dirty="0" err="1" smtClean="0">
                <a:solidFill>
                  <a:schemeClr val="bg2">
                    <a:lumMod val="10000"/>
                  </a:schemeClr>
                </a:solidFill>
              </a:rPr>
              <a:t>kualifikasi</a:t>
            </a:r>
            <a:r>
              <a:rPr lang="en-US" dirty="0" smtClean="0">
                <a:solidFill>
                  <a:schemeClr val="bg2">
                    <a:lumMod val="10000"/>
                  </a:schemeClr>
                </a:solidFill>
              </a:rPr>
              <a:t> </a:t>
            </a:r>
            <a:r>
              <a:rPr lang="en-US" dirty="0" err="1" smtClean="0">
                <a:solidFill>
                  <a:schemeClr val="bg2">
                    <a:lumMod val="10000"/>
                  </a:schemeClr>
                </a:solidFill>
              </a:rPr>
              <a:t>kerja</a:t>
            </a:r>
            <a:r>
              <a:rPr lang="en-US" dirty="0" smtClean="0">
                <a:solidFill>
                  <a:schemeClr val="bg2">
                    <a:lumMod val="10000"/>
                  </a:schemeClr>
                </a:solidFill>
              </a:rPr>
              <a:t> yang </a:t>
            </a:r>
            <a:r>
              <a:rPr lang="en-US" b="1" dirty="0" err="1" smtClean="0">
                <a:solidFill>
                  <a:srgbClr val="FF0000"/>
                </a:solidFill>
              </a:rPr>
              <a:t>menyandingkan</a:t>
            </a:r>
            <a:r>
              <a:rPr lang="en-US" b="1" dirty="0" smtClean="0">
                <a:solidFill>
                  <a:schemeClr val="bg2">
                    <a:lumMod val="25000"/>
                  </a:schemeClr>
                </a:solidFill>
              </a:rPr>
              <a:t>,  </a:t>
            </a:r>
            <a:r>
              <a:rPr lang="en-US" b="1" dirty="0" err="1" smtClean="0">
                <a:solidFill>
                  <a:srgbClr val="FF0000"/>
                </a:solidFill>
              </a:rPr>
              <a:t>menyetarakan</a:t>
            </a:r>
            <a:r>
              <a:rPr lang="en-US" smtClean="0">
                <a:solidFill>
                  <a:schemeClr val="bg2">
                    <a:lumMod val="25000"/>
                  </a:schemeClr>
                </a:solidFill>
              </a:rPr>
              <a:t>, </a:t>
            </a:r>
            <a:r>
              <a:rPr lang="en-US" b="1" smtClean="0">
                <a:solidFill>
                  <a:srgbClr val="FF0000"/>
                </a:solidFill>
              </a:rPr>
              <a:t>mengintegrasikan</a:t>
            </a:r>
            <a:r>
              <a:rPr lang="en-US" smtClean="0">
                <a:solidFill>
                  <a:schemeClr val="bg2">
                    <a:lumMod val="25000"/>
                  </a:schemeClr>
                </a:solidFill>
              </a:rPr>
              <a:t>,              </a:t>
            </a:r>
            <a:r>
              <a:rPr lang="en-US" smtClean="0"/>
              <a:t>sektor  </a:t>
            </a:r>
            <a:r>
              <a:rPr lang="en-US" b="1" smtClean="0"/>
              <a:t>pendidikan </a:t>
            </a:r>
            <a:r>
              <a:rPr lang="en-US" dirty="0" err="1" smtClean="0"/>
              <a:t>dan</a:t>
            </a:r>
            <a:r>
              <a:rPr lang="en-US" dirty="0" smtClean="0"/>
              <a:t> </a:t>
            </a:r>
            <a:r>
              <a:rPr lang="en-US" b="1" err="1" smtClean="0"/>
              <a:t>pelatihan</a:t>
            </a:r>
            <a:r>
              <a:rPr lang="en-US" b="1" smtClean="0"/>
              <a:t>   </a:t>
            </a:r>
            <a:r>
              <a:rPr lang="en-US" smtClean="0"/>
              <a:t>serta </a:t>
            </a:r>
            <a:r>
              <a:rPr lang="en-US" b="1" dirty="0" err="1" smtClean="0"/>
              <a:t>pengalaman</a:t>
            </a:r>
            <a:r>
              <a:rPr lang="en-US" b="1" dirty="0" smtClean="0"/>
              <a:t> </a:t>
            </a:r>
            <a:r>
              <a:rPr lang="en-US" b="1" dirty="0" err="1" smtClean="0"/>
              <a:t>kerja</a:t>
            </a:r>
            <a:r>
              <a:rPr lang="en-US" b="1" dirty="0" smtClean="0"/>
              <a:t> </a:t>
            </a:r>
            <a:r>
              <a:rPr lang="en-US" dirty="0" err="1" smtClean="0"/>
              <a:t>dalam</a:t>
            </a:r>
            <a:r>
              <a:rPr lang="en-US" dirty="0" smtClean="0"/>
              <a:t> </a:t>
            </a:r>
            <a:r>
              <a:rPr lang="en-US" dirty="0" err="1" smtClean="0"/>
              <a:t>rangka</a:t>
            </a:r>
            <a:r>
              <a:rPr lang="en-US" dirty="0" smtClean="0"/>
              <a:t> </a:t>
            </a:r>
            <a:r>
              <a:rPr lang="en-US" b="1" dirty="0" err="1" smtClean="0"/>
              <a:t>pemberian</a:t>
            </a:r>
            <a:r>
              <a:rPr lang="en-US" b="1" dirty="0" smtClean="0"/>
              <a:t> </a:t>
            </a:r>
            <a:r>
              <a:rPr lang="en-US" b="1" dirty="0" err="1" smtClean="0"/>
              <a:t>pengakuan</a:t>
            </a:r>
            <a:r>
              <a:rPr lang="en-US" b="1" dirty="0" smtClean="0"/>
              <a:t> </a:t>
            </a:r>
            <a:r>
              <a:rPr lang="en-US" dirty="0" err="1" smtClean="0"/>
              <a:t>kompetensi</a:t>
            </a:r>
            <a:r>
              <a:rPr lang="en-US" dirty="0" smtClean="0"/>
              <a:t> </a:t>
            </a:r>
            <a:r>
              <a:rPr lang="en-US" dirty="0" err="1" smtClean="0"/>
              <a:t>kerja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jabatan</a:t>
            </a:r>
            <a:r>
              <a:rPr lang="en-US" dirty="0" smtClean="0"/>
              <a:t> </a:t>
            </a:r>
            <a:r>
              <a:rPr lang="en-US" dirty="0" err="1" smtClean="0"/>
              <a:t>kerja</a:t>
            </a:r>
            <a:r>
              <a:rPr lang="en-US" dirty="0" smtClean="0"/>
              <a:t> </a:t>
            </a:r>
            <a:r>
              <a:rPr lang="en-US" dirty="0" err="1" smtClean="0"/>
              <a:t>di</a:t>
            </a:r>
            <a:r>
              <a:rPr lang="en-US" dirty="0" smtClean="0"/>
              <a:t> </a:t>
            </a:r>
            <a:r>
              <a:rPr lang="en-US" err="1" smtClean="0"/>
              <a:t>berbagai</a:t>
            </a:r>
            <a:r>
              <a:rPr lang="en-US" smtClean="0"/>
              <a:t> sektor.</a:t>
            </a:r>
            <a:endParaRPr lang="en-US" dirty="0"/>
          </a:p>
        </p:txBody>
      </p:sp>
      <p:sp>
        <p:nvSpPr>
          <p:cNvPr id="49" name="TextBox 48"/>
          <p:cNvSpPr txBox="1"/>
          <p:nvPr/>
        </p:nvSpPr>
        <p:spPr>
          <a:xfrm>
            <a:off x="5699234" y="593834"/>
            <a:ext cx="2082621" cy="523220"/>
          </a:xfrm>
          <a:prstGeom prst="rect">
            <a:avLst/>
          </a:prstGeom>
          <a:noFill/>
        </p:spPr>
        <p:txBody>
          <a:bodyPr wrap="none" rtlCol="0">
            <a:spAutoFit/>
          </a:bodyPr>
          <a:lstStyle/>
          <a:p>
            <a:pPr algn="ctr"/>
            <a:r>
              <a:rPr lang="en-US" sz="2800" b="1" smtClean="0">
                <a:solidFill>
                  <a:srgbClr val="FF0000"/>
                </a:solidFill>
                <a:effectLst>
                  <a:outerShdw blurRad="38100" dist="38100" dir="2700000" algn="tl">
                    <a:srgbClr val="000000">
                      <a:alpha val="43137"/>
                    </a:srgbClr>
                  </a:outerShdw>
                </a:effectLst>
              </a:rPr>
              <a:t>KKNI  </a:t>
            </a:r>
            <a:r>
              <a:rPr lang="en-US" sz="2800" b="1" smtClean="0">
                <a:solidFill>
                  <a:schemeClr val="bg2">
                    <a:lumMod val="25000"/>
                  </a:schemeClr>
                </a:solidFill>
                <a:effectLst>
                  <a:outerShdw blurRad="38100" dist="38100" dir="2700000" algn="tl">
                    <a:srgbClr val="000000">
                      <a:alpha val="43137"/>
                    </a:srgbClr>
                  </a:outerShdw>
                </a:effectLst>
              </a:rPr>
              <a:t>adalah</a:t>
            </a:r>
            <a:endParaRPr lang="en-US" sz="2800" b="1" dirty="0">
              <a:solidFill>
                <a:schemeClr val="bg2">
                  <a:lumMod val="25000"/>
                </a:schemeClr>
              </a:solidFill>
              <a:effectLst>
                <a:outerShdw blurRad="38100" dist="38100" dir="2700000" algn="tl">
                  <a:srgbClr val="000000">
                    <a:alpha val="43137"/>
                  </a:srgbClr>
                </a:outerShdw>
              </a:effectLst>
            </a:endParaRPr>
          </a:p>
        </p:txBody>
      </p:sp>
      <p:grpSp>
        <p:nvGrpSpPr>
          <p:cNvPr id="39" name="Group 45"/>
          <p:cNvGrpSpPr/>
          <p:nvPr/>
        </p:nvGrpSpPr>
        <p:grpSpPr>
          <a:xfrm>
            <a:off x="5726724" y="4232030"/>
            <a:ext cx="3169626" cy="2129466"/>
            <a:chOff x="5886450" y="4479680"/>
            <a:chExt cx="3276600" cy="2129466"/>
          </a:xfrm>
        </p:grpSpPr>
        <p:sp>
          <p:nvSpPr>
            <p:cNvPr id="50" name="Rectangle 49"/>
            <p:cNvSpPr/>
            <p:nvPr/>
          </p:nvSpPr>
          <p:spPr>
            <a:xfrm>
              <a:off x="5886450" y="4854820"/>
              <a:ext cx="3276600" cy="1754326"/>
            </a:xfrm>
            <a:prstGeom prst="rect">
              <a:avLst/>
            </a:prstGeom>
          </p:spPr>
          <p:txBody>
            <a:bodyPr wrap="square">
              <a:spAutoFit/>
            </a:bodyPr>
            <a:lstStyle/>
            <a:p>
              <a:r>
                <a:rPr lang="en-AU" dirty="0" err="1" smtClean="0"/>
                <a:t>perwujudan</a:t>
              </a:r>
              <a:r>
                <a:rPr lang="en-AU" dirty="0" smtClean="0"/>
                <a:t> </a:t>
              </a:r>
              <a:r>
                <a:rPr lang="en-AU" b="1" dirty="0" err="1" smtClean="0"/>
                <a:t>mutu</a:t>
              </a:r>
              <a:r>
                <a:rPr lang="en-AU" b="1" dirty="0" smtClean="0"/>
                <a:t> </a:t>
              </a:r>
              <a:r>
                <a:rPr lang="en-AU" dirty="0" err="1" smtClean="0"/>
                <a:t>dan</a:t>
              </a:r>
              <a:r>
                <a:rPr lang="en-AU" b="1" dirty="0" smtClean="0"/>
                <a:t> </a:t>
              </a:r>
              <a:r>
                <a:rPr lang="en-AU" b="1" dirty="0" err="1" smtClean="0"/>
                <a:t>jati</a:t>
              </a:r>
              <a:r>
                <a:rPr lang="en-AU" b="1" dirty="0" smtClean="0"/>
                <a:t> </a:t>
              </a:r>
              <a:r>
                <a:rPr lang="en-AU" b="1" dirty="0" err="1" smtClean="0"/>
                <a:t>diri</a:t>
              </a:r>
              <a:r>
                <a:rPr lang="en-AU" b="1" dirty="0" smtClean="0"/>
                <a:t> </a:t>
              </a:r>
              <a:r>
                <a:rPr lang="en-AU" dirty="0" err="1" smtClean="0"/>
                <a:t>bangsa</a:t>
              </a:r>
              <a:r>
                <a:rPr lang="en-AU" dirty="0" smtClean="0"/>
                <a:t> Indonesia </a:t>
              </a:r>
              <a:r>
                <a:rPr lang="en-AU" dirty="0" err="1" smtClean="0"/>
                <a:t>terkait</a:t>
              </a:r>
              <a:r>
                <a:rPr lang="en-AU" dirty="0" smtClean="0"/>
                <a:t> </a:t>
              </a:r>
              <a:r>
                <a:rPr lang="en-AU" dirty="0" err="1" smtClean="0"/>
                <a:t>dengan</a:t>
              </a:r>
              <a:r>
                <a:rPr lang="en-AU" dirty="0" smtClean="0"/>
                <a:t> </a:t>
              </a:r>
              <a:r>
                <a:rPr lang="en-AU" b="1" dirty="0" err="1" smtClean="0"/>
                <a:t>sistem</a:t>
              </a:r>
              <a:r>
                <a:rPr lang="en-AU" b="1" dirty="0" smtClean="0"/>
                <a:t> </a:t>
              </a:r>
              <a:r>
                <a:rPr lang="en-AU" b="1" dirty="0" err="1" smtClean="0"/>
                <a:t>pendidikan</a:t>
              </a:r>
              <a:r>
                <a:rPr lang="en-AU" b="1" dirty="0" smtClean="0"/>
                <a:t> </a:t>
              </a:r>
              <a:r>
                <a:rPr lang="en-AU" b="1" dirty="0" err="1" smtClean="0"/>
                <a:t>dan</a:t>
              </a:r>
              <a:r>
                <a:rPr lang="en-AU" b="1" dirty="0" smtClean="0"/>
                <a:t> </a:t>
              </a:r>
              <a:r>
                <a:rPr lang="en-AU" b="1" dirty="0" err="1" smtClean="0"/>
                <a:t>pelatihan</a:t>
              </a:r>
              <a:r>
                <a:rPr lang="en-AU" b="1" dirty="0" smtClean="0"/>
                <a:t> </a:t>
              </a:r>
              <a:r>
                <a:rPr lang="en-AU" dirty="0" err="1" smtClean="0"/>
                <a:t>serta</a:t>
              </a:r>
              <a:r>
                <a:rPr lang="en-AU" dirty="0" smtClean="0"/>
                <a:t> </a:t>
              </a:r>
              <a:r>
                <a:rPr lang="en-AU" b="1" dirty="0" smtClean="0"/>
                <a:t>program </a:t>
              </a:r>
              <a:r>
                <a:rPr lang="en-AU" b="1" dirty="0" err="1" smtClean="0"/>
                <a:t>peningkatan</a:t>
              </a:r>
              <a:r>
                <a:rPr lang="en-AU" b="1" dirty="0" smtClean="0"/>
                <a:t> </a:t>
              </a:r>
              <a:r>
                <a:rPr lang="en-AU" b="1" smtClean="0"/>
                <a:t>SDM </a:t>
              </a:r>
              <a:r>
                <a:rPr lang="en-AU" smtClean="0"/>
                <a:t>secara </a:t>
              </a:r>
              <a:r>
                <a:rPr lang="en-AU" dirty="0" err="1" smtClean="0"/>
                <a:t>nasional</a:t>
              </a:r>
              <a:endParaRPr lang="en-US" dirty="0"/>
            </a:p>
          </p:txBody>
        </p:sp>
        <p:sp>
          <p:nvSpPr>
            <p:cNvPr id="51" name="Down Arrow 50"/>
            <p:cNvSpPr/>
            <p:nvPr/>
          </p:nvSpPr>
          <p:spPr>
            <a:xfrm>
              <a:off x="6425732" y="4479680"/>
              <a:ext cx="674076" cy="339970"/>
            </a:xfrm>
            <a:prstGeom prst="downArrow">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 name="Group 65"/>
          <p:cNvGrpSpPr/>
          <p:nvPr/>
        </p:nvGrpSpPr>
        <p:grpSpPr>
          <a:xfrm>
            <a:off x="282466" y="507782"/>
            <a:ext cx="4152900" cy="2343150"/>
            <a:chOff x="304800" y="933450"/>
            <a:chExt cx="4152900" cy="2343150"/>
          </a:xfrm>
        </p:grpSpPr>
        <p:sp>
          <p:nvSpPr>
            <p:cNvPr id="62" name="Chord 61"/>
            <p:cNvSpPr/>
            <p:nvPr/>
          </p:nvSpPr>
          <p:spPr>
            <a:xfrm rot="5400000">
              <a:off x="2257425" y="1076325"/>
              <a:ext cx="2343150" cy="2057400"/>
            </a:xfrm>
            <a:prstGeom prst="chord">
              <a:avLst>
                <a:gd name="adj1" fmla="val 3453769"/>
                <a:gd name="adj2" fmla="val 18117868"/>
              </a:avLst>
            </a:prstGeom>
            <a:solidFill>
              <a:srgbClr val="ECF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53"/>
            <p:cNvGrpSpPr/>
            <p:nvPr/>
          </p:nvGrpSpPr>
          <p:grpSpPr>
            <a:xfrm>
              <a:off x="304800" y="1295400"/>
              <a:ext cx="4076700" cy="1867696"/>
              <a:chOff x="304797" y="1365738"/>
              <a:chExt cx="4076700" cy="1867696"/>
            </a:xfrm>
          </p:grpSpPr>
          <p:cxnSp>
            <p:nvCxnSpPr>
              <p:cNvPr id="38" name="Straight Arrow Connector 37"/>
              <p:cNvCxnSpPr/>
              <p:nvPr/>
            </p:nvCxnSpPr>
            <p:spPr>
              <a:xfrm rot="5400000">
                <a:off x="3226809" y="3023090"/>
                <a:ext cx="419101" cy="1588"/>
              </a:xfrm>
              <a:prstGeom prst="straightConnector1">
                <a:avLst/>
              </a:prstGeom>
              <a:ln w="28575">
                <a:solidFill>
                  <a:srgbClr val="FF7B21"/>
                </a:solidFill>
                <a:tailEnd type="arrow"/>
              </a:ln>
            </p:spPr>
            <p:style>
              <a:lnRef idx="1">
                <a:schemeClr val="accent1"/>
              </a:lnRef>
              <a:fillRef idx="0">
                <a:schemeClr val="accent1"/>
              </a:fillRef>
              <a:effectRef idx="0">
                <a:schemeClr val="accent1"/>
              </a:effectRef>
              <a:fontRef idx="minor">
                <a:schemeClr val="tx1"/>
              </a:fontRef>
            </p:style>
          </p:cxnSp>
          <p:grpSp>
            <p:nvGrpSpPr>
              <p:cNvPr id="42" name="Group 46"/>
              <p:cNvGrpSpPr/>
              <p:nvPr/>
            </p:nvGrpSpPr>
            <p:grpSpPr>
              <a:xfrm>
                <a:off x="304797" y="1365738"/>
                <a:ext cx="4076700" cy="1276350"/>
                <a:chOff x="304797" y="1365738"/>
                <a:chExt cx="4076700" cy="1276350"/>
              </a:xfrm>
            </p:grpSpPr>
            <p:pic>
              <p:nvPicPr>
                <p:cNvPr id="26" name="Picture 205"/>
                <p:cNvPicPr>
                  <a:picLocks noChangeAspect="1" noChangeArrowheads="1"/>
                </p:cNvPicPr>
                <p:nvPr/>
              </p:nvPicPr>
              <p:blipFill>
                <a:blip r:embed="rId5"/>
                <a:srcRect/>
                <a:stretch>
                  <a:fillRect/>
                </a:stretch>
              </p:blipFill>
              <p:spPr bwMode="auto">
                <a:xfrm>
                  <a:off x="2914647" y="1365738"/>
                  <a:ext cx="1093270" cy="838200"/>
                </a:xfrm>
                <a:prstGeom prst="rect">
                  <a:avLst/>
                </a:prstGeom>
                <a:ln>
                  <a:noFill/>
                </a:ln>
                <a:effectLst>
                  <a:outerShdw blurRad="292100" dist="139700" dir="2700000" algn="tl" rotWithShape="0">
                    <a:srgbClr val="333333">
                      <a:alpha val="65000"/>
                    </a:srgbClr>
                  </a:outerShdw>
                </a:effectLst>
              </p:spPr>
            </p:pic>
            <p:sp>
              <p:nvSpPr>
                <p:cNvPr id="30" name="TextBox 29"/>
                <p:cNvSpPr txBox="1"/>
                <p:nvPr/>
              </p:nvSpPr>
              <p:spPr>
                <a:xfrm>
                  <a:off x="427892" y="2080846"/>
                  <a:ext cx="1998785" cy="307777"/>
                </a:xfrm>
                <a:prstGeom prst="rect">
                  <a:avLst/>
                </a:prstGeom>
                <a:noFill/>
              </p:spPr>
              <p:txBody>
                <a:bodyPr wrap="square" rtlCol="0">
                  <a:spAutoFit/>
                </a:bodyPr>
                <a:lstStyle/>
                <a:p>
                  <a:pPr algn="r"/>
                  <a:endParaRPr lang="en-US" sz="1400" dirty="0"/>
                </a:p>
              </p:txBody>
            </p:sp>
            <p:sp>
              <p:nvSpPr>
                <p:cNvPr id="33" name="TextBox 32"/>
                <p:cNvSpPr txBox="1"/>
                <p:nvPr/>
              </p:nvSpPr>
              <p:spPr>
                <a:xfrm>
                  <a:off x="304797" y="1664585"/>
                  <a:ext cx="2004648" cy="615553"/>
                </a:xfrm>
                <a:prstGeom prst="rect">
                  <a:avLst/>
                </a:prstGeom>
                <a:noFill/>
              </p:spPr>
              <p:txBody>
                <a:bodyPr wrap="square" rtlCol="0">
                  <a:spAutoFit/>
                </a:bodyPr>
                <a:lstStyle/>
                <a:p>
                  <a:pPr algn="r"/>
                  <a:r>
                    <a:rPr lang="en-US" err="1" smtClean="0"/>
                    <a:t>Pengguna</a:t>
                  </a:r>
                  <a:r>
                    <a:rPr lang="en-US" smtClean="0"/>
                    <a:t> lulusan </a:t>
                  </a:r>
                  <a:r>
                    <a:rPr lang="en-US" sz="1600" b="1" smtClean="0"/>
                    <a:t>ASOSIASI INDUTSRI</a:t>
                  </a:r>
                  <a:endParaRPr lang="en-US" b="1" smtClean="0"/>
                </a:p>
              </p:txBody>
            </p:sp>
            <p:sp>
              <p:nvSpPr>
                <p:cNvPr id="52" name="TextBox 51"/>
                <p:cNvSpPr txBox="1"/>
                <p:nvPr/>
              </p:nvSpPr>
              <p:spPr>
                <a:xfrm>
                  <a:off x="2449173" y="2241978"/>
                  <a:ext cx="1932324" cy="400110"/>
                </a:xfrm>
                <a:prstGeom prst="rect">
                  <a:avLst/>
                </a:prstGeom>
                <a:noFill/>
              </p:spPr>
              <p:txBody>
                <a:bodyPr wrap="none" rtlCol="0">
                  <a:spAutoFit/>
                </a:bodyPr>
                <a:lstStyle/>
                <a:p>
                  <a:r>
                    <a:rPr lang="en-US" sz="2000" b="1" dirty="0" err="1" smtClean="0">
                      <a:solidFill>
                        <a:schemeClr val="bg2">
                          <a:lumMod val="10000"/>
                        </a:schemeClr>
                      </a:solidFill>
                    </a:rPr>
                    <a:t>Kemenakertrans</a:t>
                  </a:r>
                  <a:endParaRPr lang="en-US" sz="2000" b="1" dirty="0">
                    <a:solidFill>
                      <a:schemeClr val="bg2">
                        <a:lumMod val="10000"/>
                      </a:schemeClr>
                    </a:solidFill>
                  </a:endParaRPr>
                </a:p>
              </p:txBody>
            </p:sp>
          </p:grpSp>
        </p:grpSp>
      </p:grpSp>
      <p:grpSp>
        <p:nvGrpSpPr>
          <p:cNvPr id="70" name="Group 69"/>
          <p:cNvGrpSpPr/>
          <p:nvPr/>
        </p:nvGrpSpPr>
        <p:grpSpPr>
          <a:xfrm>
            <a:off x="228600" y="4038600"/>
            <a:ext cx="4191002" cy="2438401"/>
            <a:chOff x="228600" y="3848100"/>
            <a:chExt cx="4191002" cy="2438401"/>
          </a:xfrm>
        </p:grpSpPr>
        <p:sp>
          <p:nvSpPr>
            <p:cNvPr id="64" name="Chord 63"/>
            <p:cNvSpPr/>
            <p:nvPr/>
          </p:nvSpPr>
          <p:spPr>
            <a:xfrm rot="16200000">
              <a:off x="2209801" y="4076701"/>
              <a:ext cx="2438401" cy="1981200"/>
            </a:xfrm>
            <a:prstGeom prst="chord">
              <a:avLst>
                <a:gd name="adj1" fmla="val 3469481"/>
                <a:gd name="adj2" fmla="val 18109450"/>
              </a:avLst>
            </a:prstGeom>
            <a:solidFill>
              <a:srgbClr val="ECF7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55"/>
            <p:cNvGrpSpPr/>
            <p:nvPr/>
          </p:nvGrpSpPr>
          <p:grpSpPr>
            <a:xfrm>
              <a:off x="228600" y="4000500"/>
              <a:ext cx="4038600" cy="2135066"/>
              <a:chOff x="75954" y="4628478"/>
              <a:chExt cx="4038600" cy="2135066"/>
            </a:xfrm>
          </p:grpSpPr>
          <p:pic>
            <p:nvPicPr>
              <p:cNvPr id="25" name="Picture 174" descr="GRADS"/>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flipH="1">
                <a:off x="2781054" y="5580978"/>
                <a:ext cx="914400" cy="1182566"/>
              </a:xfrm>
              <a:prstGeom prst="rect">
                <a:avLst/>
              </a:prstGeom>
              <a:ln>
                <a:noFill/>
              </a:ln>
              <a:effectLst>
                <a:outerShdw blurRad="292100" dist="139700" dir="2700000" algn="tl" rotWithShape="0">
                  <a:srgbClr val="333333">
                    <a:alpha val="65000"/>
                  </a:srgbClr>
                </a:outerShdw>
              </a:effectLst>
            </p:spPr>
          </p:pic>
          <p:sp>
            <p:nvSpPr>
              <p:cNvPr id="32" name="TextBox 31"/>
              <p:cNvSpPr txBox="1"/>
              <p:nvPr/>
            </p:nvSpPr>
            <p:spPr>
              <a:xfrm>
                <a:off x="445478" y="6271846"/>
                <a:ext cx="1905000" cy="307777"/>
              </a:xfrm>
              <a:prstGeom prst="rect">
                <a:avLst/>
              </a:prstGeom>
              <a:noFill/>
            </p:spPr>
            <p:txBody>
              <a:bodyPr wrap="square" rtlCol="0">
                <a:spAutoFit/>
              </a:bodyPr>
              <a:lstStyle/>
              <a:p>
                <a:endParaRPr lang="en-US" sz="1400" dirty="0"/>
              </a:p>
            </p:txBody>
          </p:sp>
          <p:sp>
            <p:nvSpPr>
              <p:cNvPr id="35" name="TextBox 34"/>
              <p:cNvSpPr txBox="1"/>
              <p:nvPr/>
            </p:nvSpPr>
            <p:spPr>
              <a:xfrm>
                <a:off x="75954" y="5630994"/>
                <a:ext cx="2171700" cy="1077218"/>
              </a:xfrm>
              <a:prstGeom prst="rect">
                <a:avLst/>
              </a:prstGeom>
              <a:noFill/>
            </p:spPr>
            <p:txBody>
              <a:bodyPr wrap="square" rtlCol="0">
                <a:spAutoFit/>
              </a:bodyPr>
              <a:lstStyle/>
              <a:p>
                <a:pPr algn="r"/>
                <a:r>
                  <a:rPr lang="en-US" sz="1600" dirty="0" err="1" smtClean="0"/>
                  <a:t>Pengembangan</a:t>
                </a:r>
                <a:r>
                  <a:rPr lang="en-US" sz="1600" dirty="0" smtClean="0"/>
                  <a:t> </a:t>
                </a:r>
                <a:r>
                  <a:rPr lang="en-US" sz="1600" dirty="0" err="1" smtClean="0"/>
                  <a:t>keilmuan</a:t>
                </a:r>
                <a:r>
                  <a:rPr lang="en-US" sz="1600" dirty="0" smtClean="0"/>
                  <a:t>, </a:t>
                </a:r>
                <a:r>
                  <a:rPr lang="en-US" sz="1600" dirty="0" err="1" smtClean="0"/>
                  <a:t>pengetahuan</a:t>
                </a:r>
                <a:r>
                  <a:rPr lang="en-US" sz="1600" smtClean="0"/>
                  <a:t>, dan keterampilan </a:t>
                </a:r>
              </a:p>
              <a:p>
                <a:pPr algn="r"/>
                <a:r>
                  <a:rPr lang="en-US" sz="1600" b="1" smtClean="0"/>
                  <a:t>INSTITUSI PENDIDIKAN</a:t>
                </a:r>
                <a:endParaRPr lang="en-US" b="1" smtClean="0"/>
              </a:p>
            </p:txBody>
          </p:sp>
          <p:cxnSp>
            <p:nvCxnSpPr>
              <p:cNvPr id="44" name="Straight Arrow Connector 43"/>
              <p:cNvCxnSpPr/>
              <p:nvPr/>
            </p:nvCxnSpPr>
            <p:spPr>
              <a:xfrm rot="5400000" flipH="1" flipV="1">
                <a:off x="3066010" y="4856284"/>
                <a:ext cx="457200" cy="1588"/>
              </a:xfrm>
              <a:prstGeom prst="straightConnector1">
                <a:avLst/>
              </a:prstGeom>
              <a:ln w="28575">
                <a:solidFill>
                  <a:srgbClr val="FF7B21"/>
                </a:solidFill>
                <a:tailEnd type="arrow"/>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2450124" y="5184212"/>
                <a:ext cx="1664430" cy="400110"/>
              </a:xfrm>
              <a:prstGeom prst="rect">
                <a:avLst/>
              </a:prstGeom>
              <a:noFill/>
            </p:spPr>
            <p:txBody>
              <a:bodyPr wrap="none" rtlCol="0">
                <a:spAutoFit/>
              </a:bodyPr>
              <a:lstStyle/>
              <a:p>
                <a:r>
                  <a:rPr lang="en-US" sz="2000" b="1" dirty="0" err="1" smtClean="0">
                    <a:solidFill>
                      <a:schemeClr val="bg2">
                        <a:lumMod val="10000"/>
                      </a:schemeClr>
                    </a:solidFill>
                  </a:rPr>
                  <a:t>Kemendikbud</a:t>
                </a:r>
                <a:endParaRPr lang="en-US" sz="2000" b="1" dirty="0">
                  <a:solidFill>
                    <a:schemeClr val="bg2">
                      <a:lumMod val="10000"/>
                    </a:schemeClr>
                  </a:solidFill>
                </a:endParaRP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wipe(down)">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wipe(up)">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wipe(up)">
                                      <p:cBhvr>
                                        <p:cTn id="17" dur="500"/>
                                        <p:tgtEl>
                                          <p:spTgt spid="3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wipe(left)">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9"/>
                                        </p:tgtEl>
                                        <p:attrNameLst>
                                          <p:attrName>style.visibility</p:attrName>
                                        </p:attrNameLst>
                                      </p:cBhvr>
                                      <p:to>
                                        <p:strVal val="visible"/>
                                      </p:to>
                                    </p:set>
                                    <p:animEffect transition="in" filter="wipe(left)">
                                      <p:cBhvr>
                                        <p:cTn id="27" dur="500"/>
                                        <p:tgtEl>
                                          <p:spTgt spid="6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66"/>
                                        </p:tgtEl>
                                        <p:attrNameLst>
                                          <p:attrName>style.visibility</p:attrName>
                                        </p:attrNameLst>
                                      </p:cBhvr>
                                      <p:to>
                                        <p:strVal val="visible"/>
                                      </p:to>
                                    </p:set>
                                    <p:animEffect transition="in" filter="wipe(up)">
                                      <p:cBhvr>
                                        <p:cTn id="32" dur="500"/>
                                        <p:tgtEl>
                                          <p:spTgt spid="6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70"/>
                                        </p:tgtEl>
                                        <p:attrNameLst>
                                          <p:attrName>style.visibility</p:attrName>
                                        </p:attrNameLst>
                                      </p:cBhvr>
                                      <p:to>
                                        <p:strVal val="visible"/>
                                      </p:to>
                                    </p:set>
                                    <p:animEffect transition="in" filter="wipe(down)">
                                      <p:cBhvr>
                                        <p:cTn id="37" dur="500"/>
                                        <p:tgtEl>
                                          <p:spTgt spid="70"/>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mph" presetSubtype="0" fill="hold" nodeType="clickEffect">
                                  <p:stCondLst>
                                    <p:cond delay="0"/>
                                  </p:stCondLst>
                                  <p:childTnLst>
                                    <p:animRot by="21600000">
                                      <p:cBhvr>
                                        <p:cTn id="41" dur="2000" fill="hold"/>
                                        <p:tgtEl>
                                          <p:spTgt spid="7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276600" y="342900"/>
          <a:ext cx="5257800" cy="6045241"/>
        </p:xfrm>
        <a:graphic>
          <a:graphicData uri="http://schemas.openxmlformats.org/drawingml/2006/table">
            <a:tbl>
              <a:tblPr/>
              <a:tblGrid>
                <a:gridCol w="5257800"/>
              </a:tblGrid>
              <a:tr h="914400">
                <a:tc>
                  <a:txBody>
                    <a:bodyPr/>
                    <a:lstStyle/>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400" b="1"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LEVEL</a:t>
                      </a:r>
                      <a:r>
                        <a:rPr lang="en-US" sz="2400" b="1" baseline="0" smtClean="0">
                          <a:solidFill>
                            <a:srgbClr val="FFFF00"/>
                          </a:solidFill>
                          <a:effectLst>
                            <a:outerShdw blurRad="38100" dist="38100" dir="2700000" algn="tl">
                              <a:srgbClr val="000000">
                                <a:alpha val="43137"/>
                              </a:srgbClr>
                            </a:outerShdw>
                          </a:effectLst>
                          <a:latin typeface="Arial Narrow" pitchFamily="34" charset="0"/>
                          <a:ea typeface="Calibri"/>
                          <a:cs typeface="Arial" pitchFamily="34" charset="0"/>
                        </a:rPr>
                        <a:t> 7</a:t>
                      </a:r>
                      <a:r>
                        <a:rPr lang="en-US" sz="24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 </a:t>
                      </a:r>
                    </a:p>
                    <a:p>
                      <a:pPr marL="0" marR="0" indent="0" algn="ctr" defTabSz="914400" rtl="0" eaLnBrk="1" fontAlgn="auto" latinLnBrk="0" hangingPunct="1">
                        <a:lnSpc>
                          <a:spcPct val="100000"/>
                        </a:lnSpc>
                        <a:spcBef>
                          <a:spcPts val="0"/>
                        </a:spcBef>
                        <a:spcAft>
                          <a:spcPts val="0"/>
                        </a:spcAft>
                        <a:buClrTx/>
                        <a:buSzTx/>
                        <a:buFontTx/>
                        <a:buNone/>
                        <a:tabLst>
                          <a:tab pos="1786255" algn="l"/>
                        </a:tabLst>
                        <a:defRPr/>
                      </a:pPr>
                      <a:r>
                        <a:rPr lang="en-US" sz="2000" b="1" baseline="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rPr>
                        <a:t>(setara dengan lulusan Pendidikan Profesi)</a:t>
                      </a:r>
                      <a:endParaRPr lang="en-US" sz="2400" b="1" baseline="0" dirty="0" smtClean="0">
                        <a:solidFill>
                          <a:schemeClr val="bg1"/>
                        </a:solidFill>
                        <a:effectLst>
                          <a:outerShdw blurRad="38100" dist="38100" dir="2700000" algn="tl">
                            <a:srgbClr val="000000">
                              <a:alpha val="43137"/>
                            </a:srgbClr>
                          </a:outerShdw>
                        </a:effectLst>
                        <a:latin typeface="Arial Narrow" pitchFamily="34" charset="0"/>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2">
                        <a:lumMod val="25000"/>
                      </a:schemeClr>
                    </a:solidFill>
                  </a:tcPr>
                </a:tc>
              </a:tr>
              <a:tr h="1781089">
                <a:tc>
                  <a:txBody>
                    <a:bodyPr/>
                    <a:lstStyle/>
                    <a:p>
                      <a:pPr marL="114300" indent="0" algn="l">
                        <a:lnSpc>
                          <a:spcPct val="115000"/>
                        </a:lnSpc>
                        <a:spcAft>
                          <a:spcPts val="1000"/>
                        </a:spcAft>
                        <a:buFont typeface="Arial" pitchFamily="34" charset="0"/>
                        <a:buNone/>
                        <a:tabLst>
                          <a:tab pos="1786255" algn="l"/>
                        </a:tabLst>
                      </a:pPr>
                      <a:r>
                        <a:rPr lang="en-US" sz="1800" dirty="0" err="1" smtClean="0">
                          <a:solidFill>
                            <a:srgbClr val="000000"/>
                          </a:solidFill>
                          <a:latin typeface="+mn-lt"/>
                          <a:ea typeface="Calibri"/>
                          <a:cs typeface="Arial" pitchFamily="34" charset="0"/>
                        </a:rPr>
                        <a:t>Mampu</a:t>
                      </a:r>
                      <a:r>
                        <a:rPr lang="en-US" sz="1800" dirty="0" smtClean="0">
                          <a:solidFill>
                            <a:srgbClr val="000000"/>
                          </a:solidFill>
                          <a:latin typeface="+mn-lt"/>
                          <a:ea typeface="Calibri"/>
                          <a:cs typeface="Arial" pitchFamily="34" charset="0"/>
                        </a:rPr>
                        <a:t> </a:t>
                      </a:r>
                      <a:r>
                        <a:rPr lang="en-US" sz="1800" b="1" dirty="0" err="1" smtClean="0">
                          <a:solidFill>
                            <a:srgbClr val="000000"/>
                          </a:solidFill>
                          <a:latin typeface="+mn-lt"/>
                          <a:ea typeface="Calibri"/>
                          <a:cs typeface="Times New Roman"/>
                        </a:rPr>
                        <a:t>merencanakan</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dan</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mengelola</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sumberdaya</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di</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bawah</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tanggung</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jawabnya</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dan</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mengevaluasi</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secara</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komprehensif</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kerjanya</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dengan</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memanfaatkan</a:t>
                      </a:r>
                      <a:r>
                        <a:rPr lang="en-US" sz="1800" b="1" dirty="0" smtClean="0">
                          <a:solidFill>
                            <a:srgbClr val="000000"/>
                          </a:solidFill>
                          <a:latin typeface="+mn-lt"/>
                          <a:ea typeface="Calibri"/>
                          <a:cs typeface="Times New Roman"/>
                        </a:rPr>
                        <a:t> IPTEKS</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untuk</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menghasilkan</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langkah-langkah</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pengembangan</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strategis</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organisasi</a:t>
                      </a:r>
                      <a:r>
                        <a:rPr lang="en-US" sz="1800" b="1" dirty="0" smtClean="0">
                          <a:solidFill>
                            <a:srgbClr val="000000"/>
                          </a:solidFill>
                          <a:latin typeface="+mn-lt"/>
                          <a:ea typeface="Calibri"/>
                          <a:cs typeface="Times New Roman"/>
                        </a:rPr>
                        <a:t>.</a:t>
                      </a:r>
                      <a:endParaRPr lang="en-US" sz="1800" dirty="0">
                        <a:latin typeface="+mn-lt"/>
                        <a:ea typeface="Calibri"/>
                        <a:cs typeface="Arial"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F9D0"/>
                    </a:solidFill>
                  </a:tcPr>
                </a:tc>
              </a:tr>
              <a:tr h="1499542">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800" dirty="0" err="1" smtClean="0">
                          <a:solidFill>
                            <a:srgbClr val="000000"/>
                          </a:solidFill>
                          <a:latin typeface="+mn-lt"/>
                          <a:ea typeface="Calibri"/>
                          <a:cs typeface="Times New Roman"/>
                        </a:rPr>
                        <a:t>Mampu</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memecahkan</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permasalahan</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sains</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teknologi</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dan</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atau</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seni</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di</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dalam</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bidang</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keilmuannya</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melalui</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pendekatan</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monodisipliner</a:t>
                      </a:r>
                      <a:r>
                        <a:rPr lang="en-US" sz="1800" b="1" dirty="0" smtClean="0">
                          <a:solidFill>
                            <a:srgbClr val="000000"/>
                          </a:solidFill>
                          <a:latin typeface="+mn-lt"/>
                          <a:ea typeface="Calibri"/>
                          <a:cs typeface="Times New Roman"/>
                        </a:rPr>
                        <a:t>.</a:t>
                      </a:r>
                      <a:endParaRPr lang="en-US" sz="1800" dirty="0" smtClean="0">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AF5B8"/>
                    </a:solidFill>
                  </a:tcPr>
                </a:tc>
              </a:tr>
              <a:tr h="1850210">
                <a:tc>
                  <a:txBody>
                    <a:bodyPr/>
                    <a:lstStyle/>
                    <a:p>
                      <a:pPr marL="114300" marR="0" indent="0" algn="l" defTabSz="914400" rtl="0" eaLnBrk="1" fontAlgn="auto" latinLnBrk="0" hangingPunct="1">
                        <a:lnSpc>
                          <a:spcPct val="115000"/>
                        </a:lnSpc>
                        <a:spcBef>
                          <a:spcPts val="0"/>
                        </a:spcBef>
                        <a:spcAft>
                          <a:spcPts val="1000"/>
                        </a:spcAft>
                        <a:buClrTx/>
                        <a:buSzTx/>
                        <a:buFont typeface="Arial" pitchFamily="34" charset="0"/>
                        <a:buNone/>
                        <a:tabLst>
                          <a:tab pos="1786255" algn="l"/>
                        </a:tabLst>
                        <a:defRPr/>
                      </a:pPr>
                      <a:r>
                        <a:rPr lang="en-US" sz="1800" dirty="0" err="1" smtClean="0">
                          <a:solidFill>
                            <a:srgbClr val="000000"/>
                          </a:solidFill>
                          <a:latin typeface="+mn-lt"/>
                          <a:ea typeface="Calibri"/>
                          <a:cs typeface="Times New Roman"/>
                        </a:rPr>
                        <a:t>Mampu</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melakukan</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riset</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dan</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mengambil</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keputusan</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strategis</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dengan</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akuntabilitas</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dan</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tanggung</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jawab</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penuh</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atas</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semua</a:t>
                      </a:r>
                      <a:r>
                        <a:rPr lang="en-US" sz="1800" dirty="0" smtClean="0">
                          <a:solidFill>
                            <a:srgbClr val="000000"/>
                          </a:solidFill>
                          <a:latin typeface="+mn-lt"/>
                          <a:ea typeface="Calibri"/>
                          <a:cs typeface="Times New Roman"/>
                        </a:rPr>
                        <a:t> </a:t>
                      </a:r>
                      <a:r>
                        <a:rPr lang="en-US" sz="1800" dirty="0" err="1" smtClean="0">
                          <a:solidFill>
                            <a:srgbClr val="000000"/>
                          </a:solidFill>
                          <a:latin typeface="+mn-lt"/>
                          <a:ea typeface="Calibri"/>
                          <a:cs typeface="Times New Roman"/>
                        </a:rPr>
                        <a:t>aspek</a:t>
                      </a:r>
                      <a:r>
                        <a:rPr lang="en-US" sz="1800" dirty="0" smtClean="0">
                          <a:solidFill>
                            <a:srgbClr val="000000"/>
                          </a:solidFill>
                          <a:latin typeface="+mn-lt"/>
                          <a:ea typeface="Calibri"/>
                          <a:cs typeface="Times New Roman"/>
                        </a:rPr>
                        <a:t> yang </a:t>
                      </a:r>
                      <a:r>
                        <a:rPr lang="en-US" sz="1800" dirty="0" err="1" smtClean="0">
                          <a:solidFill>
                            <a:srgbClr val="000000"/>
                          </a:solidFill>
                          <a:latin typeface="+mn-lt"/>
                          <a:ea typeface="Calibri"/>
                          <a:cs typeface="Times New Roman"/>
                        </a:rPr>
                        <a:t>berada</a:t>
                      </a:r>
                      <a:r>
                        <a:rPr lang="en-US" sz="1800"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di</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bawah</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tanggung</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jawab</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bidang</a:t>
                      </a:r>
                      <a:r>
                        <a:rPr lang="en-US" sz="1800" b="1" dirty="0" smtClean="0">
                          <a:solidFill>
                            <a:srgbClr val="000000"/>
                          </a:solidFill>
                          <a:latin typeface="+mn-lt"/>
                          <a:ea typeface="Calibri"/>
                          <a:cs typeface="Times New Roman"/>
                        </a:rPr>
                        <a:t> </a:t>
                      </a:r>
                      <a:r>
                        <a:rPr lang="en-US" sz="1800" b="1" dirty="0" err="1" smtClean="0">
                          <a:solidFill>
                            <a:srgbClr val="000000"/>
                          </a:solidFill>
                          <a:latin typeface="+mn-lt"/>
                          <a:ea typeface="Calibri"/>
                          <a:cs typeface="Times New Roman"/>
                        </a:rPr>
                        <a:t>keahliannya</a:t>
                      </a:r>
                      <a:r>
                        <a:rPr lang="en-US" sz="1800" b="1" dirty="0" smtClean="0">
                          <a:solidFill>
                            <a:srgbClr val="000000"/>
                          </a:solidFill>
                          <a:latin typeface="+mn-lt"/>
                          <a:ea typeface="Calibri"/>
                          <a:cs typeface="Times New Roman"/>
                        </a:rPr>
                        <a:t>.</a:t>
                      </a:r>
                      <a:endParaRPr lang="en-US" sz="1800" dirty="0" smtClean="0">
                        <a:latin typeface="+mn-lt"/>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8F29E"/>
                    </a:solidFill>
                  </a:tcPr>
                </a:tc>
              </a:tr>
            </a:tbl>
          </a:graphicData>
        </a:graphic>
      </p:graphicFrame>
      <p:grpSp>
        <p:nvGrpSpPr>
          <p:cNvPr id="3" name="Group 68"/>
          <p:cNvGrpSpPr/>
          <p:nvPr/>
        </p:nvGrpSpPr>
        <p:grpSpPr>
          <a:xfrm>
            <a:off x="1066800" y="838200"/>
            <a:ext cx="1371600" cy="5041349"/>
            <a:chOff x="240896" y="606094"/>
            <a:chExt cx="1447800" cy="5499932"/>
          </a:xfrm>
        </p:grpSpPr>
        <p:grpSp>
          <p:nvGrpSpPr>
            <p:cNvPr id="4" name="Group 21"/>
            <p:cNvGrpSpPr/>
            <p:nvPr/>
          </p:nvGrpSpPr>
          <p:grpSpPr>
            <a:xfrm>
              <a:off x="240896" y="606094"/>
              <a:ext cx="1447800" cy="5394831"/>
              <a:chOff x="240896" y="606094"/>
              <a:chExt cx="1447800" cy="5394831"/>
            </a:xfrm>
          </p:grpSpPr>
          <p:sp>
            <p:nvSpPr>
              <p:cNvPr id="14" name="Can 13"/>
              <p:cNvSpPr/>
              <p:nvPr/>
            </p:nvSpPr>
            <p:spPr>
              <a:xfrm>
                <a:off x="381001" y="4959993"/>
                <a:ext cx="1143001" cy="1040932"/>
              </a:xfrm>
              <a:prstGeom prst="can">
                <a:avLst>
                  <a:gd name="adj" fmla="val 50000"/>
                </a:avLst>
              </a:prstGeom>
              <a:solidFill>
                <a:srgbClr val="211B05"/>
              </a:solidFill>
              <a:ln>
                <a:noFill/>
              </a:ln>
              <a:effectLst/>
            </p:spPr>
            <p:style>
              <a:lnRef idx="0">
                <a:schemeClr val="dk1"/>
              </a:lnRef>
              <a:fillRef idx="3">
                <a:schemeClr val="dk1"/>
              </a:fillRef>
              <a:effectRef idx="3">
                <a:schemeClr val="dk1"/>
              </a:effectRef>
              <a:fontRef idx="minor">
                <a:schemeClr val="lt1"/>
              </a:fontRef>
            </p:style>
            <p:txBody>
              <a:bodyPr anchor="ctr"/>
              <a:lstStyle/>
              <a:p>
                <a:pPr algn="ctr">
                  <a:defRPr/>
                </a:pPr>
                <a:endParaRPr lang="en-US"/>
              </a:p>
            </p:txBody>
          </p:sp>
          <p:sp>
            <p:nvSpPr>
              <p:cNvPr id="15" name="Can 2"/>
              <p:cNvSpPr/>
              <p:nvPr/>
            </p:nvSpPr>
            <p:spPr>
              <a:xfrm>
                <a:off x="381001" y="4454960"/>
                <a:ext cx="1143001" cy="1043162"/>
              </a:xfrm>
              <a:prstGeom prst="can">
                <a:avLst>
                  <a:gd name="adj" fmla="val 50000"/>
                </a:avLst>
              </a:prstGeom>
              <a:solidFill>
                <a:srgbClr val="2F2607"/>
              </a:solidFill>
              <a:ln>
                <a:noFill/>
              </a:ln>
              <a:effectLst/>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p>
            </p:txBody>
          </p:sp>
          <p:sp>
            <p:nvSpPr>
              <p:cNvPr id="16" name="Can 3"/>
              <p:cNvSpPr/>
              <p:nvPr/>
            </p:nvSpPr>
            <p:spPr>
              <a:xfrm>
                <a:off x="381001" y="3975157"/>
                <a:ext cx="1143001" cy="1025280"/>
              </a:xfrm>
              <a:prstGeom prst="can">
                <a:avLst>
                  <a:gd name="adj" fmla="val 50000"/>
                </a:avLst>
              </a:prstGeom>
              <a:solidFill>
                <a:srgbClr val="42360A"/>
              </a:solidFill>
              <a:ln>
                <a:no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17" name="Can 4"/>
              <p:cNvSpPr/>
              <p:nvPr/>
            </p:nvSpPr>
            <p:spPr>
              <a:xfrm>
                <a:off x="381001" y="3454040"/>
                <a:ext cx="1143001" cy="1041826"/>
              </a:xfrm>
              <a:prstGeom prst="can">
                <a:avLst>
                  <a:gd name="adj" fmla="val 50000"/>
                </a:avLst>
              </a:prstGeom>
              <a:solidFill>
                <a:srgbClr val="50410C"/>
              </a:solidFill>
              <a:ln>
                <a:no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18" name="Can 5"/>
              <p:cNvSpPr/>
              <p:nvPr/>
            </p:nvSpPr>
            <p:spPr>
              <a:xfrm>
                <a:off x="381001" y="2910748"/>
                <a:ext cx="1143001" cy="1060102"/>
              </a:xfrm>
              <a:prstGeom prst="can">
                <a:avLst>
                  <a:gd name="adj" fmla="val 50000"/>
                </a:avLst>
              </a:prstGeom>
              <a:solidFill>
                <a:srgbClr val="65530F"/>
              </a:solidFill>
              <a:ln>
                <a:noFill/>
              </a:ln>
              <a:effectLst/>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p>
            </p:txBody>
          </p:sp>
          <p:sp>
            <p:nvSpPr>
              <p:cNvPr id="19" name="Can 6"/>
              <p:cNvSpPr/>
              <p:nvPr/>
            </p:nvSpPr>
            <p:spPr>
              <a:xfrm>
                <a:off x="381001" y="2364542"/>
                <a:ext cx="1143001" cy="1085168"/>
              </a:xfrm>
              <a:prstGeom prst="can">
                <a:avLst>
                  <a:gd name="adj" fmla="val 50000"/>
                </a:avLst>
              </a:prstGeom>
              <a:solidFill>
                <a:srgbClr val="866E14"/>
              </a:solidFill>
              <a:ln>
                <a:noFill/>
              </a:ln>
              <a:effectLst/>
            </p:spPr>
            <p:style>
              <a:lnRef idx="0">
                <a:schemeClr val="accent5"/>
              </a:lnRef>
              <a:fillRef idx="3">
                <a:schemeClr val="accent5"/>
              </a:fillRef>
              <a:effectRef idx="3">
                <a:schemeClr val="accent5"/>
              </a:effectRef>
              <a:fontRef idx="minor">
                <a:schemeClr val="lt1"/>
              </a:fontRef>
            </p:style>
            <p:txBody>
              <a:bodyPr anchor="ctr"/>
              <a:lstStyle/>
              <a:p>
                <a:pPr algn="ctr">
                  <a:defRPr/>
                </a:pPr>
                <a:endParaRPr lang="en-US"/>
              </a:p>
            </p:txBody>
          </p:sp>
          <p:sp>
            <p:nvSpPr>
              <p:cNvPr id="20" name="Can 7"/>
              <p:cNvSpPr/>
              <p:nvPr/>
            </p:nvSpPr>
            <p:spPr>
              <a:xfrm>
                <a:off x="381000" y="1778113"/>
                <a:ext cx="1143000" cy="1127744"/>
              </a:xfrm>
              <a:prstGeom prst="can">
                <a:avLst>
                  <a:gd name="adj" fmla="val 50000"/>
                </a:avLst>
              </a:prstGeom>
              <a:solidFill>
                <a:srgbClr val="9D8017"/>
              </a:solidFill>
              <a:ln>
                <a:noFill/>
              </a:ln>
              <a:effectLst/>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US"/>
              </a:p>
            </p:txBody>
          </p:sp>
          <p:sp>
            <p:nvSpPr>
              <p:cNvPr id="21" name="Can 8"/>
              <p:cNvSpPr/>
              <p:nvPr/>
            </p:nvSpPr>
            <p:spPr>
              <a:xfrm>
                <a:off x="381000" y="1215029"/>
                <a:ext cx="1143000" cy="1112049"/>
              </a:xfrm>
              <a:prstGeom prst="can">
                <a:avLst>
                  <a:gd name="adj" fmla="val 50000"/>
                </a:avLst>
              </a:prstGeom>
              <a:solidFill>
                <a:srgbClr val="B7961B"/>
              </a:solidFill>
              <a:ln>
                <a:noFill/>
              </a:ln>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22" name="Can 9"/>
              <p:cNvSpPr/>
              <p:nvPr/>
            </p:nvSpPr>
            <p:spPr>
              <a:xfrm>
                <a:off x="381000" y="773951"/>
                <a:ext cx="1143000" cy="978649"/>
              </a:xfrm>
              <a:prstGeom prst="can">
                <a:avLst>
                  <a:gd name="adj" fmla="val 50000"/>
                </a:avLst>
              </a:prstGeom>
              <a:solidFill>
                <a:srgbClr val="E2BF3E"/>
              </a:solidFill>
              <a:ln>
                <a:noFill/>
              </a:ln>
              <a:effectLst/>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p>
            </p:txBody>
          </p:sp>
          <p:sp>
            <p:nvSpPr>
              <p:cNvPr id="23" name="Rectangle 22"/>
              <p:cNvSpPr/>
              <p:nvPr/>
            </p:nvSpPr>
            <p:spPr>
              <a:xfrm rot="21446453">
                <a:off x="240896" y="606094"/>
                <a:ext cx="1447800" cy="574391"/>
              </a:xfrm>
              <a:prstGeom prst="rect">
                <a:avLst/>
              </a:prstGeom>
              <a:noFill/>
              <a:ln>
                <a:noFill/>
              </a:ln>
              <a:effectLst>
                <a:outerShdw blurRad="76200" dir="13500000" sy="23000" kx="1200000" algn="br" rotWithShape="0">
                  <a:prstClr val="black">
                    <a:alpha val="20000"/>
                  </a:prstClr>
                </a:outerShdw>
              </a:effectLst>
              <a:scene3d>
                <a:camera prst="isometricRightUp"/>
                <a:lightRig rig="threePt" dir="t"/>
              </a:scene3d>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2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KKNI</a:t>
                </a:r>
              </a:p>
            </p:txBody>
          </p:sp>
        </p:grpSp>
        <p:sp>
          <p:nvSpPr>
            <p:cNvPr id="5" name="TextBox 10"/>
            <p:cNvSpPr txBox="1">
              <a:spLocks noChangeArrowheads="1"/>
            </p:cNvSpPr>
            <p:nvPr/>
          </p:nvSpPr>
          <p:spPr bwMode="auto">
            <a:xfrm>
              <a:off x="764257" y="5531635"/>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1</a:t>
              </a:r>
              <a:endParaRPr lang="en-US" sz="1600" b="1" dirty="0">
                <a:solidFill>
                  <a:schemeClr val="bg1"/>
                </a:solidFill>
                <a:effectLst>
                  <a:outerShdw blurRad="38100" dist="38100" dir="2700000" algn="tl">
                    <a:srgbClr val="000000">
                      <a:alpha val="43137"/>
                    </a:srgbClr>
                  </a:outerShdw>
                </a:effectLst>
              </a:endParaRPr>
            </a:p>
          </p:txBody>
        </p:sp>
        <p:sp>
          <p:nvSpPr>
            <p:cNvPr id="6" name="TextBox 11"/>
            <p:cNvSpPr txBox="1">
              <a:spLocks noChangeArrowheads="1"/>
            </p:cNvSpPr>
            <p:nvPr/>
          </p:nvSpPr>
          <p:spPr bwMode="auto">
            <a:xfrm>
              <a:off x="772095" y="5053628"/>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2</a:t>
              </a:r>
              <a:endParaRPr lang="en-US" sz="1600" b="1" dirty="0">
                <a:solidFill>
                  <a:schemeClr val="bg1"/>
                </a:solidFill>
                <a:effectLst>
                  <a:outerShdw blurRad="38100" dist="38100" dir="2700000" algn="tl">
                    <a:srgbClr val="000000">
                      <a:alpha val="43137"/>
                    </a:srgbClr>
                  </a:outerShdw>
                </a:effectLst>
              </a:endParaRPr>
            </a:p>
          </p:txBody>
        </p:sp>
        <p:sp>
          <p:nvSpPr>
            <p:cNvPr id="7" name="TextBox 12"/>
            <p:cNvSpPr txBox="1">
              <a:spLocks noChangeArrowheads="1"/>
            </p:cNvSpPr>
            <p:nvPr/>
          </p:nvSpPr>
          <p:spPr bwMode="auto">
            <a:xfrm>
              <a:off x="772095" y="4538963"/>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3</a:t>
              </a:r>
              <a:endParaRPr lang="en-US" sz="1600" b="1" dirty="0">
                <a:solidFill>
                  <a:schemeClr val="bg1"/>
                </a:solidFill>
                <a:effectLst>
                  <a:outerShdw blurRad="38100" dist="38100" dir="2700000" algn="tl">
                    <a:srgbClr val="000000">
                      <a:alpha val="43137"/>
                    </a:srgbClr>
                  </a:outerShdw>
                </a:effectLst>
              </a:endParaRPr>
            </a:p>
          </p:txBody>
        </p:sp>
        <p:sp>
          <p:nvSpPr>
            <p:cNvPr id="8" name="TextBox 13"/>
            <p:cNvSpPr txBox="1">
              <a:spLocks noChangeArrowheads="1"/>
            </p:cNvSpPr>
            <p:nvPr/>
          </p:nvSpPr>
          <p:spPr bwMode="auto">
            <a:xfrm>
              <a:off x="755479" y="4055614"/>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4</a:t>
              </a:r>
              <a:endParaRPr lang="en-US" sz="1600" b="1" dirty="0">
                <a:solidFill>
                  <a:schemeClr val="bg1"/>
                </a:solidFill>
                <a:effectLst>
                  <a:outerShdw blurRad="38100" dist="38100" dir="2700000" algn="tl">
                    <a:srgbClr val="000000">
                      <a:alpha val="43137"/>
                    </a:srgbClr>
                  </a:outerShdw>
                </a:effectLst>
              </a:endParaRPr>
            </a:p>
          </p:txBody>
        </p:sp>
        <p:sp>
          <p:nvSpPr>
            <p:cNvPr id="9" name="TextBox 14"/>
            <p:cNvSpPr txBox="1">
              <a:spLocks noChangeArrowheads="1"/>
            </p:cNvSpPr>
            <p:nvPr/>
          </p:nvSpPr>
          <p:spPr bwMode="auto">
            <a:xfrm>
              <a:off x="772095" y="3495096"/>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5</a:t>
              </a:r>
              <a:endParaRPr lang="en-US" sz="1600" b="1" dirty="0">
                <a:solidFill>
                  <a:schemeClr val="bg1"/>
                </a:solidFill>
                <a:effectLst>
                  <a:outerShdw blurRad="38100" dist="38100" dir="2700000" algn="tl">
                    <a:srgbClr val="000000">
                      <a:alpha val="43137"/>
                    </a:srgbClr>
                  </a:outerShdw>
                </a:effectLst>
              </a:endParaRPr>
            </a:p>
          </p:txBody>
        </p:sp>
        <p:sp>
          <p:nvSpPr>
            <p:cNvPr id="10" name="TextBox 9"/>
            <p:cNvSpPr txBox="1"/>
            <p:nvPr/>
          </p:nvSpPr>
          <p:spPr>
            <a:xfrm>
              <a:off x="780721" y="2339166"/>
              <a:ext cx="457200" cy="574391"/>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7</a:t>
              </a:r>
              <a:endParaRPr lang="en-US" sz="1600" b="1" dirty="0">
                <a:solidFill>
                  <a:schemeClr val="bg1"/>
                </a:solidFill>
                <a:effectLst>
                  <a:outerShdw blurRad="38100" dist="38100" dir="2700000" algn="tl">
                    <a:srgbClr val="000000">
                      <a:alpha val="43137"/>
                    </a:srgbClr>
                  </a:outerShdw>
                </a:effectLst>
              </a:endParaRPr>
            </a:p>
          </p:txBody>
        </p:sp>
        <p:sp>
          <p:nvSpPr>
            <p:cNvPr id="11" name="TextBox 10"/>
            <p:cNvSpPr txBox="1"/>
            <p:nvPr/>
          </p:nvSpPr>
          <p:spPr>
            <a:xfrm>
              <a:off x="757530" y="1789904"/>
              <a:ext cx="457200" cy="574390"/>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8</a:t>
              </a:r>
              <a:endParaRPr lang="en-US" sz="1600" b="1" dirty="0">
                <a:solidFill>
                  <a:schemeClr val="bg1"/>
                </a:solidFill>
                <a:effectLst>
                  <a:outerShdw blurRad="38100" dist="38100" dir="2700000" algn="tl">
                    <a:srgbClr val="000000">
                      <a:alpha val="43137"/>
                    </a:srgbClr>
                  </a:outerShdw>
                </a:effectLst>
              </a:endParaRPr>
            </a:p>
          </p:txBody>
        </p:sp>
        <p:sp>
          <p:nvSpPr>
            <p:cNvPr id="12" name="TextBox 11"/>
            <p:cNvSpPr txBox="1"/>
            <p:nvPr/>
          </p:nvSpPr>
          <p:spPr>
            <a:xfrm>
              <a:off x="775444" y="1230757"/>
              <a:ext cx="457200" cy="574390"/>
            </a:xfrm>
            <a:prstGeom prst="rect">
              <a:avLst/>
            </a:prstGeom>
            <a:noFill/>
            <a:ln>
              <a:noFill/>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9</a:t>
              </a:r>
              <a:endParaRPr lang="en-US" sz="1600" b="1" dirty="0">
                <a:solidFill>
                  <a:schemeClr val="bg1"/>
                </a:solidFill>
                <a:effectLst>
                  <a:outerShdw blurRad="38100" dist="38100" dir="2700000" algn="tl">
                    <a:srgbClr val="000000">
                      <a:alpha val="43137"/>
                    </a:srgbClr>
                  </a:outerShdw>
                </a:effectLst>
              </a:endParaRPr>
            </a:p>
          </p:txBody>
        </p:sp>
        <p:sp>
          <p:nvSpPr>
            <p:cNvPr id="13" name="TextBox 18"/>
            <p:cNvSpPr txBox="1">
              <a:spLocks noChangeArrowheads="1"/>
            </p:cNvSpPr>
            <p:nvPr/>
          </p:nvSpPr>
          <p:spPr bwMode="auto">
            <a:xfrm>
              <a:off x="772095" y="2951516"/>
              <a:ext cx="457200" cy="574391"/>
            </a:xfrm>
            <a:prstGeom prst="rect">
              <a:avLst/>
            </a:prstGeom>
            <a:noFill/>
            <a:ln w="9525">
              <a:noFill/>
              <a:miter lim="800000"/>
              <a:headEnd/>
              <a:tailEnd/>
            </a:ln>
          </p:spPr>
          <p:txBody>
            <a:bodyPr>
              <a:spAutoFit/>
            </a:bodyPr>
            <a:lstStyle/>
            <a:p>
              <a:pPr>
                <a:defRPr/>
              </a:pPr>
              <a:r>
                <a:rPr lang="en-US" sz="2400" b="1" dirty="0">
                  <a:solidFill>
                    <a:schemeClr val="bg1"/>
                  </a:solidFill>
                  <a:effectLst>
                    <a:outerShdw blurRad="38100" dist="38100" dir="2700000" algn="tl">
                      <a:srgbClr val="000000">
                        <a:alpha val="43137"/>
                      </a:srgbClr>
                    </a:outerShdw>
                  </a:effectLst>
                </a:rPr>
                <a:t>6</a:t>
              </a:r>
              <a:endParaRPr lang="en-US" sz="1600" b="1" dirty="0">
                <a:solidFill>
                  <a:schemeClr val="bg1"/>
                </a:solidFill>
                <a:effectLst>
                  <a:outerShdw blurRad="38100" dist="38100" dir="2700000" algn="tl">
                    <a:srgbClr val="000000">
                      <a:alpha val="43137"/>
                    </a:srgbClr>
                  </a:outerShdw>
                </a:effectLst>
              </a:endParaRPr>
            </a:p>
          </p:txBody>
        </p:sp>
      </p:grpSp>
      <p:sp>
        <p:nvSpPr>
          <p:cNvPr id="24" name="Right Arrow 23"/>
          <p:cNvSpPr/>
          <p:nvPr/>
        </p:nvSpPr>
        <p:spPr>
          <a:xfrm>
            <a:off x="2514600" y="2133600"/>
            <a:ext cx="457200" cy="914400"/>
          </a:xfrm>
          <a:prstGeom prst="rightArrow">
            <a:avLst>
              <a:gd name="adj1" fmla="val 50000"/>
              <a:gd name="adj2" fmla="val 64354"/>
            </a:avLst>
          </a:prstGeom>
          <a:solidFill>
            <a:srgbClr val="F2F09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ipe(left)">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4800" y="304800"/>
            <a:ext cx="1905000" cy="1200329"/>
          </a:xfrm>
          <a:prstGeom prst="rect">
            <a:avLst/>
          </a:prstGeom>
          <a:noFill/>
        </p:spPr>
        <p:txBody>
          <a:bodyPr wrap="square" rtlCol="0">
            <a:spAutoFit/>
          </a:bodyPr>
          <a:lstStyle/>
          <a:p>
            <a:r>
              <a:rPr lang="en-US" sz="2400" b="1" smtClean="0">
                <a:solidFill>
                  <a:schemeClr val="accent4">
                    <a:lumMod val="75000"/>
                  </a:schemeClr>
                </a:solidFill>
                <a:effectLst>
                  <a:outerShdw blurRad="38100" dist="38100" dir="2700000" algn="tl">
                    <a:srgbClr val="000000">
                      <a:alpha val="43137"/>
                    </a:srgbClr>
                  </a:outerShdw>
                </a:effectLst>
              </a:rPr>
              <a:t>STRUKTUR ORGANISASI INDUSTRI</a:t>
            </a:r>
            <a:endParaRPr lang="en-US" sz="2400" b="1">
              <a:solidFill>
                <a:schemeClr val="accent4">
                  <a:lumMod val="75000"/>
                </a:schemeClr>
              </a:solidFill>
              <a:effectLst>
                <a:outerShdw blurRad="38100" dist="38100" dir="2700000" algn="tl">
                  <a:srgbClr val="000000">
                    <a:alpha val="43137"/>
                  </a:srgbClr>
                </a:outerShdw>
              </a:effectLst>
            </a:endParaRPr>
          </a:p>
        </p:txBody>
      </p:sp>
      <p:grpSp>
        <p:nvGrpSpPr>
          <p:cNvPr id="2" name="Group 81"/>
          <p:cNvGrpSpPr/>
          <p:nvPr/>
        </p:nvGrpSpPr>
        <p:grpSpPr>
          <a:xfrm>
            <a:off x="631623" y="5645048"/>
            <a:ext cx="6711044" cy="707886"/>
            <a:chOff x="345426" y="5606948"/>
            <a:chExt cx="6711044" cy="707886"/>
          </a:xfrm>
        </p:grpSpPr>
        <p:sp>
          <p:nvSpPr>
            <p:cNvPr id="15" name="TextBox 14"/>
            <p:cNvSpPr txBox="1"/>
            <p:nvPr/>
          </p:nvSpPr>
          <p:spPr>
            <a:xfrm>
              <a:off x="345426" y="5606948"/>
              <a:ext cx="1676400" cy="707886"/>
            </a:xfrm>
            <a:prstGeom prst="rect">
              <a:avLst/>
            </a:prstGeom>
            <a:noFill/>
          </p:spPr>
          <p:txBody>
            <a:bodyPr wrap="square" rtlCol="0">
              <a:spAutoFit/>
            </a:bodyPr>
            <a:lstStyle/>
            <a:p>
              <a:pPr algn="r"/>
              <a:r>
                <a:rPr lang="en-US" sz="1600" b="1" smtClean="0">
                  <a:solidFill>
                    <a:schemeClr val="accent4">
                      <a:lumMod val="50000"/>
                    </a:schemeClr>
                  </a:solidFill>
                </a:rPr>
                <a:t>PPIC </a:t>
              </a:r>
            </a:p>
            <a:p>
              <a:pPr algn="r"/>
              <a:r>
                <a:rPr lang="en-US" sz="1200" smtClean="0">
                  <a:solidFill>
                    <a:schemeClr val="accent4">
                      <a:lumMod val="50000"/>
                    </a:schemeClr>
                  </a:solidFill>
                </a:rPr>
                <a:t>(Production, Planning, &amp; Inventory Control</a:t>
              </a:r>
              <a:endParaRPr lang="en-US" sz="1200">
                <a:solidFill>
                  <a:schemeClr val="accent4">
                    <a:lumMod val="50000"/>
                  </a:schemeClr>
                </a:solidFill>
              </a:endParaRPr>
            </a:p>
          </p:txBody>
        </p:sp>
        <p:sp>
          <p:nvSpPr>
            <p:cNvPr id="48" name="TextBox 47"/>
            <p:cNvSpPr txBox="1"/>
            <p:nvPr/>
          </p:nvSpPr>
          <p:spPr>
            <a:xfrm>
              <a:off x="3221666" y="5685651"/>
              <a:ext cx="740734" cy="276999"/>
            </a:xfrm>
            <a:prstGeom prst="rect">
              <a:avLst/>
            </a:prstGeom>
            <a:noFill/>
          </p:spPr>
          <p:txBody>
            <a:bodyPr wrap="square" rtlCol="0">
              <a:spAutoFit/>
            </a:bodyPr>
            <a:lstStyle/>
            <a:p>
              <a:r>
                <a:rPr lang="en-US" sz="1200" b="1" smtClean="0">
                  <a:solidFill>
                    <a:schemeClr val="accent4">
                      <a:lumMod val="50000"/>
                    </a:schemeClr>
                  </a:solidFill>
                </a:rPr>
                <a:t>Produksi </a:t>
              </a:r>
              <a:endParaRPr lang="en-US" sz="1200" b="1">
                <a:solidFill>
                  <a:schemeClr val="accent4">
                    <a:lumMod val="50000"/>
                  </a:schemeClr>
                </a:solidFill>
              </a:endParaRPr>
            </a:p>
          </p:txBody>
        </p:sp>
        <p:sp>
          <p:nvSpPr>
            <p:cNvPr id="49" name="TextBox 48"/>
            <p:cNvSpPr txBox="1"/>
            <p:nvPr/>
          </p:nvSpPr>
          <p:spPr>
            <a:xfrm>
              <a:off x="1992924" y="5681296"/>
              <a:ext cx="1066800" cy="276999"/>
            </a:xfrm>
            <a:prstGeom prst="rect">
              <a:avLst/>
            </a:prstGeom>
            <a:noFill/>
          </p:spPr>
          <p:txBody>
            <a:bodyPr wrap="square" rtlCol="0">
              <a:spAutoFit/>
            </a:bodyPr>
            <a:lstStyle/>
            <a:p>
              <a:r>
                <a:rPr lang="en-US" sz="1200" b="1" smtClean="0">
                  <a:solidFill>
                    <a:schemeClr val="accent4">
                      <a:lumMod val="50000"/>
                    </a:schemeClr>
                  </a:solidFill>
                </a:rPr>
                <a:t>Pembelian </a:t>
              </a:r>
              <a:endParaRPr lang="en-US" sz="1200" b="1">
                <a:solidFill>
                  <a:schemeClr val="accent4">
                    <a:lumMod val="50000"/>
                  </a:schemeClr>
                </a:solidFill>
              </a:endParaRPr>
            </a:p>
          </p:txBody>
        </p:sp>
        <p:sp>
          <p:nvSpPr>
            <p:cNvPr id="50" name="TextBox 49"/>
            <p:cNvSpPr txBox="1"/>
            <p:nvPr/>
          </p:nvSpPr>
          <p:spPr>
            <a:xfrm>
              <a:off x="2606566" y="5864770"/>
              <a:ext cx="762000" cy="338554"/>
            </a:xfrm>
            <a:prstGeom prst="rect">
              <a:avLst/>
            </a:prstGeom>
            <a:noFill/>
          </p:spPr>
          <p:txBody>
            <a:bodyPr wrap="square" rtlCol="0">
              <a:spAutoFit/>
            </a:bodyPr>
            <a:lstStyle/>
            <a:p>
              <a:pPr algn="ctr"/>
              <a:r>
                <a:rPr lang="en-US" sz="1600" b="1" smtClean="0">
                  <a:solidFill>
                    <a:schemeClr val="accent4">
                      <a:lumMod val="50000"/>
                    </a:schemeClr>
                  </a:solidFill>
                </a:rPr>
                <a:t>R &amp;D</a:t>
              </a:r>
              <a:endParaRPr lang="en-US" sz="1600" b="1">
                <a:solidFill>
                  <a:schemeClr val="accent4">
                    <a:lumMod val="50000"/>
                  </a:schemeClr>
                </a:solidFill>
              </a:endParaRPr>
            </a:p>
          </p:txBody>
        </p:sp>
        <p:sp>
          <p:nvSpPr>
            <p:cNvPr id="51" name="TextBox 50"/>
            <p:cNvSpPr txBox="1"/>
            <p:nvPr/>
          </p:nvSpPr>
          <p:spPr>
            <a:xfrm>
              <a:off x="3786554" y="5880536"/>
              <a:ext cx="762000" cy="338554"/>
            </a:xfrm>
            <a:prstGeom prst="rect">
              <a:avLst/>
            </a:prstGeom>
            <a:noFill/>
          </p:spPr>
          <p:txBody>
            <a:bodyPr wrap="square" rtlCol="0">
              <a:spAutoFit/>
            </a:bodyPr>
            <a:lstStyle/>
            <a:p>
              <a:pPr algn="ctr"/>
              <a:r>
                <a:rPr lang="en-US" sz="1600" b="1" smtClean="0">
                  <a:solidFill>
                    <a:schemeClr val="accent4">
                      <a:lumMod val="50000"/>
                    </a:schemeClr>
                  </a:solidFill>
                </a:rPr>
                <a:t>QC</a:t>
              </a:r>
              <a:endParaRPr lang="en-US" sz="1600" b="1">
                <a:solidFill>
                  <a:schemeClr val="accent4">
                    <a:lumMod val="50000"/>
                  </a:schemeClr>
                </a:solidFill>
              </a:endParaRPr>
            </a:p>
          </p:txBody>
        </p:sp>
        <p:sp>
          <p:nvSpPr>
            <p:cNvPr id="52" name="TextBox 51"/>
            <p:cNvSpPr txBox="1"/>
            <p:nvPr/>
          </p:nvSpPr>
          <p:spPr>
            <a:xfrm>
              <a:off x="4343400" y="5687158"/>
              <a:ext cx="1066800" cy="276999"/>
            </a:xfrm>
            <a:prstGeom prst="rect">
              <a:avLst/>
            </a:prstGeom>
            <a:noFill/>
          </p:spPr>
          <p:txBody>
            <a:bodyPr wrap="square" rtlCol="0">
              <a:spAutoFit/>
            </a:bodyPr>
            <a:lstStyle/>
            <a:p>
              <a:r>
                <a:rPr lang="en-US" sz="1200" b="1" smtClean="0">
                  <a:solidFill>
                    <a:schemeClr val="accent4">
                      <a:lumMod val="50000"/>
                    </a:schemeClr>
                  </a:solidFill>
                </a:rPr>
                <a:t>Engineering </a:t>
              </a:r>
              <a:endParaRPr lang="en-US" sz="1200" b="1">
                <a:solidFill>
                  <a:schemeClr val="accent4">
                    <a:lumMod val="50000"/>
                  </a:schemeClr>
                </a:solidFill>
              </a:endParaRPr>
            </a:p>
          </p:txBody>
        </p:sp>
        <p:sp>
          <p:nvSpPr>
            <p:cNvPr id="53" name="TextBox 52"/>
            <p:cNvSpPr txBox="1"/>
            <p:nvPr/>
          </p:nvSpPr>
          <p:spPr>
            <a:xfrm>
              <a:off x="5339451" y="5694109"/>
              <a:ext cx="1066800" cy="276999"/>
            </a:xfrm>
            <a:prstGeom prst="rect">
              <a:avLst/>
            </a:prstGeom>
            <a:noFill/>
          </p:spPr>
          <p:txBody>
            <a:bodyPr wrap="square" rtlCol="0">
              <a:spAutoFit/>
            </a:bodyPr>
            <a:lstStyle/>
            <a:p>
              <a:r>
                <a:rPr lang="en-US" sz="1200" b="1" smtClean="0">
                  <a:solidFill>
                    <a:schemeClr val="accent4">
                      <a:lumMod val="50000"/>
                    </a:schemeClr>
                  </a:solidFill>
                </a:rPr>
                <a:t>Warehouse </a:t>
              </a:r>
              <a:endParaRPr lang="en-US" sz="1200" b="1">
                <a:solidFill>
                  <a:schemeClr val="accent4">
                    <a:lumMod val="50000"/>
                  </a:schemeClr>
                </a:solidFill>
              </a:endParaRPr>
            </a:p>
          </p:txBody>
        </p:sp>
        <p:sp>
          <p:nvSpPr>
            <p:cNvPr id="54" name="TextBox 53"/>
            <p:cNvSpPr txBox="1"/>
            <p:nvPr/>
          </p:nvSpPr>
          <p:spPr>
            <a:xfrm>
              <a:off x="5013434" y="5909438"/>
              <a:ext cx="762000" cy="307777"/>
            </a:xfrm>
            <a:prstGeom prst="rect">
              <a:avLst/>
            </a:prstGeom>
            <a:noFill/>
          </p:spPr>
          <p:txBody>
            <a:bodyPr wrap="square" rtlCol="0">
              <a:spAutoFit/>
            </a:bodyPr>
            <a:lstStyle/>
            <a:p>
              <a:pPr algn="ctr"/>
              <a:r>
                <a:rPr lang="en-US" sz="1400" b="1" smtClean="0">
                  <a:solidFill>
                    <a:schemeClr val="accent4">
                      <a:lumMod val="50000"/>
                    </a:schemeClr>
                  </a:solidFill>
                </a:rPr>
                <a:t>P&amp;GA</a:t>
              </a:r>
              <a:endParaRPr lang="en-US" sz="1400" b="1">
                <a:solidFill>
                  <a:schemeClr val="accent4">
                    <a:lumMod val="50000"/>
                  </a:schemeClr>
                </a:solidFill>
              </a:endParaRPr>
            </a:p>
          </p:txBody>
        </p:sp>
        <p:sp>
          <p:nvSpPr>
            <p:cNvPr id="55" name="TextBox 54"/>
            <p:cNvSpPr txBox="1"/>
            <p:nvPr/>
          </p:nvSpPr>
          <p:spPr>
            <a:xfrm>
              <a:off x="6215640" y="5691518"/>
              <a:ext cx="840830" cy="276999"/>
            </a:xfrm>
            <a:prstGeom prst="rect">
              <a:avLst/>
            </a:prstGeom>
            <a:noFill/>
          </p:spPr>
          <p:txBody>
            <a:bodyPr wrap="square" rtlCol="0">
              <a:spAutoFit/>
            </a:bodyPr>
            <a:lstStyle/>
            <a:p>
              <a:r>
                <a:rPr lang="en-US" sz="1200" b="1" smtClean="0">
                  <a:solidFill>
                    <a:schemeClr val="accent4">
                      <a:lumMod val="50000"/>
                    </a:schemeClr>
                  </a:solidFill>
                </a:rPr>
                <a:t>Penjualan </a:t>
              </a:r>
              <a:endParaRPr lang="en-US" sz="1200" b="1">
                <a:solidFill>
                  <a:schemeClr val="accent4">
                    <a:lumMod val="50000"/>
                  </a:schemeClr>
                </a:solidFill>
              </a:endParaRPr>
            </a:p>
          </p:txBody>
        </p:sp>
      </p:grpSp>
      <p:sp>
        <p:nvSpPr>
          <p:cNvPr id="56" name="TextBox 55"/>
          <p:cNvSpPr txBox="1"/>
          <p:nvPr/>
        </p:nvSpPr>
        <p:spPr>
          <a:xfrm>
            <a:off x="1028700" y="6457951"/>
            <a:ext cx="6858000" cy="276999"/>
          </a:xfrm>
          <a:prstGeom prst="rect">
            <a:avLst/>
          </a:prstGeom>
          <a:noFill/>
        </p:spPr>
        <p:txBody>
          <a:bodyPr wrap="square" rtlCol="0">
            <a:spAutoFit/>
          </a:bodyPr>
          <a:lstStyle/>
          <a:p>
            <a:pPr algn="r"/>
            <a:r>
              <a:rPr lang="en-US" sz="1200" b="1" i="1" smtClean="0"/>
              <a:t>Penggambaran baru oleh Endrotomo dari presentasi  DR.Ir.Bustami M.sc  (IPB) di Poltek Tual 16.1.2012</a:t>
            </a:r>
            <a:endParaRPr lang="en-US" sz="1200" b="1" i="1"/>
          </a:p>
        </p:txBody>
      </p:sp>
      <p:graphicFrame>
        <p:nvGraphicFramePr>
          <p:cNvPr id="4" name="Diagram 3"/>
          <p:cNvGraphicFramePr/>
          <p:nvPr/>
        </p:nvGraphicFramePr>
        <p:xfrm>
          <a:off x="2087530" y="1781906"/>
          <a:ext cx="4648200" cy="38568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oup 67"/>
          <p:cNvGrpSpPr/>
          <p:nvPr/>
        </p:nvGrpSpPr>
        <p:grpSpPr>
          <a:xfrm>
            <a:off x="3057241" y="621268"/>
            <a:ext cx="2749062" cy="1090298"/>
            <a:chOff x="2885789" y="621268"/>
            <a:chExt cx="2749062" cy="1090298"/>
          </a:xfrm>
        </p:grpSpPr>
        <p:sp>
          <p:nvSpPr>
            <p:cNvPr id="5" name="TextBox 4"/>
            <p:cNvSpPr txBox="1"/>
            <p:nvPr/>
          </p:nvSpPr>
          <p:spPr>
            <a:xfrm>
              <a:off x="2885789" y="621268"/>
              <a:ext cx="2743200" cy="369332"/>
            </a:xfrm>
            <a:prstGeom prst="rect">
              <a:avLst/>
            </a:prstGeom>
            <a:noFill/>
          </p:spPr>
          <p:txBody>
            <a:bodyPr wrap="square" rtlCol="0">
              <a:spAutoFit/>
            </a:bodyPr>
            <a:lstStyle/>
            <a:p>
              <a:pPr algn="ctr"/>
              <a:r>
                <a:rPr lang="en-US" b="1" smtClean="0">
                  <a:solidFill>
                    <a:schemeClr val="accent4">
                      <a:lumMod val="50000"/>
                    </a:schemeClr>
                  </a:solidFill>
                </a:rPr>
                <a:t>MANAJEMEN PUNCAK</a:t>
              </a:r>
              <a:endParaRPr lang="en-US" b="1">
                <a:solidFill>
                  <a:schemeClr val="accent4">
                    <a:lumMod val="50000"/>
                  </a:schemeClr>
                </a:solidFill>
              </a:endParaRPr>
            </a:p>
          </p:txBody>
        </p:sp>
        <p:sp>
          <p:nvSpPr>
            <p:cNvPr id="6" name="TextBox 5"/>
            <p:cNvSpPr txBox="1"/>
            <p:nvPr/>
          </p:nvSpPr>
          <p:spPr>
            <a:xfrm>
              <a:off x="2891651" y="1342234"/>
              <a:ext cx="2743200" cy="369332"/>
            </a:xfrm>
            <a:prstGeom prst="rect">
              <a:avLst/>
            </a:prstGeom>
            <a:noFill/>
          </p:spPr>
          <p:txBody>
            <a:bodyPr wrap="square" rtlCol="0">
              <a:spAutoFit/>
            </a:bodyPr>
            <a:lstStyle/>
            <a:p>
              <a:pPr algn="ctr"/>
              <a:r>
                <a:rPr lang="en-US" b="1" smtClean="0">
                  <a:solidFill>
                    <a:schemeClr val="accent4">
                      <a:lumMod val="75000"/>
                    </a:schemeClr>
                  </a:solidFill>
                </a:rPr>
                <a:t>GM/ PLAN MANAJER</a:t>
              </a:r>
              <a:endParaRPr lang="en-US" b="1">
                <a:solidFill>
                  <a:schemeClr val="accent4">
                    <a:lumMod val="75000"/>
                  </a:schemeClr>
                </a:solidFill>
              </a:endParaRPr>
            </a:p>
          </p:txBody>
        </p:sp>
        <p:cxnSp>
          <p:nvCxnSpPr>
            <p:cNvPr id="8" name="Straight Arrow Connector 7"/>
            <p:cNvCxnSpPr>
              <a:stCxn id="5" idx="2"/>
            </p:cNvCxnSpPr>
            <p:nvPr/>
          </p:nvCxnSpPr>
          <p:spPr>
            <a:xfrm rot="5400000">
              <a:off x="4086214" y="1160187"/>
              <a:ext cx="340762" cy="1588"/>
            </a:xfrm>
            <a:prstGeom prst="straightConnector1">
              <a:avLst/>
            </a:prstGeom>
            <a:ln>
              <a:solidFill>
                <a:schemeClr val="accent4">
                  <a:lumMod val="7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7" name="Group 58"/>
          <p:cNvGrpSpPr/>
          <p:nvPr/>
        </p:nvGrpSpPr>
        <p:grpSpPr>
          <a:xfrm>
            <a:off x="2081251" y="1813034"/>
            <a:ext cx="4645443" cy="3978168"/>
            <a:chOff x="1814102" y="1813034"/>
            <a:chExt cx="4645443" cy="3978168"/>
          </a:xfrm>
        </p:grpSpPr>
        <p:cxnSp>
          <p:nvCxnSpPr>
            <p:cNvPr id="21" name="Straight Connector 20"/>
            <p:cNvCxnSpPr/>
            <p:nvPr/>
          </p:nvCxnSpPr>
          <p:spPr>
            <a:xfrm rot="5400000">
              <a:off x="2276413" y="3707424"/>
              <a:ext cx="37338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2775440" y="3232640"/>
              <a:ext cx="3933092" cy="118403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3079532" y="2895600"/>
              <a:ext cx="3886200" cy="17526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532185" y="3446585"/>
              <a:ext cx="3810002" cy="57443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82968" y="3162300"/>
              <a:ext cx="3810000" cy="1143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1950780" y="3519854"/>
              <a:ext cx="3810000" cy="58029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1378168" y="2841736"/>
              <a:ext cx="3810002" cy="1752598"/>
            </a:xfrm>
            <a:prstGeom prst="line">
              <a:avLst/>
            </a:prstGeom>
            <a:ln>
              <a:solidFill>
                <a:schemeClr val="bg1"/>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3558365" y="5599632"/>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2994835" y="5601401"/>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2383466" y="5597863"/>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1814102" y="5578366"/>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4114800" y="5599632"/>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4690732" y="5601401"/>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5245398" y="5599632"/>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5814235" y="5592537"/>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6383345" y="5578366"/>
              <a:ext cx="76200" cy="76200"/>
            </a:xfrm>
            <a:prstGeom prst="ellipse">
              <a:avLst/>
            </a:prstGeom>
            <a:solidFill>
              <a:schemeClr val="accent4">
                <a:lumMod val="60000"/>
                <a:lumOff val="4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76"/>
          <p:cNvGrpSpPr/>
          <p:nvPr/>
        </p:nvGrpSpPr>
        <p:grpSpPr>
          <a:xfrm>
            <a:off x="5599392" y="2041634"/>
            <a:ext cx="3075894" cy="703154"/>
            <a:chOff x="5410200" y="2041634"/>
            <a:chExt cx="3075894" cy="703154"/>
          </a:xfrm>
        </p:grpSpPr>
        <p:sp>
          <p:nvSpPr>
            <p:cNvPr id="11" name="TextBox 10"/>
            <p:cNvSpPr txBox="1"/>
            <p:nvPr/>
          </p:nvSpPr>
          <p:spPr>
            <a:xfrm>
              <a:off x="6047694" y="2041634"/>
              <a:ext cx="2438400" cy="677108"/>
            </a:xfrm>
            <a:prstGeom prst="rect">
              <a:avLst/>
            </a:prstGeom>
            <a:noFill/>
          </p:spPr>
          <p:txBody>
            <a:bodyPr wrap="square" rtlCol="0">
              <a:spAutoFit/>
            </a:bodyPr>
            <a:lstStyle/>
            <a:p>
              <a:pPr algn="r"/>
              <a:r>
                <a:rPr lang="en-US" sz="2000" b="1" smtClean="0">
                  <a:solidFill>
                    <a:schemeClr val="bg2">
                      <a:lumMod val="10000"/>
                    </a:schemeClr>
                  </a:solidFill>
                </a:rPr>
                <a:t>S1</a:t>
              </a:r>
              <a:r>
                <a:rPr lang="en-US" b="1" smtClean="0">
                  <a:solidFill>
                    <a:schemeClr val="bg2">
                      <a:lumMod val="25000"/>
                    </a:schemeClr>
                  </a:solidFill>
                </a:rPr>
                <a:t> </a:t>
              </a:r>
            </a:p>
            <a:p>
              <a:pPr algn="r"/>
              <a:r>
                <a:rPr lang="en-US" b="1" smtClean="0">
                  <a:solidFill>
                    <a:srgbClr val="FF6600"/>
                  </a:solidFill>
                </a:rPr>
                <a:t>+ pengalaman kerja</a:t>
              </a:r>
              <a:endParaRPr lang="en-US" b="1">
                <a:solidFill>
                  <a:srgbClr val="FF6600"/>
                </a:solidFill>
              </a:endParaRPr>
            </a:p>
          </p:txBody>
        </p:sp>
        <p:cxnSp>
          <p:nvCxnSpPr>
            <p:cNvPr id="65" name="Straight Connector 64"/>
            <p:cNvCxnSpPr/>
            <p:nvPr/>
          </p:nvCxnSpPr>
          <p:spPr>
            <a:xfrm>
              <a:off x="5410200" y="2743200"/>
              <a:ext cx="2971800" cy="1588"/>
            </a:xfrm>
            <a:prstGeom prst="line">
              <a:avLst/>
            </a:prstGeom>
            <a:ln>
              <a:solidFill>
                <a:schemeClr val="accent4">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grpSp>
      <p:grpSp>
        <p:nvGrpSpPr>
          <p:cNvPr id="16" name="Group 77"/>
          <p:cNvGrpSpPr/>
          <p:nvPr/>
        </p:nvGrpSpPr>
        <p:grpSpPr>
          <a:xfrm>
            <a:off x="5980392" y="2958664"/>
            <a:ext cx="2698532" cy="700524"/>
            <a:chOff x="5791200" y="2958664"/>
            <a:chExt cx="2698532" cy="700524"/>
          </a:xfrm>
        </p:grpSpPr>
        <p:sp>
          <p:nvSpPr>
            <p:cNvPr id="12" name="TextBox 11"/>
            <p:cNvSpPr txBox="1"/>
            <p:nvPr/>
          </p:nvSpPr>
          <p:spPr>
            <a:xfrm>
              <a:off x="6356132" y="2958664"/>
              <a:ext cx="2133600" cy="677108"/>
            </a:xfrm>
            <a:prstGeom prst="rect">
              <a:avLst/>
            </a:prstGeom>
            <a:noFill/>
          </p:spPr>
          <p:txBody>
            <a:bodyPr wrap="square" rtlCol="0">
              <a:spAutoFit/>
            </a:bodyPr>
            <a:lstStyle/>
            <a:p>
              <a:pPr algn="r"/>
              <a:r>
                <a:rPr lang="en-US" sz="2000" b="1" smtClean="0">
                  <a:solidFill>
                    <a:schemeClr val="bg2">
                      <a:lumMod val="10000"/>
                    </a:schemeClr>
                  </a:solidFill>
                </a:rPr>
                <a:t>S1/D3  </a:t>
              </a:r>
              <a:r>
                <a:rPr lang="en-US" b="1" smtClean="0">
                  <a:solidFill>
                    <a:schemeClr val="bg2">
                      <a:lumMod val="25000"/>
                    </a:schemeClr>
                  </a:solidFill>
                </a:rPr>
                <a:t>                      </a:t>
              </a:r>
              <a:r>
                <a:rPr lang="en-US" b="1" smtClean="0">
                  <a:solidFill>
                    <a:srgbClr val="FF6600"/>
                  </a:solidFill>
                </a:rPr>
                <a:t>+  pengalaman kerja</a:t>
              </a:r>
              <a:endParaRPr lang="en-US" b="1">
                <a:solidFill>
                  <a:srgbClr val="FF6600"/>
                </a:solidFill>
              </a:endParaRPr>
            </a:p>
          </p:txBody>
        </p:sp>
        <p:cxnSp>
          <p:nvCxnSpPr>
            <p:cNvPr id="67" name="Straight Connector 66"/>
            <p:cNvCxnSpPr/>
            <p:nvPr/>
          </p:nvCxnSpPr>
          <p:spPr>
            <a:xfrm>
              <a:off x="5791200" y="3657600"/>
              <a:ext cx="2590800" cy="1588"/>
            </a:xfrm>
            <a:prstGeom prst="line">
              <a:avLst/>
            </a:prstGeom>
            <a:ln>
              <a:solidFill>
                <a:schemeClr val="accent4">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grpSp>
      <p:grpSp>
        <p:nvGrpSpPr>
          <p:cNvPr id="17" name="Group 78"/>
          <p:cNvGrpSpPr/>
          <p:nvPr/>
        </p:nvGrpSpPr>
        <p:grpSpPr>
          <a:xfrm>
            <a:off x="6589994" y="3918138"/>
            <a:ext cx="2097018" cy="718514"/>
            <a:chOff x="6400800" y="3918138"/>
            <a:chExt cx="2097018" cy="718514"/>
          </a:xfrm>
        </p:grpSpPr>
        <p:sp>
          <p:nvSpPr>
            <p:cNvPr id="13" name="TextBox 12"/>
            <p:cNvSpPr txBox="1"/>
            <p:nvPr/>
          </p:nvSpPr>
          <p:spPr>
            <a:xfrm>
              <a:off x="6440418" y="3918138"/>
              <a:ext cx="2057400" cy="677108"/>
            </a:xfrm>
            <a:prstGeom prst="rect">
              <a:avLst/>
            </a:prstGeom>
            <a:noFill/>
          </p:spPr>
          <p:txBody>
            <a:bodyPr wrap="square" rtlCol="0">
              <a:spAutoFit/>
            </a:bodyPr>
            <a:lstStyle/>
            <a:p>
              <a:pPr algn="r"/>
              <a:r>
                <a:rPr lang="en-US" sz="2000" b="1" smtClean="0">
                  <a:solidFill>
                    <a:schemeClr val="bg2">
                      <a:lumMod val="10000"/>
                    </a:schemeClr>
                  </a:solidFill>
                </a:rPr>
                <a:t>D3/ SMK </a:t>
              </a:r>
            </a:p>
            <a:p>
              <a:pPr algn="r"/>
              <a:r>
                <a:rPr lang="en-US" b="1" smtClean="0">
                  <a:solidFill>
                    <a:srgbClr val="FF6600"/>
                  </a:solidFill>
                </a:rPr>
                <a:t>+ pengalaman kerja</a:t>
              </a:r>
              <a:endParaRPr lang="en-US" b="1">
                <a:solidFill>
                  <a:srgbClr val="FF6600"/>
                </a:solidFill>
              </a:endParaRPr>
            </a:p>
          </p:txBody>
        </p:sp>
        <p:cxnSp>
          <p:nvCxnSpPr>
            <p:cNvPr id="70" name="Straight Connector 69"/>
            <p:cNvCxnSpPr/>
            <p:nvPr/>
          </p:nvCxnSpPr>
          <p:spPr>
            <a:xfrm>
              <a:off x="6400800" y="4635064"/>
              <a:ext cx="1981200" cy="1588"/>
            </a:xfrm>
            <a:prstGeom prst="line">
              <a:avLst/>
            </a:prstGeom>
            <a:ln>
              <a:solidFill>
                <a:schemeClr val="accent4">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grpSp>
      <p:grpSp>
        <p:nvGrpSpPr>
          <p:cNvPr id="18" name="Group 79"/>
          <p:cNvGrpSpPr/>
          <p:nvPr/>
        </p:nvGrpSpPr>
        <p:grpSpPr>
          <a:xfrm>
            <a:off x="7041934" y="5144010"/>
            <a:ext cx="1609504" cy="438574"/>
            <a:chOff x="6852740" y="5144010"/>
            <a:chExt cx="1609504" cy="438574"/>
          </a:xfrm>
        </p:grpSpPr>
        <p:sp>
          <p:nvSpPr>
            <p:cNvPr id="14" name="TextBox 13"/>
            <p:cNvSpPr txBox="1"/>
            <p:nvPr/>
          </p:nvSpPr>
          <p:spPr>
            <a:xfrm>
              <a:off x="7090644" y="5144010"/>
              <a:ext cx="1371600" cy="400110"/>
            </a:xfrm>
            <a:prstGeom prst="rect">
              <a:avLst/>
            </a:prstGeom>
            <a:noFill/>
          </p:spPr>
          <p:txBody>
            <a:bodyPr wrap="square" rtlCol="0">
              <a:spAutoFit/>
            </a:bodyPr>
            <a:lstStyle/>
            <a:p>
              <a:pPr algn="r"/>
              <a:r>
                <a:rPr lang="en-US" sz="2000" b="1" smtClean="0">
                  <a:solidFill>
                    <a:schemeClr val="bg2">
                      <a:lumMod val="10000"/>
                    </a:schemeClr>
                  </a:solidFill>
                </a:rPr>
                <a:t>D3/ SMK </a:t>
              </a:r>
              <a:endParaRPr lang="en-US" sz="2000" b="1">
                <a:solidFill>
                  <a:schemeClr val="bg2">
                    <a:lumMod val="10000"/>
                  </a:schemeClr>
                </a:solidFill>
              </a:endParaRPr>
            </a:p>
          </p:txBody>
        </p:sp>
        <p:cxnSp>
          <p:nvCxnSpPr>
            <p:cNvPr id="73" name="Straight Connector 72"/>
            <p:cNvCxnSpPr/>
            <p:nvPr/>
          </p:nvCxnSpPr>
          <p:spPr>
            <a:xfrm>
              <a:off x="6852740" y="5580996"/>
              <a:ext cx="1524000" cy="1588"/>
            </a:xfrm>
            <a:prstGeom prst="line">
              <a:avLst/>
            </a:prstGeom>
            <a:ln>
              <a:solidFill>
                <a:schemeClr val="accent4">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grpSp>
      <p:grpSp>
        <p:nvGrpSpPr>
          <p:cNvPr id="19" name="Group 65"/>
          <p:cNvGrpSpPr/>
          <p:nvPr/>
        </p:nvGrpSpPr>
        <p:grpSpPr>
          <a:xfrm>
            <a:off x="3631568" y="2262291"/>
            <a:ext cx="1600200" cy="3071713"/>
            <a:chOff x="3450266" y="2262287"/>
            <a:chExt cx="1600200" cy="3071713"/>
          </a:xfrm>
        </p:grpSpPr>
        <p:sp>
          <p:nvSpPr>
            <p:cNvPr id="57" name="TextBox 56"/>
            <p:cNvSpPr txBox="1"/>
            <p:nvPr/>
          </p:nvSpPr>
          <p:spPr>
            <a:xfrm>
              <a:off x="3611530" y="2262287"/>
              <a:ext cx="1275903" cy="369332"/>
            </a:xfrm>
            <a:prstGeom prst="rect">
              <a:avLst/>
            </a:prstGeom>
            <a:noFill/>
          </p:spPr>
          <p:txBody>
            <a:bodyPr wrap="square" rtlCol="0">
              <a:spAutoFit/>
            </a:bodyPr>
            <a:lstStyle/>
            <a:p>
              <a:pPr algn="ctr"/>
              <a:r>
                <a:rPr lang="en-US" b="1" smtClean="0">
                  <a:solidFill>
                    <a:srgbClr val="FFFF00"/>
                  </a:solidFill>
                  <a:effectLst>
                    <a:outerShdw blurRad="38100" dist="38100" dir="2700000" algn="tl">
                      <a:srgbClr val="000000">
                        <a:alpha val="43137"/>
                      </a:srgbClr>
                    </a:outerShdw>
                  </a:effectLst>
                </a:rPr>
                <a:t>Manager</a:t>
              </a:r>
              <a:endParaRPr lang="en-US" b="1">
                <a:solidFill>
                  <a:srgbClr val="FFFF00"/>
                </a:solidFill>
                <a:effectLst>
                  <a:outerShdw blurRad="38100" dist="38100" dir="2700000" algn="tl">
                    <a:srgbClr val="000000">
                      <a:alpha val="43137"/>
                    </a:srgbClr>
                  </a:outerShdw>
                </a:effectLst>
              </a:endParaRPr>
            </a:p>
          </p:txBody>
        </p:sp>
        <p:sp>
          <p:nvSpPr>
            <p:cNvPr id="62" name="TextBox 61"/>
            <p:cNvSpPr txBox="1"/>
            <p:nvPr/>
          </p:nvSpPr>
          <p:spPr>
            <a:xfrm>
              <a:off x="3450266" y="3059668"/>
              <a:ext cx="1600200" cy="369332"/>
            </a:xfrm>
            <a:prstGeom prst="rect">
              <a:avLst/>
            </a:prstGeom>
            <a:noFill/>
          </p:spPr>
          <p:txBody>
            <a:bodyPr wrap="square" rtlCol="0">
              <a:spAutoFit/>
            </a:bodyPr>
            <a:lstStyle/>
            <a:p>
              <a:pPr algn="ctr"/>
              <a:r>
                <a:rPr lang="en-US" b="1" smtClean="0">
                  <a:solidFill>
                    <a:srgbClr val="FFFF00"/>
                  </a:solidFill>
                  <a:effectLst>
                    <a:outerShdw blurRad="38100" dist="38100" dir="2700000" algn="tl">
                      <a:srgbClr val="000000">
                        <a:alpha val="43137"/>
                      </a:srgbClr>
                    </a:outerShdw>
                  </a:effectLst>
                </a:rPr>
                <a:t>Supervisor </a:t>
              </a:r>
              <a:endParaRPr lang="en-US" b="1">
                <a:solidFill>
                  <a:srgbClr val="FFFF00"/>
                </a:solidFill>
                <a:effectLst>
                  <a:outerShdw blurRad="38100" dist="38100" dir="2700000" algn="tl">
                    <a:srgbClr val="000000">
                      <a:alpha val="43137"/>
                    </a:srgbClr>
                  </a:outerShdw>
                </a:effectLst>
              </a:endParaRPr>
            </a:p>
          </p:txBody>
        </p:sp>
        <p:sp>
          <p:nvSpPr>
            <p:cNvPr id="63" name="TextBox 62"/>
            <p:cNvSpPr txBox="1"/>
            <p:nvPr/>
          </p:nvSpPr>
          <p:spPr>
            <a:xfrm>
              <a:off x="3602666" y="4048499"/>
              <a:ext cx="1295400" cy="369332"/>
            </a:xfrm>
            <a:prstGeom prst="rect">
              <a:avLst/>
            </a:prstGeom>
            <a:noFill/>
          </p:spPr>
          <p:txBody>
            <a:bodyPr wrap="square" rtlCol="0">
              <a:spAutoFit/>
            </a:bodyPr>
            <a:lstStyle/>
            <a:p>
              <a:pPr algn="ctr"/>
              <a:r>
                <a:rPr lang="en-US" b="1" smtClean="0">
                  <a:solidFill>
                    <a:srgbClr val="FFFF00"/>
                  </a:solidFill>
                  <a:effectLst>
                    <a:outerShdw blurRad="38100" dist="38100" dir="2700000" algn="tl">
                      <a:srgbClr val="000000">
                        <a:alpha val="43137"/>
                      </a:srgbClr>
                    </a:outerShdw>
                  </a:effectLst>
                </a:rPr>
                <a:t>Foreman </a:t>
              </a:r>
              <a:endParaRPr lang="en-US" b="1">
                <a:solidFill>
                  <a:srgbClr val="FFFF00"/>
                </a:solidFill>
                <a:effectLst>
                  <a:outerShdw blurRad="38100" dist="38100" dir="2700000" algn="tl">
                    <a:srgbClr val="000000">
                      <a:alpha val="43137"/>
                    </a:srgbClr>
                  </a:outerShdw>
                </a:effectLst>
              </a:endParaRPr>
            </a:p>
          </p:txBody>
        </p:sp>
        <p:sp>
          <p:nvSpPr>
            <p:cNvPr id="64" name="TextBox 63"/>
            <p:cNvSpPr txBox="1"/>
            <p:nvPr/>
          </p:nvSpPr>
          <p:spPr>
            <a:xfrm>
              <a:off x="3636334" y="4964668"/>
              <a:ext cx="1219200" cy="369332"/>
            </a:xfrm>
            <a:prstGeom prst="rect">
              <a:avLst/>
            </a:prstGeom>
            <a:noFill/>
          </p:spPr>
          <p:txBody>
            <a:bodyPr wrap="square" rtlCol="0">
              <a:spAutoFit/>
            </a:bodyPr>
            <a:lstStyle/>
            <a:p>
              <a:pPr algn="ctr"/>
              <a:r>
                <a:rPr lang="en-US" b="1" smtClean="0">
                  <a:solidFill>
                    <a:srgbClr val="FFFF00"/>
                  </a:solidFill>
                  <a:effectLst>
                    <a:outerShdw blurRad="38100" dist="38100" dir="2700000" algn="tl">
                      <a:srgbClr val="000000">
                        <a:alpha val="43137"/>
                      </a:srgbClr>
                    </a:outerShdw>
                  </a:effectLst>
                </a:rPr>
                <a:t>Pekerja </a:t>
              </a:r>
              <a:endParaRPr lang="en-US" b="1">
                <a:solidFill>
                  <a:srgbClr val="FFFF00"/>
                </a:solidFill>
                <a:effectLst>
                  <a:outerShdw blurRad="38100" dist="38100" dir="2700000" algn="tl">
                    <a:srgbClr val="000000">
                      <a:alpha val="43137"/>
                    </a:srgbClr>
                  </a:outerShdw>
                </a:effectLst>
              </a:endParaRPr>
            </a:p>
          </p:txBody>
        </p:sp>
      </p:grpSp>
      <p:sp>
        <p:nvSpPr>
          <p:cNvPr id="59" name="Rectangle 58"/>
          <p:cNvSpPr/>
          <p:nvPr/>
        </p:nvSpPr>
        <p:spPr>
          <a:xfrm>
            <a:off x="5486400" y="259140"/>
            <a:ext cx="3238453" cy="163121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en-US" sz="2000" b="1" cap="none" spc="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Contoh adanya pengembangan </a:t>
            </a:r>
            <a:r>
              <a:rPr lang="en-US" sz="20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karier yang terkait dengan pendidikan dan pengalaman kerja di industri</a:t>
            </a:r>
            <a:endParaRPr lang="en-US" sz="20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1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strips(downRight)">
                                      <p:cBhvr>
                                        <p:cTn id="17" dur="20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strips(downLeft)">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strips(downLeft)">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strips(downLeft)">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strips(downLeft)">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00200" y="1143000"/>
            <a:ext cx="5880536" cy="2457451"/>
          </a:xfrm>
          <a:solidFill>
            <a:srgbClr val="FAF9C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36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en-US" sz="36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en-US" sz="3600" b="1" smtClean="0">
                <a:ln w="11430"/>
                <a:solidFill>
                  <a:schemeClr val="bg2">
                    <a:lumMod val="50000"/>
                  </a:schemeClr>
                </a:solidFill>
                <a:effectLst>
                  <a:outerShdw blurRad="50800" dist="39000" dir="5460000" algn="tl">
                    <a:srgbClr val="000000">
                      <a:alpha val="38000"/>
                    </a:srgbClr>
                  </a:outerShdw>
                </a:effectLst>
              </a:rPr>
              <a:t>Implikasi </a:t>
            </a:r>
            <a:r>
              <a:rPr lang="en-US" sz="3600" b="1" smtClean="0">
                <a:ln w="11430"/>
                <a:solidFill>
                  <a:srgbClr val="FF6600"/>
                </a:solidFill>
                <a:effectLst>
                  <a:outerShdw blurRad="50800" dist="39000" dir="5460000" algn="tl">
                    <a:srgbClr val="000000">
                      <a:alpha val="38000"/>
                    </a:srgbClr>
                  </a:outerShdw>
                </a:effectLst>
              </a:rPr>
              <a:t>KKNI</a:t>
            </a:r>
            <a:r>
              <a:rPr lang="en-US" sz="3600" b="1" smtClean="0">
                <a:ln w="11430"/>
                <a:solidFill>
                  <a:schemeClr val="bg2">
                    <a:lumMod val="50000"/>
                  </a:schemeClr>
                </a:solidFill>
                <a:effectLst>
                  <a:outerShdw blurRad="50800" dist="39000" dir="5460000" algn="tl">
                    <a:srgbClr val="000000">
                      <a:alpha val="38000"/>
                    </a:srgbClr>
                  </a:outerShdw>
                </a:effectLst>
              </a:rPr>
              <a:t/>
            </a:r>
            <a:br>
              <a:rPr lang="en-US" sz="3600" b="1" smtClean="0">
                <a:ln w="11430"/>
                <a:solidFill>
                  <a:schemeClr val="bg2">
                    <a:lumMod val="50000"/>
                  </a:schemeClr>
                </a:solidFill>
                <a:effectLst>
                  <a:outerShdw blurRad="50800" dist="39000" dir="5460000" algn="tl">
                    <a:srgbClr val="000000">
                      <a:alpha val="38000"/>
                    </a:srgbClr>
                  </a:outerShdw>
                </a:effectLst>
              </a:rPr>
            </a:br>
            <a:r>
              <a:rPr lang="en-US" sz="3600" b="1" smtClean="0">
                <a:ln w="11430"/>
                <a:solidFill>
                  <a:schemeClr val="bg2">
                    <a:lumMod val="50000"/>
                  </a:schemeClr>
                </a:solidFill>
                <a:effectLst>
                  <a:outerShdw blurRad="50800" dist="39000" dir="5460000" algn="tl">
                    <a:srgbClr val="000000">
                      <a:alpha val="38000"/>
                    </a:srgbClr>
                  </a:outerShdw>
                </a:effectLst>
              </a:rPr>
              <a:t>pada</a:t>
            </a:r>
            <a:br>
              <a:rPr lang="en-US" sz="3600" b="1" smtClean="0">
                <a:ln w="11430"/>
                <a:solidFill>
                  <a:schemeClr val="bg2">
                    <a:lumMod val="50000"/>
                  </a:schemeClr>
                </a:solidFill>
                <a:effectLst>
                  <a:outerShdw blurRad="50800" dist="39000" dir="5460000" algn="tl">
                    <a:srgbClr val="000000">
                      <a:alpha val="38000"/>
                    </a:srgbClr>
                  </a:outerShdw>
                </a:effectLst>
              </a:rPr>
            </a:br>
            <a:r>
              <a:rPr lang="en-US" sz="3600" b="1" smtClean="0">
                <a:ln w="11430"/>
                <a:solidFill>
                  <a:schemeClr val="bg2">
                    <a:lumMod val="50000"/>
                  </a:schemeClr>
                </a:solidFill>
                <a:effectLst>
                  <a:outerShdw blurRad="50800" dist="39000" dir="5460000" algn="tl">
                    <a:srgbClr val="000000">
                      <a:alpha val="38000"/>
                    </a:srgbClr>
                  </a:outerShdw>
                </a:effectLst>
              </a:rPr>
              <a:t>Pendidikan Nasional</a:t>
            </a:r>
            <a:r>
              <a:rPr lang="en-US" sz="3600" b="1" dirty="0" smtClean="0">
                <a:ln w="11430"/>
                <a:solidFill>
                  <a:schemeClr val="bg2">
                    <a:lumMod val="50000"/>
                  </a:schemeClr>
                </a:solidFill>
                <a:effectLst>
                  <a:outerShdw blurRad="50800" dist="39000" dir="5460000" algn="tl">
                    <a:srgbClr val="000000">
                      <a:alpha val="38000"/>
                    </a:srgbClr>
                  </a:outerShdw>
                </a:effectLst>
              </a:rPr>
              <a:t/>
            </a:r>
            <a:br>
              <a:rPr lang="en-US" sz="3600" b="1" dirty="0" smtClean="0">
                <a:ln w="11430"/>
                <a:solidFill>
                  <a:schemeClr val="bg2">
                    <a:lumMod val="50000"/>
                  </a:schemeClr>
                </a:solidFill>
                <a:effectLst>
                  <a:outerShdw blurRad="50800" dist="39000" dir="5460000" algn="tl">
                    <a:srgbClr val="000000">
                      <a:alpha val="38000"/>
                    </a:srgbClr>
                  </a:outerShdw>
                </a:effectLst>
              </a:rPr>
            </a:br>
            <a:endParaRPr lang="id-ID" sz="3600" b="1" dirty="0">
              <a:ln w="11430"/>
              <a:solidFill>
                <a:schemeClr val="bg2">
                  <a:lumMod val="50000"/>
                </a:schemeClr>
              </a:solidFill>
              <a:effectLst>
                <a:outerShdw blurRad="50800" dist="39000" dir="5460000" algn="tl">
                  <a:srgbClr val="000000">
                    <a:alpha val="38000"/>
                  </a:srgbClr>
                </a:outerShdw>
              </a:effectLst>
            </a:endParaRPr>
          </a:p>
        </p:txBody>
      </p:sp>
      <p:sp>
        <p:nvSpPr>
          <p:cNvPr id="3" name="TextBox 2"/>
          <p:cNvSpPr txBox="1"/>
          <p:nvPr/>
        </p:nvSpPr>
        <p:spPr>
          <a:xfrm>
            <a:off x="1600200" y="4191000"/>
            <a:ext cx="5953809" cy="1569660"/>
          </a:xfrm>
          <a:prstGeom prst="rect">
            <a:avLst/>
          </a:prstGeom>
          <a:noFill/>
        </p:spPr>
        <p:txBody>
          <a:bodyPr wrap="none" rtlCol="0">
            <a:spAutoFit/>
          </a:bodyPr>
          <a:lstStyle/>
          <a:p>
            <a:pPr marL="393700" indent="-393700">
              <a:buFont typeface="+mj-lt"/>
              <a:buAutoNum type="arabicPeriod"/>
            </a:pPr>
            <a:r>
              <a:rPr lang="en-US" sz="2400" b="1" smtClean="0"/>
              <a:t>Penataan jenis dan jenjang pendidikan</a:t>
            </a:r>
          </a:p>
          <a:p>
            <a:pPr marL="393700" indent="-393700">
              <a:buFont typeface="+mj-lt"/>
              <a:buAutoNum type="arabicPeriod"/>
            </a:pPr>
            <a:r>
              <a:rPr lang="id-ID" sz="2400" b="1" smtClean="0">
                <a:solidFill>
                  <a:schemeClr val="tx1">
                    <a:lumMod val="65000"/>
                    <a:lumOff val="35000"/>
                  </a:schemeClr>
                </a:solidFill>
              </a:rPr>
              <a:t>Pen</a:t>
            </a:r>
            <a:r>
              <a:rPr lang="en-US" sz="2400" b="1" smtClean="0">
                <a:solidFill>
                  <a:schemeClr val="tx1">
                    <a:lumMod val="65000"/>
                    <a:lumOff val="35000"/>
                  </a:schemeClr>
                </a:solidFill>
              </a:rPr>
              <a:t>yetaraan mutu lulusan </a:t>
            </a:r>
            <a:endParaRPr lang="id-ID" sz="2400" b="1" dirty="0" smtClean="0">
              <a:solidFill>
                <a:schemeClr val="tx1">
                  <a:lumMod val="65000"/>
                  <a:lumOff val="35000"/>
                </a:schemeClr>
              </a:solidFill>
            </a:endParaRPr>
          </a:p>
          <a:p>
            <a:pPr marL="393700" indent="-393700">
              <a:buFont typeface="+mj-lt"/>
              <a:buAutoNum type="arabicPeriod"/>
            </a:pPr>
            <a:r>
              <a:rPr lang="en-US" sz="2400" b="1" smtClean="0"/>
              <a:t>Memfasilitasi p</a:t>
            </a:r>
            <a:r>
              <a:rPr lang="id-ID" sz="2400" b="1" smtClean="0"/>
              <a:t>e</a:t>
            </a:r>
            <a:r>
              <a:rPr lang="en-US" sz="2400" b="1" smtClean="0"/>
              <a:t>ndidikan sepanjang hayat</a:t>
            </a:r>
          </a:p>
          <a:p>
            <a:pPr marL="393700" indent="-393700">
              <a:buFont typeface="+mj-lt"/>
              <a:buAutoNum type="arabicPeriod"/>
            </a:pPr>
            <a:r>
              <a:rPr lang="en-US" sz="2400" b="1" smtClean="0">
                <a:solidFill>
                  <a:schemeClr val="tx1">
                    <a:lumMod val="65000"/>
                    <a:lumOff val="35000"/>
                  </a:schemeClr>
                </a:solidFill>
              </a:rPr>
              <a:t>Pengembangan Sistem Penjaminan Mutu</a:t>
            </a:r>
            <a:endParaRPr lang="id-ID" sz="2400" b="1" dirty="0">
              <a:solidFill>
                <a:schemeClr val="tx1">
                  <a:lumMod val="65000"/>
                  <a:lumOff val="35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12640</TotalTime>
  <Words>2722</Words>
  <Application>Microsoft Office PowerPoint</Application>
  <PresentationFormat>On-screen Show (4:3)</PresentationFormat>
  <Paragraphs>662</Paragraphs>
  <Slides>42</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4" baseType="lpstr">
      <vt:lpstr>Office Theme</vt:lpstr>
      <vt:lpstr>Clip</vt:lpstr>
      <vt:lpstr>HUBUNGAN  KERANGKA KUALIFIKASI NASIONAL INDONESIA DENGAN  KURIKULUM PENDIDIKAN TINGGI</vt:lpstr>
      <vt:lpstr>Slide 2</vt:lpstr>
      <vt:lpstr>Slide 3</vt:lpstr>
      <vt:lpstr>Slide 4</vt:lpstr>
      <vt:lpstr>Slide 5</vt:lpstr>
      <vt:lpstr>Slide 6</vt:lpstr>
      <vt:lpstr>Slide 7</vt:lpstr>
      <vt:lpstr>Slide 8</vt:lpstr>
      <vt:lpstr> Implikasi KKNI pada Pendidikan Nasional </vt:lpstr>
      <vt:lpstr>Slide 10</vt:lpstr>
      <vt:lpstr>Slide 11</vt:lpstr>
      <vt:lpstr>Slide 12</vt:lpstr>
      <vt:lpstr>Slide 13</vt:lpstr>
      <vt:lpstr>Slide 14</vt:lpstr>
      <vt:lpstr>Slide 15</vt:lpstr>
      <vt:lpstr>Slide 16</vt:lpstr>
      <vt:lpstr>Slide 17</vt:lpstr>
      <vt:lpstr>PENYUSUNAN LEARNING OUTCOMES LULUSAN PRODI</vt:lpstr>
      <vt:lpstr>KKNI SEBAGAI PENYETARA  KUALIFIKASI LULUSAN </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Lampiran </vt:lpstr>
      <vt:lpstr>Deskripsi Umum</vt:lpstr>
      <vt:lpstr>Slide 37</vt:lpstr>
      <vt:lpstr>Slide 38</vt:lpstr>
      <vt:lpstr>Slide 39</vt:lpstr>
      <vt:lpstr>Slide 40</vt:lpstr>
      <vt:lpstr>Slide 41</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toshiba</dc:creator>
  <cp:lastModifiedBy>Lenovo User</cp:lastModifiedBy>
  <cp:revision>564</cp:revision>
  <dcterms:created xsi:type="dcterms:W3CDTF">2006-08-16T00:00:00Z</dcterms:created>
  <dcterms:modified xsi:type="dcterms:W3CDTF">2012-03-25T15:00:15Z</dcterms:modified>
</cp:coreProperties>
</file>