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5"/>
  </p:notesMasterIdLst>
  <p:sldIdLst>
    <p:sldId id="256" r:id="rId2"/>
    <p:sldId id="351" r:id="rId3"/>
    <p:sldId id="294" r:id="rId4"/>
    <p:sldId id="258" r:id="rId5"/>
    <p:sldId id="264" r:id="rId6"/>
    <p:sldId id="360" r:id="rId7"/>
    <p:sldId id="265" r:id="rId8"/>
    <p:sldId id="330" r:id="rId9"/>
    <p:sldId id="260" r:id="rId10"/>
    <p:sldId id="306" r:id="rId11"/>
    <p:sldId id="273" r:id="rId12"/>
    <p:sldId id="274" r:id="rId13"/>
    <p:sldId id="275" r:id="rId14"/>
    <p:sldId id="295" r:id="rId15"/>
    <p:sldId id="296" r:id="rId16"/>
    <p:sldId id="352" r:id="rId17"/>
    <p:sldId id="363" r:id="rId18"/>
    <p:sldId id="364" r:id="rId19"/>
    <p:sldId id="366" r:id="rId20"/>
    <p:sldId id="293" r:id="rId21"/>
    <p:sldId id="365" r:id="rId22"/>
    <p:sldId id="348" r:id="rId23"/>
    <p:sldId id="350" r:id="rId24"/>
    <p:sldId id="349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1" r:id="rId33"/>
    <p:sldId id="36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955" y="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575E2-5693-41FD-B7E8-7120FD6D9C6C}" type="datetimeFigureOut">
              <a:rPr lang="id-ID" smtClean="0"/>
              <a:t>05/12/2014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52CE1-8EE4-427B-A294-160831E1C65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763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52CE1-8EE4-427B-A294-160831E1C659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6911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52CE1-8EE4-427B-A294-160831E1C659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7015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52CE1-8EE4-427B-A294-160831E1C659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7015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52CE1-8EE4-427B-A294-160831E1C659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4595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December 5,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December 5,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KKNI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Basis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id-ID" sz="3600" dirty="0" smtClean="0"/>
              <a:t>Kurikulum </a:t>
            </a:r>
            <a:r>
              <a:rPr lang="en-US" sz="3600" dirty="0" smtClean="0"/>
              <a:t>(KBK) </a:t>
            </a:r>
            <a:r>
              <a:rPr lang="id-ID" sz="3600" dirty="0" smtClean="0"/>
              <a:t>Ilmu Komputer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77072"/>
            <a:ext cx="9144000" cy="278092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/>
              <a:t>Teddy Mantoro</a:t>
            </a:r>
          </a:p>
          <a:p>
            <a:pPr algn="ctr"/>
            <a:r>
              <a:rPr lang="en-US" sz="2000" dirty="0" err="1" smtClean="0"/>
              <a:t>Anggota</a:t>
            </a:r>
            <a:r>
              <a:rPr lang="en-US" sz="2000" dirty="0" smtClean="0"/>
              <a:t> Pokja-4 </a:t>
            </a:r>
            <a:r>
              <a:rPr lang="en-US" sz="2000" dirty="0" smtClean="0"/>
              <a:t> KKNI APTIKOM</a:t>
            </a:r>
            <a:endParaRPr lang="en-US" sz="2000" dirty="0" smtClean="0"/>
          </a:p>
          <a:p>
            <a:pPr algn="ctr"/>
            <a:r>
              <a:rPr lang="en-US" sz="2000" dirty="0" smtClean="0"/>
              <a:t>teddy@ieee.org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err="1" smtClean="0"/>
              <a:t>Munas</a:t>
            </a:r>
            <a:r>
              <a:rPr lang="en-US" sz="2000" dirty="0" smtClean="0"/>
              <a:t> APTIKOM-Makassar, </a:t>
            </a:r>
            <a:r>
              <a:rPr lang="en-US" sz="2000" dirty="0"/>
              <a:t>5</a:t>
            </a:r>
            <a:r>
              <a:rPr lang="en-US" sz="2000" dirty="0" smtClean="0"/>
              <a:t> December </a:t>
            </a:r>
            <a:r>
              <a:rPr lang="en-US" sz="2000" dirty="0" smtClean="0"/>
              <a:t>2014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82669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: </a:t>
            </a:r>
            <a:r>
              <a:rPr lang="en-US" dirty="0" err="1" smtClean="0"/>
              <a:t>kriteria</a:t>
            </a:r>
            <a:r>
              <a:rPr lang="en-US" dirty="0" smtClean="0"/>
              <a:t> minimal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kualilifikasi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, </a:t>
            </a:r>
            <a:r>
              <a:rPr lang="en-US" b="1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keterampilan</a:t>
            </a:r>
            <a:r>
              <a:rPr lang="en-US" dirty="0" smtClean="0"/>
              <a:t>, yang </a:t>
            </a:r>
            <a:r>
              <a:rPr lang="en-US" dirty="0" err="1" smtClean="0"/>
              <a:t>dinyatakan</a:t>
            </a:r>
            <a:r>
              <a:rPr lang="en-US" dirty="0" smtClean="0"/>
              <a:t> dalam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Lulusan</a:t>
            </a:r>
            <a:r>
              <a:rPr lang="en-US" dirty="0" smtClean="0"/>
              <a:t> program Diploma 4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teoritis</a:t>
            </a:r>
            <a:r>
              <a:rPr lang="en-US" b="1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teoritis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khusus</a:t>
            </a:r>
            <a:r>
              <a:rPr lang="en-US" b="1" dirty="0" smtClean="0"/>
              <a:t> </a:t>
            </a:r>
            <a:r>
              <a:rPr lang="en-US" dirty="0" smtClean="0"/>
              <a:t>dalam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mendalam</a:t>
            </a:r>
            <a:r>
              <a:rPr lang="en-US" b="1" dirty="0" smtClean="0"/>
              <a:t>.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0" y="6477443"/>
            <a:ext cx="26370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 smtClean="0"/>
              <a:t>Permendikbud</a:t>
            </a:r>
            <a:r>
              <a:rPr lang="en-US" sz="1200" b="1" dirty="0" smtClean="0"/>
              <a:t> No. 49 </a:t>
            </a:r>
            <a:r>
              <a:rPr lang="en-US" sz="1200" b="1" dirty="0" err="1" smtClean="0"/>
              <a:t>Tahun</a:t>
            </a:r>
            <a:r>
              <a:rPr lang="en-US" sz="1200" b="1" dirty="0" smtClean="0"/>
              <a:t> 2014</a:t>
            </a:r>
            <a:endParaRPr lang="id-ID" sz="1200" b="1" dirty="0"/>
          </a:p>
        </p:txBody>
      </p:sp>
    </p:spTree>
    <p:extLst>
      <p:ext uri="{BB962C8B-B14F-4D97-AF65-F5344CB8AC3E}">
        <p14:creationId xmlns:p14="http://schemas.microsoft.com/office/powerpoint/2010/main" val="424990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algn="ctr"/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 err="1"/>
              <a:t>Kompetensi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 smtClean="0"/>
              <a:t>Lulusan</a:t>
            </a:r>
            <a:r>
              <a:rPr lang="en-US" b="1" dirty="0" smtClean="0"/>
              <a:t> </a:t>
            </a:r>
            <a:r>
              <a:rPr lang="en-US" b="1" dirty="0" err="1" smtClean="0"/>
              <a:t>ttg</a:t>
            </a:r>
            <a:r>
              <a:rPr lang="en-US" b="1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smtClean="0"/>
              <a:t>Tata-</a:t>
            </a:r>
            <a:r>
              <a:rPr lang="en-US" b="1" dirty="0" err="1" smtClean="0"/>
              <a:t>nilai</a:t>
            </a:r>
            <a:r>
              <a:rPr lang="en-US" b="1" dirty="0" smtClean="0"/>
              <a:t>:</a:t>
            </a:r>
            <a:endParaRPr lang="id-ID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B</a:t>
            </a:r>
            <a:r>
              <a:rPr lang="en-US" dirty="0" err="1" smtClean="0"/>
              <a:t>ertakwa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religius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M</a:t>
            </a:r>
            <a:r>
              <a:rPr lang="en-US" dirty="0" err="1" smtClean="0"/>
              <a:t>enjunjung</a:t>
            </a:r>
            <a:r>
              <a:rPr lang="en-US" dirty="0" smtClean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agama, moral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apat</a:t>
            </a:r>
            <a:r>
              <a:rPr lang="en-US" dirty="0" smtClean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bangga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air,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nasionalisme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rasa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apat</a:t>
            </a:r>
            <a:r>
              <a:rPr lang="en-US" dirty="0" smtClean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berbangsa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apat</a:t>
            </a:r>
            <a:r>
              <a:rPr lang="en-US" dirty="0" smtClean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kepedulian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apat</a:t>
            </a:r>
            <a:r>
              <a:rPr lang="en-US" dirty="0" smtClean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pandangan</a:t>
            </a:r>
            <a:r>
              <a:rPr lang="en-US" dirty="0"/>
              <a:t>, agama,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orisinal</a:t>
            </a:r>
            <a:r>
              <a:rPr lang="en-US" dirty="0"/>
              <a:t> orang lain;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T</a:t>
            </a:r>
            <a:r>
              <a:rPr lang="en-US" dirty="0" err="1" smtClean="0"/>
              <a:t>aat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M</a:t>
            </a:r>
            <a:r>
              <a:rPr lang="en-US" dirty="0" err="1" smtClean="0"/>
              <a:t>enunjukkan</a:t>
            </a:r>
            <a:r>
              <a:rPr lang="en-US" dirty="0" smtClean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keahliannya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M</a:t>
            </a:r>
            <a:r>
              <a:rPr lang="en-US" dirty="0" err="1" smtClean="0"/>
              <a:t>enginternalisasi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;</a:t>
            </a:r>
            <a:endParaRPr lang="id-ID" sz="1600" dirty="0"/>
          </a:p>
          <a:p>
            <a:pPr marL="363538" lvl="1" indent="-276225" algn="just">
              <a:buFont typeface="+mj-lt"/>
              <a:buAutoNum type="arabicPeriod"/>
            </a:pPr>
            <a:r>
              <a:rPr lang="en-US" dirty="0" err="1"/>
              <a:t>M</a:t>
            </a:r>
            <a:r>
              <a:rPr lang="en-US" dirty="0" err="1" smtClean="0"/>
              <a:t>enginternalisasi</a:t>
            </a:r>
            <a:r>
              <a:rPr lang="en-US" dirty="0" smtClean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, </a:t>
            </a:r>
            <a:r>
              <a:rPr lang="en-US" dirty="0" err="1"/>
              <a:t>kejuangan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r>
              <a:rPr lang="en-US" dirty="0" smtClean="0"/>
              <a:t>.</a:t>
            </a:r>
          </a:p>
          <a:p>
            <a:pPr marL="363538" indent="-276225">
              <a:buFont typeface="+mj-lt"/>
              <a:buAutoNum type="arabicPeriod"/>
            </a:pPr>
            <a:endParaRPr lang="en-US" dirty="0" smtClean="0"/>
          </a:p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1691680" y="6477442"/>
            <a:ext cx="57773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 smtClean="0"/>
              <a:t>Permendikbud</a:t>
            </a:r>
            <a:r>
              <a:rPr lang="en-US" sz="1200" b="1" dirty="0" smtClean="0"/>
              <a:t> no. 49 </a:t>
            </a:r>
            <a:r>
              <a:rPr lang="en-US" sz="1200" b="1" dirty="0" err="1" smtClean="0"/>
              <a:t>Tahun</a:t>
            </a:r>
            <a:r>
              <a:rPr lang="en-US" sz="1200" b="1" dirty="0" smtClean="0"/>
              <a:t> 2014 </a:t>
            </a:r>
            <a:r>
              <a:rPr lang="en-US" sz="1200" b="1" dirty="0" smtClean="0">
                <a:sym typeface="Wingdings" panose="05000000000000000000" pitchFamily="2" charset="2"/>
              </a:rPr>
              <a:t> </a:t>
            </a:r>
            <a:r>
              <a:rPr lang="en-US" sz="1200" b="1" dirty="0" err="1" smtClean="0">
                <a:solidFill>
                  <a:srgbClr val="00B0F0"/>
                </a:solidFill>
                <a:sym typeface="Wingdings" panose="05000000000000000000" pitchFamily="2" charset="2"/>
              </a:rPr>
              <a:t>dimodifikasi</a:t>
            </a:r>
            <a:r>
              <a:rPr lang="en-US" sz="12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200" b="1" dirty="0" err="1" smtClean="0">
                <a:solidFill>
                  <a:srgbClr val="00B0F0"/>
                </a:solidFill>
                <a:sym typeface="Wingdings" panose="05000000000000000000" pitchFamily="2" charset="2"/>
              </a:rPr>
              <a:t>mengikuti</a:t>
            </a:r>
            <a:r>
              <a:rPr lang="en-US" sz="12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 bloom taxonomy</a:t>
            </a:r>
            <a:endParaRPr lang="id-ID" sz="1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9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algn="ctr"/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Kompetensi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r>
              <a:rPr lang="en-US" b="1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esuai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idangnya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KKNI level 6, </a:t>
            </a:r>
            <a:r>
              <a:rPr lang="en-US" dirty="0" err="1"/>
              <a:t>k</a:t>
            </a:r>
            <a:r>
              <a:rPr lang="en-US" dirty="0" err="1" smtClean="0"/>
              <a:t>ompetensi</a:t>
            </a:r>
            <a:r>
              <a:rPr lang="en-US" dirty="0" smtClean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dikuasai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jawabnya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29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algn="ctr"/>
            <a:r>
              <a:rPr lang="en-US" dirty="0" err="1"/>
              <a:t>Profil</a:t>
            </a:r>
            <a:r>
              <a:rPr lang="en-US" dirty="0"/>
              <a:t>/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KKNI level 6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mengaplikasikan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keahliannya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IPTEKS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bidang-nya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.</a:t>
            </a: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memformulasikan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prosedural</a:t>
            </a:r>
            <a:r>
              <a:rPr lang="en-US" dirty="0"/>
              <a:t>.</a:t>
            </a: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Bertanggung jawab pada pekerjaan sendiri dan dapat diberi tanggung jawab atas pencapaian hasil kerja organisasi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506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994399"/>
              </p:ext>
            </p:extLst>
          </p:nvPr>
        </p:nvGraphicFramePr>
        <p:xfrm>
          <a:off x="323528" y="1916833"/>
          <a:ext cx="8496944" cy="482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/>
                <a:gridCol w="2232248"/>
                <a:gridCol w="5832648"/>
              </a:tblGrid>
              <a:tr h="4834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Ranah Kompetensi Inti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Setelah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menyelesaikan</a:t>
                      </a:r>
                      <a:r>
                        <a:rPr lang="en-US" sz="1200" dirty="0">
                          <a:effectLst/>
                        </a:rPr>
                        <a:t> program </a:t>
                      </a:r>
                      <a:r>
                        <a:rPr lang="en-US" sz="1200" dirty="0" err="1">
                          <a:effectLst/>
                        </a:rPr>
                        <a:t>ini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mahasiswa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mampu</a:t>
                      </a:r>
                      <a:r>
                        <a:rPr lang="en-US" sz="1200" dirty="0">
                          <a:effectLst/>
                        </a:rPr>
                        <a:t>: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 anchor="ctr"/>
                </a:tc>
              </a:tr>
              <a:tr h="19534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Ilmu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Komputer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Dasar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  <a:tc>
                  <a:txBody>
                    <a:bodyPr/>
                    <a:lstStyle/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Menguasai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teori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mendasari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Memahami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konsep-konsep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bahasa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pemrograman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mengidentikasi</a:t>
                      </a:r>
                      <a:r>
                        <a:rPr lang="en-US" sz="1200" dirty="0">
                          <a:effectLst/>
                        </a:rPr>
                        <a:t> model-model </a:t>
                      </a:r>
                      <a:r>
                        <a:rPr lang="en-US" sz="1200" dirty="0" err="1">
                          <a:effectLst/>
                        </a:rPr>
                        <a:t>bahasa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pemrograman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membandingkan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berbagai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solusi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Memahami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teori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dasar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arsitektur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termasuk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perangkat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keras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jaringan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Menguasai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bidang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fokus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pengetahuan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mampu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beradaptasi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dengan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perkembangan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pengetahuan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teknologi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 err="1">
                          <a:effectLst/>
                        </a:rPr>
                        <a:t>Menguasai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metodologi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pengembangan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sistem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yaitu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perencanaan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desain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penerapan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pengujian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pemelihaan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sistem</a:t>
                      </a:r>
                      <a:r>
                        <a:rPr lang="en-US" sz="1200" dirty="0">
                          <a:effectLst/>
                        </a:rPr>
                        <a:t>. 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</a:tr>
              <a:tr h="23876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2.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Algoritma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dan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Pemrograman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  <a:tc>
                  <a:txBody>
                    <a:bodyPr/>
                    <a:lstStyle/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Memaham</a:t>
                      </a:r>
                      <a:r>
                        <a:rPr lang="en-US" sz="1200" dirty="0" err="1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konsep-konsep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algoritma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kompleksitas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meliputi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konsep-konsep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sentral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kecakapan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dibutuhkan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untuk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merancang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menerapkan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menganalisis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algoritma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untuk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menyelesaikan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masalah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Menguasa</a:t>
                      </a:r>
                      <a:r>
                        <a:rPr lang="en-US" sz="1200" dirty="0" err="1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prinsip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algoritma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teori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dapat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digunakan</a:t>
                      </a:r>
                      <a:r>
                        <a:rPr lang="en-US" sz="1200" dirty="0">
                          <a:effectLst/>
                        </a:rPr>
                        <a:t> dalam </a:t>
                      </a:r>
                      <a:r>
                        <a:rPr lang="en-US" sz="1200" dirty="0" err="1">
                          <a:effectLst/>
                        </a:rPr>
                        <a:t>pemodelan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desain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sistem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berbasis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komputer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Menguasai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konsep-konsep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bahasa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pemrograman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mampu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membandingkan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berbagai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solusi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berbagai</a:t>
                      </a:r>
                      <a:r>
                        <a:rPr lang="en-US" sz="1200" dirty="0">
                          <a:effectLst/>
                        </a:rPr>
                        <a:t> model </a:t>
                      </a:r>
                      <a:r>
                        <a:rPr lang="en-US" sz="1200" dirty="0" err="1">
                          <a:effectLst/>
                        </a:rPr>
                        <a:t>bahasa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pemrograman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marL="742950" marR="0" lvl="1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 err="1">
                          <a:effectLst/>
                        </a:rPr>
                        <a:t>Menguasai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bahasa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algoritma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pemrograman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berkaitan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dengan</a:t>
                      </a:r>
                      <a:r>
                        <a:rPr lang="en-US" sz="1200" dirty="0">
                          <a:effectLst/>
                        </a:rPr>
                        <a:t> program </a:t>
                      </a:r>
                      <a:r>
                        <a:rPr lang="en-US" sz="1200" dirty="0" err="1">
                          <a:effectLst/>
                        </a:rPr>
                        <a:t>aplikasi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untuk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memanipulasi</a:t>
                      </a:r>
                      <a:r>
                        <a:rPr lang="en-US" sz="1200" dirty="0">
                          <a:effectLst/>
                        </a:rPr>
                        <a:t> model </a:t>
                      </a:r>
                      <a:r>
                        <a:rPr lang="en-US" sz="1200" dirty="0" err="1">
                          <a:effectLst/>
                        </a:rPr>
                        <a:t>gambar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grafis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citra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2" marR="36142" marT="0" marB="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99690" y="1468562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/>
              <a:t>pembelajaran</a:t>
            </a:r>
            <a:r>
              <a:rPr lang="en-US" dirty="0"/>
              <a:t> 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(</a:t>
            </a:r>
            <a:r>
              <a:rPr lang="en-US" dirty="0" err="1" smtClean="0"/>
              <a:t>contoh</a:t>
            </a:r>
            <a:r>
              <a:rPr lang="en-US" dirty="0" smtClean="0"/>
              <a:t>):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>
            <a:normAutofit fontScale="90000"/>
          </a:bodyPr>
          <a:lstStyle/>
          <a:p>
            <a:pPr marL="457200" indent="-457200" algn="ctr"/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3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/>
          </a:bodyPr>
          <a:lstStyle/>
          <a:p>
            <a:pPr algn="ctr"/>
            <a:r>
              <a:rPr lang="id-ID" sz="2800" dirty="0"/>
              <a:t>Capaian Pembelajaran (Learning Outcomes)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072555"/>
              </p:ext>
            </p:extLst>
          </p:nvPr>
        </p:nvGraphicFramePr>
        <p:xfrm>
          <a:off x="395536" y="2204861"/>
          <a:ext cx="8352927" cy="3640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2006"/>
                <a:gridCol w="3602006"/>
                <a:gridCol w="1148915"/>
              </a:tblGrid>
              <a:tr h="1080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Aspek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Kompetensi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Ranah Kompetensi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Jumlah Capaian Pembelajaran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Pengetahuan khusus yang dikuasai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effectLst/>
                        </a:rPr>
                        <a:t>Ilmu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Matematika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effectLst/>
                        </a:rPr>
                        <a:t>Ilmu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Komputer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Dasar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effectLst/>
                        </a:rPr>
                        <a:t>Algoritma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Pemrograman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Kemampuan kerja khusus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4.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Rekayasa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Perangkat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Lunak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5. </a:t>
                      </a:r>
                      <a:r>
                        <a:rPr lang="en-US" sz="1600" dirty="0" err="1" smtClean="0">
                          <a:effectLst/>
                        </a:rPr>
                        <a:t>Sistem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Komputer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Kemampuan Manajerial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</a:rPr>
                        <a:t>6. </a:t>
                      </a:r>
                      <a:r>
                        <a:rPr lang="en-US" sz="1600" dirty="0" err="1" smtClean="0">
                          <a:effectLst/>
                        </a:rPr>
                        <a:t>Kecakapan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hidup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(Success </a:t>
                      </a:r>
                      <a:r>
                        <a:rPr lang="en-US" sz="1600" dirty="0">
                          <a:effectLst/>
                        </a:rPr>
                        <a:t>Skills)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842"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Jumlah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33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5536" y="134076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PS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68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Pokja-4  KKNI APTIKOM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: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rgbClr val="00B0F0"/>
                </a:solidFill>
              </a:rPr>
              <a:t>Ilmu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Komputer</a:t>
            </a:r>
            <a:r>
              <a:rPr lang="en-US" dirty="0" smtClean="0">
                <a:solidFill>
                  <a:srgbClr val="00B0F0"/>
                </a:solidFill>
              </a:rPr>
              <a:t>/</a:t>
            </a:r>
            <a:r>
              <a:rPr lang="en-US" dirty="0" err="1" smtClean="0">
                <a:solidFill>
                  <a:srgbClr val="00B0F0"/>
                </a:solidFill>
              </a:rPr>
              <a:t>Informatika</a:t>
            </a:r>
            <a:endParaRPr lang="en-US" dirty="0" smtClean="0">
              <a:solidFill>
                <a:srgbClr val="00B0F0"/>
              </a:solidFill>
            </a:endParaRP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IS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IT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RPL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KKNI:</a:t>
            </a:r>
            <a:endParaRPr lang="en-US" dirty="0"/>
          </a:p>
          <a:p>
            <a:r>
              <a:rPr lang="en-US" dirty="0" smtClean="0"/>
              <a:t>Level 6 (S1), 8 (S2) </a:t>
            </a:r>
            <a:r>
              <a:rPr lang="en-US" dirty="0" err="1" smtClean="0"/>
              <a:t>dan</a:t>
            </a:r>
            <a:r>
              <a:rPr lang="en-US" dirty="0" smtClean="0"/>
              <a:t> 9 (S3)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di draft: </a:t>
            </a:r>
            <a:r>
              <a:rPr lang="en-US" dirty="0" err="1" smtClean="0">
                <a:solidFill>
                  <a:srgbClr val="00B0F0"/>
                </a:solidFill>
              </a:rPr>
              <a:t>Ilmu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Komputer</a:t>
            </a:r>
            <a:r>
              <a:rPr lang="en-US" dirty="0" smtClean="0">
                <a:solidFill>
                  <a:srgbClr val="00B0F0"/>
                </a:solidFill>
              </a:rPr>
              <a:t> – Level 6. </a:t>
            </a:r>
          </a:p>
          <a:p>
            <a:pPr marL="0" indent="0">
              <a:buNone/>
            </a:pPr>
            <a:r>
              <a:rPr lang="en-US" dirty="0" err="1" smtClean="0"/>
              <a:t>Perlu</a:t>
            </a:r>
            <a:r>
              <a:rPr lang="en-US" dirty="0" smtClean="0"/>
              <a:t> ‘intensive effort’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14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+ </a:t>
            </a:r>
            <a:r>
              <a:rPr lang="en-US" dirty="0" err="1" smtClean="0">
                <a:solidFill>
                  <a:srgbClr val="00B0F0"/>
                </a:solidFill>
              </a:rPr>
              <a:t>Capaian</a:t>
            </a:r>
            <a:r>
              <a:rPr lang="en-US" dirty="0" smtClean="0">
                <a:solidFill>
                  <a:srgbClr val="00B0F0"/>
                </a:solidFill>
              </a:rPr>
              <a:t> Program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535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27078"/>
            <a:ext cx="3521229" cy="759296"/>
          </a:xfrm>
        </p:spPr>
        <p:txBody>
          <a:bodyPr>
            <a:noAutofit/>
          </a:bodyPr>
          <a:lstStyle/>
          <a:p>
            <a:pPr algn="ctr"/>
            <a:r>
              <a:rPr lang="en-GB" sz="1600" b="1" dirty="0"/>
              <a:t>Assessment Methods and Type/Course </a:t>
            </a:r>
            <a:r>
              <a:rPr lang="en-GB" sz="1600" b="1" dirty="0" smtClean="0"/>
              <a:t>Assessment</a:t>
            </a:r>
            <a:r>
              <a:rPr lang="id-ID" sz="1600" dirty="0"/>
              <a:t/>
            </a:r>
            <a:br>
              <a:rPr lang="id-ID" sz="1600" dirty="0"/>
            </a:br>
            <a:r>
              <a:rPr lang="en-GB" sz="1600" i="1" dirty="0"/>
              <a:t>State weightage of each type of assessment</a:t>
            </a:r>
            <a:endParaRPr lang="id-ID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181464"/>
              </p:ext>
            </p:extLst>
          </p:nvPr>
        </p:nvGraphicFramePr>
        <p:xfrm>
          <a:off x="323528" y="2852936"/>
          <a:ext cx="3312368" cy="187616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8380"/>
                <a:gridCol w="2006074"/>
                <a:gridCol w="527914"/>
              </a:tblGrid>
              <a:tr h="2302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LO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Method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%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7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1, 2, 3,4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Written Assignment(s) from textbook, references, articles                                    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64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1,2,3,4,5,6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Project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82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1, 2, 3,4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Mid Term                                                 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64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1, 2, 3,4,5,6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Final Exam                                             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82440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91218"/>
              </p:ext>
            </p:extLst>
          </p:nvPr>
        </p:nvGraphicFramePr>
        <p:xfrm>
          <a:off x="3923928" y="1772816"/>
          <a:ext cx="4877960" cy="4699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912"/>
                <a:gridCol w="2344923"/>
                <a:gridCol w="281912"/>
                <a:gridCol w="234492"/>
                <a:gridCol w="234492"/>
                <a:gridCol w="234492"/>
                <a:gridCol w="281391"/>
                <a:gridCol w="281391"/>
                <a:gridCol w="233971"/>
                <a:gridCol w="234492"/>
                <a:gridCol w="234492"/>
              </a:tblGrid>
              <a:tr h="177524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Learning Outcome of the course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Programme Outcomes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0458">
                <a:tc gridSpan="2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01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02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03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04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05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06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07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08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09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99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marL="228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List and explain </a:t>
                      </a:r>
                      <a:r>
                        <a:rPr lang="en-US" sz="1200" dirty="0">
                          <a:effectLst/>
                        </a:rPr>
                        <a:t>why and how network protocol layering is used in computer communications</a:t>
                      </a:r>
                      <a:endParaRPr lang="id-ID" sz="12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marL="228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Explain</a:t>
                      </a:r>
                      <a:r>
                        <a:rPr lang="en-US" sz="1200" dirty="0">
                          <a:effectLst/>
                        </a:rPr>
                        <a:t> the different functions of each protocol layer</a:t>
                      </a:r>
                      <a:endParaRPr lang="id-ID" sz="12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</a:endParaRPr>
                    </a:p>
                    <a:p>
                      <a:pPr marL="228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Explain</a:t>
                      </a:r>
                      <a:r>
                        <a:rPr lang="en-US" sz="1200" dirty="0">
                          <a:effectLst/>
                        </a:rPr>
                        <a:t> the different network protocols within each layer</a:t>
                      </a:r>
                      <a:endParaRPr lang="id-ID" sz="1200" dirty="0">
                        <a:effectLst/>
                      </a:endParaRPr>
                    </a:p>
                    <a:p>
                      <a:pPr marL="228600" algn="just">
                        <a:spcAft>
                          <a:spcPts val="0"/>
                        </a:spcAft>
                        <a:tabLst>
                          <a:tab pos="5029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0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Explain</a:t>
                      </a:r>
                      <a:r>
                        <a:rPr lang="en-US" sz="1200" dirty="0">
                          <a:effectLst/>
                        </a:rPr>
                        <a:t> how a particular network protocol works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0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Evaluate</a:t>
                      </a:r>
                      <a:r>
                        <a:rPr lang="en-US" sz="1200" dirty="0">
                          <a:effectLst/>
                        </a:rPr>
                        <a:t> the strengths and weaknesses of network protocols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6.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66700" indent="0"/>
                      <a:r>
                        <a:rPr lang="en-US" sz="1200" b="1" dirty="0">
                          <a:effectLst/>
                        </a:rPr>
                        <a:t>Analyze and solve </a:t>
                      </a:r>
                      <a:r>
                        <a:rPr lang="en-US" sz="1200" dirty="0">
                          <a:effectLst/>
                        </a:rPr>
                        <a:t>mathematical problems related to computer network performance and management</a:t>
                      </a:r>
                      <a:endParaRPr lang="id-ID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√</a:t>
                      </a:r>
                      <a:endParaRPr lang="id-ID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115616" y="397351"/>
            <a:ext cx="7128792" cy="759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/>
              <a:t>Contoh</a:t>
            </a:r>
            <a:r>
              <a:rPr lang="en-US" sz="2000" b="1" dirty="0" smtClean="0"/>
              <a:t> LO – PO 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SAP </a:t>
            </a:r>
            <a:r>
              <a:rPr lang="en-US" sz="2000" b="1" dirty="0" err="1" smtClean="0"/>
              <a:t>matakuliah</a:t>
            </a:r>
            <a:r>
              <a:rPr lang="en-US" sz="2000" b="1" dirty="0"/>
              <a:t> </a:t>
            </a:r>
            <a:r>
              <a:rPr lang="en-US" sz="2000" b="1" dirty="0" smtClean="0"/>
              <a:t>: Advanced </a:t>
            </a:r>
            <a:r>
              <a:rPr lang="en-US" sz="2000" b="1" dirty="0"/>
              <a:t>Networks</a:t>
            </a:r>
            <a:endParaRPr lang="id-ID" sz="2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53071" y="1052736"/>
            <a:ext cx="4320480" cy="759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/>
              <a:t>Mapping of course / module to the Programme Learning Outcomes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318304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115616" y="397351"/>
            <a:ext cx="7128792" cy="759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/>
              <a:t>Contoh</a:t>
            </a:r>
            <a:r>
              <a:rPr lang="en-US" sz="2000" b="1" dirty="0" smtClean="0"/>
              <a:t> LO – PO 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setiap</a:t>
            </a:r>
            <a:r>
              <a:rPr lang="en-US" sz="2000" b="1" dirty="0" smtClean="0"/>
              <a:t> SAP</a:t>
            </a:r>
            <a:endParaRPr lang="id-ID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666781"/>
              </p:ext>
            </p:extLst>
          </p:nvPr>
        </p:nvGraphicFramePr>
        <p:xfrm>
          <a:off x="565212" y="1182501"/>
          <a:ext cx="8229600" cy="512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"/>
                <a:gridCol w="6451600"/>
                <a:gridCol w="1473200"/>
              </a:tblGrid>
              <a:tr h="14901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At the end of the </a:t>
                      </a:r>
                      <a:r>
                        <a:rPr lang="en-US" sz="1400" dirty="0" err="1">
                          <a:effectLst/>
                        </a:rPr>
                        <a:t>programme</a:t>
                      </a:r>
                      <a:r>
                        <a:rPr lang="en-US" sz="1400" dirty="0">
                          <a:effectLst/>
                        </a:rPr>
                        <a:t>, students are able to: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1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Demonstrate familiarity with established knowledge in the field of Computer Science (CS) and awareness of current development therein.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Knowledge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332458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2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Use relevant skills learnt in Computer Science (CS) area for professional and personal development.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Practical Skills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3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Cooperate with others and apply knowledge in a socially responsible manner for the progress of the </a:t>
                      </a:r>
                      <a:r>
                        <a:rPr lang="en-GB" sz="1400" dirty="0" smtClean="0">
                          <a:effectLst/>
                        </a:rPr>
                        <a:t>nation.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Social skills and Responsibilities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4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Demonstrate commitment to ethics, autonomy and professionalism in the workplace and everyday life.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Value, Attitudes and Professionalism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44859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5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Communicate with people from a diverse range of backgrounds with empathy, showing leadership qualities.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Communication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6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Analyse issues and demonstrate skilfulness in planning, executing and evaluating strategies and action plans.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Problem Solving and Scientific Skills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447040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7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Use the necessary learning skills in information management and apply effective strategies for lifelong self-improvement.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Information Management and Lifelong Learning Skills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8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Apply basic managerial and entrepreneurial skills in relevant fields.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</a:rPr>
                        <a:t>Managerial and Entrepreneurial Skills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</a:tr>
              <a:tr h="298027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9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</a:rPr>
                        <a:t>Understand the different type of leadership styles and the demonstration of interpersonal skills when leading in a group situation</a:t>
                      </a:r>
                      <a:endParaRPr lang="id-ID" sz="1200">
                        <a:effectLst/>
                        <a:latin typeface="Times New Roman"/>
                      </a:endParaRP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Leadership and Team Skills</a:t>
                      </a:r>
                      <a:endParaRPr lang="id-ID" sz="1200" dirty="0">
                        <a:effectLst/>
                        <a:latin typeface="Times New Roman"/>
                      </a:endParaRPr>
                    </a:p>
                  </a:txBody>
                  <a:tcPr marL="60960" marR="609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6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Pokja-4  KKNI APTIKOM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: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rgbClr val="00B0F0"/>
                </a:solidFill>
              </a:rPr>
              <a:t>Ilmu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Komputer</a:t>
            </a:r>
            <a:r>
              <a:rPr lang="en-US" dirty="0" smtClean="0">
                <a:solidFill>
                  <a:srgbClr val="00B0F0"/>
                </a:solidFill>
              </a:rPr>
              <a:t>/</a:t>
            </a:r>
            <a:r>
              <a:rPr lang="en-US" dirty="0" err="1" smtClean="0">
                <a:solidFill>
                  <a:srgbClr val="00B0F0"/>
                </a:solidFill>
              </a:rPr>
              <a:t>Informatika</a:t>
            </a:r>
            <a:endParaRPr lang="en-US" dirty="0" smtClean="0">
              <a:solidFill>
                <a:srgbClr val="00B0F0"/>
              </a:solidFill>
            </a:endParaRP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IS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IT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RPL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KKNI:</a:t>
            </a:r>
            <a:endParaRPr lang="en-US" dirty="0"/>
          </a:p>
          <a:p>
            <a:r>
              <a:rPr lang="en-US" dirty="0" smtClean="0"/>
              <a:t>Level 6 (S1), 8 (S2) </a:t>
            </a:r>
            <a:r>
              <a:rPr lang="en-US" dirty="0" err="1" smtClean="0"/>
              <a:t>dan</a:t>
            </a:r>
            <a:r>
              <a:rPr lang="en-US" dirty="0" smtClean="0"/>
              <a:t> 9 (S3)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di draft: </a:t>
            </a:r>
            <a:r>
              <a:rPr lang="en-US" dirty="0" err="1" smtClean="0">
                <a:solidFill>
                  <a:srgbClr val="00B0F0"/>
                </a:solidFill>
              </a:rPr>
              <a:t>Ilmu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Komputer</a:t>
            </a:r>
            <a:r>
              <a:rPr lang="en-US" dirty="0" smtClean="0">
                <a:solidFill>
                  <a:srgbClr val="00B0F0"/>
                </a:solidFill>
              </a:rPr>
              <a:t> – Level 6. </a:t>
            </a:r>
          </a:p>
          <a:p>
            <a:pPr marL="0" indent="0">
              <a:buNone/>
            </a:pPr>
            <a:r>
              <a:rPr lang="en-US" dirty="0" err="1" smtClean="0"/>
              <a:t>Perlu</a:t>
            </a:r>
            <a:r>
              <a:rPr lang="en-US" dirty="0" smtClean="0"/>
              <a:t> ‘intensive effort’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14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+ </a:t>
            </a:r>
            <a:r>
              <a:rPr lang="en-US" dirty="0" err="1" smtClean="0">
                <a:solidFill>
                  <a:srgbClr val="00B0F0"/>
                </a:solidFill>
              </a:rPr>
              <a:t>Capaian</a:t>
            </a:r>
            <a:r>
              <a:rPr lang="en-US" dirty="0" smtClean="0">
                <a:solidFill>
                  <a:srgbClr val="00B0F0"/>
                </a:solidFill>
              </a:rPr>
              <a:t> Program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209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Pokja-4  KKNI APTIKOM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: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/</a:t>
            </a:r>
            <a:r>
              <a:rPr lang="en-US" dirty="0" err="1" smtClean="0"/>
              <a:t>Informatika</a:t>
            </a:r>
            <a:endParaRPr lang="en-US" dirty="0" smtClean="0"/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IS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IT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en-US" dirty="0" smtClean="0"/>
              <a:t>RPL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KKNI:</a:t>
            </a:r>
            <a:endParaRPr lang="en-US" dirty="0"/>
          </a:p>
          <a:p>
            <a:r>
              <a:rPr lang="en-US" dirty="0" smtClean="0"/>
              <a:t>Level 6 (S1), 8 (S2) </a:t>
            </a:r>
            <a:r>
              <a:rPr lang="en-US" dirty="0" err="1" smtClean="0"/>
              <a:t>dan</a:t>
            </a:r>
            <a:r>
              <a:rPr lang="en-US" dirty="0" smtClean="0"/>
              <a:t> 9 (S3)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di draft: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– Level 6.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9832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 err="1" smtClean="0"/>
              <a:t>Terimakasih</a:t>
            </a:r>
            <a:r>
              <a:rPr lang="en-US" sz="3600" dirty="0" smtClean="0"/>
              <a:t>…</a:t>
            </a:r>
            <a:endParaRPr lang="en-US" sz="3600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1600" dirty="0" smtClean="0"/>
          </a:p>
          <a:p>
            <a:pPr marL="0" indent="0" algn="ctr">
              <a:buNone/>
            </a:pPr>
            <a:r>
              <a:rPr lang="en-US" sz="1600" dirty="0" smtClean="0"/>
              <a:t>Pokja-4  </a:t>
            </a:r>
            <a:r>
              <a:rPr lang="en-US" sz="1600" dirty="0"/>
              <a:t>KKNI APTIKOM</a:t>
            </a:r>
          </a:p>
          <a:p>
            <a:pPr marL="0" indent="0" algn="ctr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819400"/>
            <a:ext cx="19812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4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Backup Slides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13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Bloom taxonomy in Brief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4082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440643"/>
            <a:ext cx="7049519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0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32656"/>
            <a:ext cx="6768752" cy="6110808"/>
          </a:xfrm>
        </p:spPr>
      </p:pic>
    </p:spTree>
    <p:extLst>
      <p:ext uri="{BB962C8B-B14F-4D97-AF65-F5344CB8AC3E}">
        <p14:creationId xmlns:p14="http://schemas.microsoft.com/office/powerpoint/2010/main" val="34998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/>
              <a:t>Bahan</a:t>
            </a:r>
            <a:r>
              <a:rPr lang="en-US" sz="3200" dirty="0"/>
              <a:t> </a:t>
            </a:r>
            <a:r>
              <a:rPr lang="en-US" sz="3200" dirty="0" err="1"/>
              <a:t>Kajian</a:t>
            </a:r>
            <a:r>
              <a:rPr lang="en-US" sz="3200" dirty="0"/>
              <a:t> yang </a:t>
            </a:r>
            <a:r>
              <a:rPr lang="en-US" sz="3200" dirty="0" err="1"/>
              <a:t>diturunkan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/>
              <a:t>(Learning Outcomes)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Kajian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matakuliah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pencapaian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tatanilai</a:t>
            </a:r>
            <a:endParaRPr lang="id-ID" sz="2000" dirty="0"/>
          </a:p>
          <a:p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056754"/>
              </p:ext>
            </p:extLst>
          </p:nvPr>
        </p:nvGraphicFramePr>
        <p:xfrm>
          <a:off x="467543" y="2348881"/>
          <a:ext cx="8280921" cy="3960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744"/>
                <a:gridCol w="3729727"/>
                <a:gridCol w="2035450"/>
              </a:tblGrid>
              <a:tr h="4958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Capaian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Pembelajaran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Bahan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Kajian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terkait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Matakuliah Terkait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3664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 err="1">
                          <a:effectLst/>
                        </a:rPr>
                        <a:t>Bertaqwa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kepada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Tuhan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Maha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Esa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Humaniora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Pancasila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Religi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Budaya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Pancasila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8490">
                <a:tc>
                  <a:txBody>
                    <a:bodyPr/>
                    <a:lstStyle/>
                    <a:p>
                      <a:pPr marL="344488" marR="0" lvl="0" indent="-34448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dirty="0" err="1" smtClean="0">
                          <a:effectLst/>
                        </a:rPr>
                        <a:t>Mampu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bekerja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sama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memiliki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kepekaan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sosial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kepedulian</a:t>
                      </a:r>
                      <a:r>
                        <a:rPr lang="en-US" sz="1200" dirty="0">
                          <a:effectLst/>
                        </a:rPr>
                        <a:t> yang </a:t>
                      </a:r>
                      <a:r>
                        <a:rPr lang="en-US" sz="1200" dirty="0" err="1">
                          <a:effectLst/>
                        </a:rPr>
                        <a:t>tinggi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terhadap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masyarakat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lingkungannya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Humaniora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Pancasila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Sosiologi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Pancasila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9411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dirty="0" err="1">
                          <a:effectLst/>
                        </a:rPr>
                        <a:t>Menjunjung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tinggi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penegakan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hukum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memiliki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semangat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untuk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mendahulukan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kepentingan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bangsa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masyarakat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luas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Humaniora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Pancasila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Ketahanan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Nasional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Pancasila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>
                          <a:effectLst/>
                        </a:rPr>
                        <a:t>Agama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4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/>
              <a:t>Bahan</a:t>
            </a:r>
            <a:r>
              <a:rPr lang="en-US" sz="3200" dirty="0"/>
              <a:t> </a:t>
            </a:r>
            <a:r>
              <a:rPr lang="en-US" sz="3200" dirty="0" err="1"/>
              <a:t>Kajian</a:t>
            </a:r>
            <a:r>
              <a:rPr lang="en-US" sz="3200" dirty="0"/>
              <a:t> yang </a:t>
            </a:r>
            <a:r>
              <a:rPr lang="en-US" sz="3200" dirty="0" err="1"/>
              <a:t>diturunkan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/>
              <a:t>(Learning Outcomes)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Kajian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matakuliah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pencapaian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tatanilai</a:t>
            </a:r>
            <a:endParaRPr lang="id-ID" sz="2000" dirty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112740"/>
              </p:ext>
            </p:extLst>
          </p:nvPr>
        </p:nvGraphicFramePr>
        <p:xfrm>
          <a:off x="467544" y="2204864"/>
          <a:ext cx="8136903" cy="4032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1991"/>
                <a:gridCol w="3664861"/>
                <a:gridCol w="2000051"/>
              </a:tblGrid>
              <a:tr h="468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Capaian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Pembelajaran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Bahan Kajian yang terkait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Matakuliah Terkait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</a:tr>
              <a:tr h="1184065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4. </a:t>
                      </a:r>
                      <a:r>
                        <a:rPr lang="en-US" sz="1200" dirty="0" err="1" smtClean="0">
                          <a:effectLst/>
                        </a:rPr>
                        <a:t>Berkontribusi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dalam </a:t>
                      </a:r>
                      <a:r>
                        <a:rPr lang="en-US" sz="1200" dirty="0" err="1">
                          <a:effectLst/>
                        </a:rPr>
                        <a:t>peningkatan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mutu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kehidupan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bermasya-rakat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berbangsa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bernegara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berdasar-kan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Pancasila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Pancasila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Kewarganegaraan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  <a:tr h="959497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5. </a:t>
                      </a:r>
                      <a:r>
                        <a:rPr lang="en-US" sz="1200" dirty="0" err="1" smtClean="0">
                          <a:effectLst/>
                        </a:rPr>
                        <a:t>Bekerja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sama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memiliki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kepekaan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sosial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kepedulian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terhadap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masyarakat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lingkungan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Humaniora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Sosiologi</a:t>
                      </a:r>
                    </a:p>
                    <a:p>
                      <a:pPr marL="102235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Kewarganegaraa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Kerja Praktik/Magang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  <a:tr h="1420877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6. </a:t>
                      </a:r>
                      <a:r>
                        <a:rPr lang="en-US" sz="1200" dirty="0" err="1" smtClean="0">
                          <a:effectLst/>
                        </a:rPr>
                        <a:t>Menghargai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keaneka-ragaman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budaya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pandangan</a:t>
                      </a:r>
                      <a:r>
                        <a:rPr lang="en-US" sz="1200" dirty="0">
                          <a:effectLst/>
                        </a:rPr>
                        <a:t>, agama,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kepercayaan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serta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pendapat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atau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temuan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orisinal</a:t>
                      </a:r>
                      <a:r>
                        <a:rPr lang="en-US" sz="1200" dirty="0">
                          <a:effectLst/>
                        </a:rPr>
                        <a:t> orang lain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Kajian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Budaya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Humaniora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Sosiologi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Pancasila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Ilmu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Sosial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Budaya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Dasar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Kerja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Praktik</a:t>
                      </a:r>
                      <a:r>
                        <a:rPr lang="en-US" sz="1200" dirty="0">
                          <a:effectLst/>
                        </a:rPr>
                        <a:t>/</a:t>
                      </a:r>
                      <a:r>
                        <a:rPr lang="en-US" sz="1200" dirty="0" err="1">
                          <a:effectLst/>
                        </a:rPr>
                        <a:t>Magang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23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/>
              <a:t>Bahan</a:t>
            </a:r>
            <a:r>
              <a:rPr lang="en-US" sz="3200" dirty="0"/>
              <a:t> </a:t>
            </a:r>
            <a:r>
              <a:rPr lang="en-US" sz="3200" dirty="0" err="1"/>
              <a:t>Kajian</a:t>
            </a:r>
            <a:r>
              <a:rPr lang="en-US" sz="3200" dirty="0"/>
              <a:t> yang </a:t>
            </a:r>
            <a:r>
              <a:rPr lang="en-US" sz="3200" dirty="0" err="1"/>
              <a:t>diturunkan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/>
              <a:t>(Learning Outcomes)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Kajian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matakuliah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pencapaian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lulusan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tatanilai</a:t>
            </a:r>
            <a:endParaRPr lang="id-ID" sz="2000" dirty="0"/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574840"/>
              </p:ext>
            </p:extLst>
          </p:nvPr>
        </p:nvGraphicFramePr>
        <p:xfrm>
          <a:off x="467544" y="2204864"/>
          <a:ext cx="8136903" cy="4256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1991"/>
                <a:gridCol w="3664861"/>
                <a:gridCol w="2000051"/>
              </a:tblGrid>
              <a:tr h="4202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Capaian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Pembelajaran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Bahan Kajian yang terkait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Matakuliah Terkait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 anchor="ctr"/>
                </a:tc>
              </a:tr>
              <a:tr h="850560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7. </a:t>
                      </a:r>
                      <a:r>
                        <a:rPr lang="en-US" sz="1200" dirty="0" err="1" smtClean="0">
                          <a:effectLst/>
                        </a:rPr>
                        <a:t>Taat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hukum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disiplin</a:t>
                      </a:r>
                      <a:r>
                        <a:rPr lang="en-US" sz="1200" dirty="0">
                          <a:effectLst/>
                        </a:rPr>
                        <a:t> dalam </a:t>
                      </a:r>
                      <a:r>
                        <a:rPr lang="en-US" sz="1200" dirty="0" err="1">
                          <a:effectLst/>
                        </a:rPr>
                        <a:t>kehidupan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bermasyarakat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bernegara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Ketahanan Nasional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Kewarganegaraa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Pancasila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  <a:tr h="1275842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8. </a:t>
                      </a:r>
                      <a:r>
                        <a:rPr lang="en-US" sz="1200" dirty="0" err="1" smtClean="0">
                          <a:effectLst/>
                        </a:rPr>
                        <a:t>Memiliki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sikap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bertanggung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jawab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atas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pekerjaan</a:t>
                      </a:r>
                      <a:r>
                        <a:rPr lang="en-US" sz="1200" dirty="0">
                          <a:effectLst/>
                        </a:rPr>
                        <a:t> di </a:t>
                      </a:r>
                      <a:r>
                        <a:rPr lang="en-US" sz="1200" dirty="0" err="1">
                          <a:effectLst/>
                        </a:rPr>
                        <a:t>bidang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keahliannya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secara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mandiri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Metodologi Penelitian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Penelitian Ilmiah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Kerja Praktik/Magang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Skripsi/Tugas Akhir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  <a:tr h="1063202"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9. </a:t>
                      </a:r>
                      <a:r>
                        <a:rPr lang="en-US" sz="1200" dirty="0" err="1" smtClean="0">
                          <a:effectLst/>
                        </a:rPr>
                        <a:t>Memiliki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nilai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norma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etika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akademik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Humaniora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Metodologi Penelitian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Penelitian Ilmiah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Skripsi/Tugas Akhir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  <a:tr h="646168">
                <a:tc>
                  <a:txBody>
                    <a:bodyPr/>
                    <a:lstStyle/>
                    <a:p>
                      <a:pPr marL="266700" marR="0" lvl="0" indent="-266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effectLst/>
                        </a:rPr>
                        <a:t>10. </a:t>
                      </a:r>
                      <a:r>
                        <a:rPr lang="en-US" sz="1200" dirty="0" err="1" smtClean="0">
                          <a:effectLst/>
                        </a:rPr>
                        <a:t>Memiliki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semangat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kemandirian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 smtClean="0">
                          <a:effectLst/>
                        </a:rPr>
                        <a:t>kejuangan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dan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</a:rPr>
                        <a:t>kewirausahaan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Pendidikan Pancasila dan Kewarganegaraan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Sosiologi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>
                          <a:effectLst/>
                        </a:rPr>
                        <a:t>Humaniora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>
                          <a:effectLst/>
                        </a:rPr>
                        <a:t>Agama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200" dirty="0" err="1">
                          <a:effectLst/>
                        </a:rPr>
                        <a:t>Pendidikan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Kewarganegaraan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930" marR="369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5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16161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Program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/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id-ID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5516" y="404664"/>
            <a:ext cx="8712968" cy="720080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/>
              <a:t>Bahan</a:t>
            </a:r>
            <a:r>
              <a:rPr lang="en-US" sz="3200" dirty="0"/>
              <a:t> </a:t>
            </a:r>
            <a:r>
              <a:rPr lang="en-US" sz="3200" dirty="0" err="1"/>
              <a:t>Kajian</a:t>
            </a:r>
            <a:r>
              <a:rPr lang="en-US" sz="3200" dirty="0"/>
              <a:t> yang </a:t>
            </a:r>
            <a:r>
              <a:rPr lang="en-US" sz="3200" dirty="0" err="1"/>
              <a:t>diturunkan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 smtClean="0"/>
              <a:t>Pembelajaran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478083"/>
              </p:ext>
            </p:extLst>
          </p:nvPr>
        </p:nvGraphicFramePr>
        <p:xfrm>
          <a:off x="467544" y="1988908"/>
          <a:ext cx="8064896" cy="4710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2328"/>
                <a:gridCol w="2592288"/>
                <a:gridCol w="2520280"/>
              </a:tblGrid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Capaian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Pembelajaran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Bahan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Kajian</a:t>
                      </a:r>
                      <a:r>
                        <a:rPr lang="en-US" sz="1000" dirty="0">
                          <a:effectLst/>
                        </a:rPr>
                        <a:t> yang </a:t>
                      </a:r>
                      <a:r>
                        <a:rPr lang="en-US" sz="1000" dirty="0" err="1">
                          <a:effectLst/>
                        </a:rPr>
                        <a:t>terkait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Matakuliah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terkait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Bahan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Kajian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</a:tr>
              <a:tr h="216024">
                <a:tc gridSpan="3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effectLst/>
                        </a:rPr>
                        <a:t>Ranah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Kompetensi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9580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000" dirty="0" err="1">
                          <a:effectLst/>
                        </a:rPr>
                        <a:t>Menguasai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teori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konsep</a:t>
                      </a:r>
                      <a:r>
                        <a:rPr lang="en-US" sz="1000" dirty="0">
                          <a:effectLst/>
                        </a:rPr>
                        <a:t> yang </a:t>
                      </a:r>
                      <a:r>
                        <a:rPr lang="en-US" sz="1000" dirty="0" err="1">
                          <a:effectLst/>
                        </a:rPr>
                        <a:t>mendasari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Komputasi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Bahasa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Pengantar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Organisasi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Pengantar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smtClean="0">
                          <a:effectLst/>
                        </a:rPr>
                        <a:t>Digital</a:t>
                      </a:r>
                      <a:endParaRPr lang="en-US" sz="1000" dirty="0">
                        <a:effectLst/>
                      </a:endParaRPr>
                    </a:p>
                  </a:txBody>
                  <a:tcPr marL="28440" marR="28440" marT="0" marB="0"/>
                </a:tc>
              </a:tr>
              <a:tr h="639580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000" dirty="0" err="1">
                          <a:effectLst/>
                        </a:rPr>
                        <a:t>Memahami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konsep-konsep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bahasa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mengidentikasi</a:t>
                      </a:r>
                      <a:r>
                        <a:rPr lang="en-US" sz="1000" dirty="0">
                          <a:effectLst/>
                        </a:rPr>
                        <a:t> model-model </a:t>
                      </a:r>
                      <a:r>
                        <a:rPr lang="en-US" sz="1000" dirty="0" err="1">
                          <a:effectLst/>
                        </a:rPr>
                        <a:t>bahasa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serta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membandingkan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berbagai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solusi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Komputasi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Bahasa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Pengantar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Organisasi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Pengantar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Digital</a:t>
                      </a:r>
                    </a:p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</a:tr>
              <a:tr h="559633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000" dirty="0" err="1">
                          <a:effectLst/>
                        </a:rPr>
                        <a:t>Memahami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teori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arsitektur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termasuk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keras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jaringan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Komputasi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Arsitektur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Organisasi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Jaringan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Komunikasi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Operasi</a:t>
                      </a:r>
                      <a:endParaRPr lang="en-US" sz="10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Pengembangan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Berbasis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smtClean="0">
                          <a:effectLst/>
                        </a:rPr>
                        <a:t>Platform</a:t>
                      </a:r>
                      <a:endParaRPr lang="en-US" sz="1000" dirty="0">
                        <a:effectLst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Pengantar Organisasi Komputer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Jaringan Komputer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Sistem Operasi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Basis Data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</a:tr>
              <a:tr h="799475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000" dirty="0" err="1">
                          <a:effectLst/>
                        </a:rPr>
                        <a:t>Menguasai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bidang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fokus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pengetahuan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serta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mampu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beradaptasi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dengan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perkembangan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pengetahuan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teknologi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Ilmu Komputasi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Bahasa Pemrograman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Manajemen Informasi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Interaksi Manusia – Komputer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Isu Sosial dan Praktik Profesional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Dasar-dasar Pemrograman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Pengantar Organisasi Komputer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Pengantar Sistem Digital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Sistem Cerdas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Komputer dan Masyarakat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</a:tr>
              <a:tr h="479685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000" dirty="0" err="1">
                          <a:effectLst/>
                        </a:rPr>
                        <a:t>Menguasai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metodologi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pengembangan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yaitu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perencanaan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desain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penerapan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pengujian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pemelihaan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Ilmu Komputasi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>
                          <a:effectLst/>
                        </a:rPr>
                        <a:t>Dasar-dasar Sistem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440" marR="2844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Pengantar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Digital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000" dirty="0" err="1">
                          <a:effectLst/>
                        </a:rPr>
                        <a:t>Sistem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Operasi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440" marR="284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75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Matakuliah yang Terkait pada Bahan Kajian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id-ID" dirty="0" smtClean="0"/>
              <a:t>eta </a:t>
            </a:r>
            <a:r>
              <a:rPr lang="id-ID" dirty="0"/>
              <a:t>jalan</a:t>
            </a:r>
            <a:r>
              <a:rPr lang="id-ID" i="1" dirty="0"/>
              <a:t> (roadmap)</a:t>
            </a:r>
            <a:r>
              <a:rPr lang="id-ID" dirty="0"/>
              <a:t> kurikulum dapat dijabarkan dalam bentuk hubungan dan keterkaitan antara mata kuliah dalam struktur kurikulum di Program Studi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/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K</a:t>
            </a:r>
            <a:r>
              <a:rPr lang="id-ID" dirty="0"/>
              <a:t>urikulum di Program Studi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/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id-ID" dirty="0" smtClean="0"/>
              <a:t>disusun </a:t>
            </a:r>
            <a:r>
              <a:rPr lang="id-ID" dirty="0"/>
              <a:t>atas </a:t>
            </a:r>
            <a:r>
              <a:rPr lang="en-US" dirty="0" err="1" smtClean="0"/>
              <a:t>beberapa</a:t>
            </a:r>
            <a:r>
              <a:rPr lang="id-ID" dirty="0" smtClean="0"/>
              <a:t> ranah </a:t>
            </a:r>
            <a:r>
              <a:rPr lang="id-ID" dirty="0"/>
              <a:t>kompetensi yang terkait dengan pembentukan karakter, kompetensi ilmu dasar,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/>
              <a:t>kompetensi inti yang terkait dengan bidang ilmu dan </a:t>
            </a:r>
            <a:r>
              <a:rPr lang="en-US" dirty="0" smtClean="0"/>
              <a:t>T</a:t>
            </a:r>
            <a:r>
              <a:rPr lang="id-ID" dirty="0" smtClean="0"/>
              <a:t>eknologi </a:t>
            </a:r>
            <a:r>
              <a:rPr lang="en-US" dirty="0" err="1" smtClean="0"/>
              <a:t>Informasi</a:t>
            </a:r>
            <a:r>
              <a:rPr lang="id-ID" dirty="0" smtClean="0"/>
              <a:t> </a:t>
            </a:r>
            <a:r>
              <a:rPr lang="id-ID" dirty="0"/>
              <a:t>sesuai rekomendasi dari </a:t>
            </a:r>
            <a:r>
              <a:rPr lang="en-US" dirty="0" smtClean="0"/>
              <a:t>KKNI APTIKOM 2014 </a:t>
            </a:r>
            <a:r>
              <a:rPr lang="en-US" dirty="0" err="1" smtClean="0"/>
              <a:t>dan</a:t>
            </a:r>
            <a:r>
              <a:rPr lang="en-US" dirty="0" smtClean="0"/>
              <a:t> ACM/IEEE 2013.</a:t>
            </a:r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6225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02884" y="1772816"/>
            <a:ext cx="108012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KBK</a:t>
            </a:r>
          </a:p>
        </p:txBody>
      </p:sp>
      <p:sp>
        <p:nvSpPr>
          <p:cNvPr id="7" name="Rectangle 6"/>
          <p:cNvSpPr/>
          <p:nvPr/>
        </p:nvSpPr>
        <p:spPr>
          <a:xfrm>
            <a:off x="5547300" y="1806602"/>
            <a:ext cx="108012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KKNI</a:t>
            </a:r>
            <a:endParaRPr lang="id-ID" dirty="0"/>
          </a:p>
        </p:txBody>
      </p:sp>
      <p:sp>
        <p:nvSpPr>
          <p:cNvPr id="8" name="TextBox 7"/>
          <p:cNvSpPr txBox="1"/>
          <p:nvPr/>
        </p:nvSpPr>
        <p:spPr>
          <a:xfrm>
            <a:off x="1778204" y="126876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kurikulum</a:t>
            </a:r>
            <a:endParaRPr lang="id-ID" dirty="0"/>
          </a:p>
        </p:txBody>
      </p:sp>
      <p:sp>
        <p:nvSpPr>
          <p:cNvPr id="9" name="TextBox 8"/>
          <p:cNvSpPr txBox="1"/>
          <p:nvPr/>
        </p:nvSpPr>
        <p:spPr>
          <a:xfrm>
            <a:off x="5547300" y="134076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kualifikasi</a:t>
            </a:r>
            <a:endParaRPr lang="id-ID" dirty="0"/>
          </a:p>
        </p:txBody>
      </p:sp>
      <p:sp>
        <p:nvSpPr>
          <p:cNvPr id="10" name="Right Arrow 9"/>
          <p:cNvSpPr/>
          <p:nvPr/>
        </p:nvSpPr>
        <p:spPr>
          <a:xfrm>
            <a:off x="2975000" y="2096852"/>
            <a:ext cx="2461096" cy="108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1619672" y="3284984"/>
            <a:ext cx="147297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Ranah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Keilmuan</a:t>
            </a:r>
            <a:endParaRPr lang="id-ID" dirty="0"/>
          </a:p>
        </p:txBody>
      </p:sp>
      <p:sp>
        <p:nvSpPr>
          <p:cNvPr id="12" name="Rectangle 11"/>
          <p:cNvSpPr/>
          <p:nvPr/>
        </p:nvSpPr>
        <p:spPr>
          <a:xfrm>
            <a:off x="1635878" y="4365104"/>
            <a:ext cx="1456766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Road map</a:t>
            </a:r>
            <a:endParaRPr lang="id-ID" dirty="0"/>
          </a:p>
        </p:txBody>
      </p:sp>
      <p:sp>
        <p:nvSpPr>
          <p:cNvPr id="13" name="Rectangle 12"/>
          <p:cNvSpPr/>
          <p:nvPr/>
        </p:nvSpPr>
        <p:spPr>
          <a:xfrm>
            <a:off x="1635879" y="5445224"/>
            <a:ext cx="1456766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Kurikulum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(Bloom Taxonomy)</a:t>
            </a:r>
            <a:endParaRPr lang="id-ID" sz="1400" dirty="0"/>
          </a:p>
        </p:txBody>
      </p:sp>
      <p:sp>
        <p:nvSpPr>
          <p:cNvPr id="14" name="Rectangle 13"/>
          <p:cNvSpPr/>
          <p:nvPr/>
        </p:nvSpPr>
        <p:spPr>
          <a:xfrm>
            <a:off x="5350874" y="3277710"/>
            <a:ext cx="147297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Kompetensi</a:t>
            </a:r>
            <a:r>
              <a:rPr lang="en-US" dirty="0" smtClean="0">
                <a:solidFill>
                  <a:schemeClr val="tx1"/>
                </a:solidFill>
              </a:rPr>
              <a:t>/Profile </a:t>
            </a:r>
            <a:r>
              <a:rPr lang="en-US" dirty="0" err="1" smtClean="0">
                <a:solidFill>
                  <a:schemeClr val="tx1"/>
                </a:solidFill>
              </a:rPr>
              <a:t>Lulusan</a:t>
            </a:r>
            <a:endParaRPr lang="id-ID" dirty="0"/>
          </a:p>
        </p:txBody>
      </p:sp>
      <p:sp>
        <p:nvSpPr>
          <p:cNvPr id="15" name="Rectangle 14"/>
          <p:cNvSpPr/>
          <p:nvPr/>
        </p:nvSpPr>
        <p:spPr>
          <a:xfrm>
            <a:off x="3563888" y="2348880"/>
            <a:ext cx="147297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Kompetensi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1984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Skill</a:t>
            </a:r>
          </a:p>
          <a:p>
            <a:pPr marL="285750" indent="-1984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Knowledge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285750" indent="-198438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Ethics (and Attitude) </a:t>
            </a:r>
            <a:endParaRPr lang="id-ID" sz="1400" dirty="0"/>
          </a:p>
        </p:txBody>
      </p:sp>
      <p:sp>
        <p:nvSpPr>
          <p:cNvPr id="16" name="Rectangle 15"/>
          <p:cNvSpPr/>
          <p:nvPr/>
        </p:nvSpPr>
        <p:spPr>
          <a:xfrm>
            <a:off x="5202023" y="4347223"/>
            <a:ext cx="1770671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Profesi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Bidang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Pekerjaan</a:t>
            </a:r>
            <a:endParaRPr lang="id-ID" dirty="0"/>
          </a:p>
        </p:txBody>
      </p:sp>
      <p:sp>
        <p:nvSpPr>
          <p:cNvPr id="17" name="Rectangle 16"/>
          <p:cNvSpPr/>
          <p:nvPr/>
        </p:nvSpPr>
        <p:spPr>
          <a:xfrm>
            <a:off x="7177505" y="4153769"/>
            <a:ext cx="1714975" cy="12147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V</a:t>
            </a:r>
            <a:r>
              <a:rPr lang="en-US" dirty="0" smtClean="0">
                <a:solidFill>
                  <a:schemeClr val="tx1"/>
                </a:solidFill>
              </a:rPr>
              <a:t>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tx1"/>
                </a:solidFill>
              </a:rPr>
              <a:t>Profesional</a:t>
            </a: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</a:rPr>
              <a:t>Kepemimpinan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Team work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</a:rPr>
              <a:t>Enterprenership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</a:rPr>
              <a:t>dll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202024" y="5414144"/>
            <a:ext cx="1770671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33 </a:t>
            </a:r>
            <a:r>
              <a:rPr lang="en-US" dirty="0" smtClean="0">
                <a:solidFill>
                  <a:schemeClr val="tx1"/>
                </a:solidFill>
              </a:rPr>
              <a:t>LOs + PO</a:t>
            </a:r>
            <a:endParaRPr lang="id-ID" dirty="0"/>
          </a:p>
        </p:txBody>
      </p:sp>
      <p:cxnSp>
        <p:nvCxnSpPr>
          <p:cNvPr id="20" name="Straight Arrow Connector 19"/>
          <p:cNvCxnSpPr>
            <a:stCxn id="6" idx="2"/>
            <a:endCxn id="11" idx="0"/>
          </p:cNvCxnSpPr>
          <p:nvPr/>
        </p:nvCxnSpPr>
        <p:spPr>
          <a:xfrm>
            <a:off x="2342944" y="2564904"/>
            <a:ext cx="1321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1" idx="2"/>
            <a:endCxn id="12" idx="0"/>
          </p:cNvCxnSpPr>
          <p:nvPr/>
        </p:nvCxnSpPr>
        <p:spPr>
          <a:xfrm>
            <a:off x="2356158" y="4077072"/>
            <a:ext cx="8103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2"/>
            <a:endCxn id="13" idx="0"/>
          </p:cNvCxnSpPr>
          <p:nvPr/>
        </p:nvCxnSpPr>
        <p:spPr>
          <a:xfrm>
            <a:off x="2364261" y="5157192"/>
            <a:ext cx="1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4" idx="2"/>
            <a:endCxn id="16" idx="0"/>
          </p:cNvCxnSpPr>
          <p:nvPr/>
        </p:nvCxnSpPr>
        <p:spPr>
          <a:xfrm flipH="1">
            <a:off x="6087359" y="4069798"/>
            <a:ext cx="1" cy="277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18" idx="0"/>
          </p:cNvCxnSpPr>
          <p:nvPr/>
        </p:nvCxnSpPr>
        <p:spPr>
          <a:xfrm>
            <a:off x="6087359" y="5139311"/>
            <a:ext cx="1" cy="274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7" idx="1"/>
            <a:endCxn id="16" idx="3"/>
          </p:cNvCxnSpPr>
          <p:nvPr/>
        </p:nvCxnSpPr>
        <p:spPr>
          <a:xfrm flipH="1" flipV="1">
            <a:off x="6972694" y="4743267"/>
            <a:ext cx="204811" cy="178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1"/>
            <a:endCxn id="13" idx="3"/>
          </p:cNvCxnSpPr>
          <p:nvPr/>
        </p:nvCxnSpPr>
        <p:spPr>
          <a:xfrm flipH="1">
            <a:off x="3092645" y="5810188"/>
            <a:ext cx="2109379" cy="31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  <a:endCxn id="18" idx="1"/>
          </p:cNvCxnSpPr>
          <p:nvPr/>
        </p:nvCxnSpPr>
        <p:spPr>
          <a:xfrm>
            <a:off x="3092644" y="3681028"/>
            <a:ext cx="2109380" cy="2129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3"/>
            <a:endCxn id="18" idx="1"/>
          </p:cNvCxnSpPr>
          <p:nvPr/>
        </p:nvCxnSpPr>
        <p:spPr>
          <a:xfrm>
            <a:off x="3092644" y="4761148"/>
            <a:ext cx="2109380" cy="1049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7" idx="2"/>
            <a:endCxn id="14" idx="0"/>
          </p:cNvCxnSpPr>
          <p:nvPr/>
        </p:nvCxnSpPr>
        <p:spPr>
          <a:xfrm>
            <a:off x="6087360" y="2598690"/>
            <a:ext cx="0" cy="679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31640" y="620688"/>
            <a:ext cx="6532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/>
              <a:t>Penyelaras Kurikulum Prodi Ilmu Komputer dengan KKNI 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3090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/>
          </a:bodyPr>
          <a:lstStyle/>
          <a:p>
            <a:r>
              <a:rPr lang="fi-FI" sz="3200" dirty="0"/>
              <a:t>Matakuliah yang Terkait pada Bahan Kajian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60466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road-map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457642"/>
              </p:ext>
            </p:extLst>
          </p:nvPr>
        </p:nvGraphicFramePr>
        <p:xfrm>
          <a:off x="323528" y="1654712"/>
          <a:ext cx="8568952" cy="4870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078"/>
                <a:gridCol w="1614390"/>
                <a:gridCol w="2512417"/>
                <a:gridCol w="3724067"/>
              </a:tblGrid>
              <a:tr h="370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No.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Ranah Kompetensi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Ranah Keilmuan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Mata Kuliah Terkait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Pembentukan Karakter 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Agama, </a:t>
                      </a:r>
                      <a:r>
                        <a:rPr lang="en-US" sz="1000" dirty="0" err="1">
                          <a:effectLst/>
                        </a:rPr>
                        <a:t>Pancasila</a:t>
                      </a:r>
                      <a:r>
                        <a:rPr lang="id-ID" sz="1000" dirty="0">
                          <a:effectLst/>
                        </a:rPr>
                        <a:t>, Bahasa Indonesia, </a:t>
                      </a:r>
                      <a:r>
                        <a:rPr lang="en-US" sz="1000" dirty="0" err="1">
                          <a:effectLst/>
                        </a:rPr>
                        <a:t>Pendidikan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Kewarganegaraan</a:t>
                      </a:r>
                      <a:r>
                        <a:rPr lang="en-US" sz="1000" dirty="0">
                          <a:effectLst/>
                        </a:rPr>
                        <a:t>, EAP1, EAP2, EAP3, EAP4</a:t>
                      </a:r>
                      <a:r>
                        <a:rPr lang="id-ID" sz="1000" dirty="0">
                          <a:effectLst/>
                        </a:rPr>
                        <a:t>, </a:t>
                      </a:r>
                      <a:r>
                        <a:rPr lang="en-US" sz="1000" dirty="0">
                          <a:effectLst/>
                        </a:rPr>
                        <a:t>Agama</a:t>
                      </a:r>
                      <a:r>
                        <a:rPr lang="id-ID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Sosial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Budaya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Dasar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Sejarah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Matematika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Struktur Diskrit (DS)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Kalkulus 1, Kalkulus 2, Matematika Diskrit 1, Matematika Diskrit 2, Analisis Numerik, Aljabar Linear, Statistika dan Probabilitas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Komputer Dasar</a:t>
                      </a:r>
                      <a:r>
                        <a:rPr lang="id-ID" sz="1000">
                          <a:effectLst/>
                        </a:rPr>
                        <a:t> 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Komputasi (CN), Bahasa Pemrograman (PL), Dasar-dasar Sistem (SF)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Dasar-dasar Pemrograman, Pengantar Sistem Digital, Pengantar Organisasi Komputer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Algoritma dan Pemrograman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Algoritma dan Kompleksitas (AL), Sistem Cerdas (IS)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Struktur Data dan Algoritma, Desain dan Analisis Algoritma, Pemrograman Deklaratif, Teori Bahasa dan Automata, Sistem Cerdas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1175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Grafis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Visualisasi</a:t>
                      </a:r>
                      <a:r>
                        <a:rPr lang="en-US" sz="1000" dirty="0">
                          <a:effectLst/>
                        </a:rPr>
                        <a:t> (GV), Interaksi </a:t>
                      </a:r>
                      <a:r>
                        <a:rPr lang="en-US" sz="1000" dirty="0" err="1">
                          <a:effectLst/>
                        </a:rPr>
                        <a:t>Manusia-Komputer</a:t>
                      </a:r>
                      <a:r>
                        <a:rPr lang="en-US" sz="1000" dirty="0">
                          <a:effectLst/>
                        </a:rPr>
                        <a:t> (HCI), </a:t>
                      </a:r>
                      <a:r>
                        <a:rPr lang="en-US" sz="1000" dirty="0" err="1">
                          <a:effectLst/>
                        </a:rPr>
                        <a:t>Penjaminan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Keamanan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Informasi</a:t>
                      </a:r>
                      <a:r>
                        <a:rPr lang="en-US" sz="1000" dirty="0">
                          <a:effectLst/>
                        </a:rPr>
                        <a:t> (IAS), Manajemen </a:t>
                      </a:r>
                      <a:r>
                        <a:rPr lang="en-US" sz="1000" dirty="0" err="1">
                          <a:effectLst/>
                        </a:rPr>
                        <a:t>Informasi</a:t>
                      </a:r>
                      <a:r>
                        <a:rPr lang="en-US" sz="1000" dirty="0">
                          <a:effectLst/>
                        </a:rPr>
                        <a:t> (IM), </a:t>
                      </a: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Pengembangan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 (SDF), </a:t>
                      </a: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 (SE)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Desain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Berorientasi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Objek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Perancangan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 Web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868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Sistem Komputer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Arsitektur dan Organisasi Komputer (AR), Jaringan dan Komunikasi (NC), Sistem Operasi (OS), Pengembangan Berbasis Platform (PBD), Komputasi Paralel dan Terdistribusi (PD)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Sistem Operasi, Jaringan Komputer, Pemrograman Sistem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3472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Kecakapan Hidup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Isu Sosial dan Praktik Profesional  (SP)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Masyarakat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Kerja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Praktik</a:t>
                      </a:r>
                      <a:r>
                        <a:rPr lang="en-US" sz="1000" dirty="0">
                          <a:effectLst/>
                        </a:rPr>
                        <a:t>/</a:t>
                      </a:r>
                      <a:r>
                        <a:rPr lang="en-US" sz="1000" dirty="0" err="1">
                          <a:effectLst/>
                        </a:rPr>
                        <a:t>Magang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Skripsi</a:t>
                      </a:r>
                      <a:r>
                        <a:rPr lang="en-US" sz="1000" dirty="0">
                          <a:effectLst/>
                        </a:rPr>
                        <a:t>/</a:t>
                      </a:r>
                      <a:r>
                        <a:rPr lang="en-US" sz="1000" dirty="0" err="1">
                          <a:effectLst/>
                        </a:rPr>
                        <a:t>Tugas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Akhir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01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Matakuliah yang Terkait pada Bahan Kajian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 </a:t>
            </a:r>
            <a:r>
              <a:rPr lang="en-US" dirty="0" err="1"/>
              <a:t>dikelompokkan</a:t>
            </a:r>
            <a:r>
              <a:rPr lang="en-US" dirty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matakuliah</a:t>
            </a: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(10 </a:t>
            </a:r>
            <a:r>
              <a:rPr lang="en-US" dirty="0" err="1"/>
              <a:t>sks</a:t>
            </a:r>
            <a:r>
              <a:rPr lang="en-US" dirty="0"/>
              <a:t>, 7.6%), </a:t>
            </a:r>
            <a:endParaRPr lang="en-US" dirty="0" smtClean="0"/>
          </a:p>
          <a:p>
            <a:r>
              <a:rPr lang="en-US" dirty="0" err="1" smtClean="0"/>
              <a:t>matakuliah</a:t>
            </a: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program </a:t>
            </a:r>
            <a:r>
              <a:rPr lang="en-US" dirty="0" err="1"/>
              <a:t>studi</a:t>
            </a:r>
            <a:r>
              <a:rPr lang="en-US" dirty="0"/>
              <a:t> (126 </a:t>
            </a:r>
            <a:r>
              <a:rPr lang="en-US" dirty="0" err="1"/>
              <a:t>sks</a:t>
            </a:r>
            <a:r>
              <a:rPr lang="en-US" dirty="0"/>
              <a:t>, 87.5%)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matakuliah</a:t>
            </a:r>
            <a:r>
              <a:rPr lang="en-US" dirty="0" smtClean="0"/>
              <a:t> </a:t>
            </a:r>
            <a:r>
              <a:rPr lang="en-US" dirty="0" err="1"/>
              <a:t>pilihan</a:t>
            </a:r>
            <a:r>
              <a:rPr lang="en-US" dirty="0"/>
              <a:t> (7 </a:t>
            </a:r>
            <a:r>
              <a:rPr lang="en-US" dirty="0" err="1"/>
              <a:t>sks</a:t>
            </a:r>
            <a:r>
              <a:rPr lang="en-US" dirty="0"/>
              <a:t>, 4.9%).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/>
              <a:t>matakuliah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(</a:t>
            </a:r>
            <a:r>
              <a:rPr lang="en-US" dirty="0" err="1"/>
              <a:t>Permendbud</a:t>
            </a:r>
            <a:r>
              <a:rPr lang="en-US" dirty="0"/>
              <a:t> no. 49 </a:t>
            </a:r>
            <a:r>
              <a:rPr lang="en-US" dirty="0" err="1"/>
              <a:t>tahun</a:t>
            </a:r>
            <a:r>
              <a:rPr lang="en-US" dirty="0"/>
              <a:t> 2014). </a:t>
            </a:r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9734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algn="ctr"/>
            <a:r>
              <a:rPr lang="en-US" dirty="0" err="1" smtClean="0"/>
              <a:t>Kompetensi</a:t>
            </a:r>
            <a:r>
              <a:rPr lang="en-US" dirty="0" smtClean="0"/>
              <a:t>/</a:t>
            </a:r>
            <a:r>
              <a:rPr lang="en-US" dirty="0" err="1" smtClean="0"/>
              <a:t>Profil</a:t>
            </a:r>
            <a:r>
              <a:rPr lang="en-US" dirty="0" smtClean="0"/>
              <a:t>/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1615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Cakupan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ompetensi</a:t>
            </a:r>
            <a:r>
              <a:rPr lang="en-US" dirty="0" smtClean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sz="2400" b="1" dirty="0" err="1" smtClean="0"/>
              <a:t>sikap</a:t>
            </a:r>
            <a:r>
              <a:rPr lang="en-US" sz="2400" b="1" dirty="0" smtClean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tata</a:t>
            </a:r>
            <a:r>
              <a:rPr lang="en-US" sz="2400" b="1" dirty="0"/>
              <a:t> </a:t>
            </a:r>
            <a:r>
              <a:rPr lang="en-US" sz="2400" b="1" dirty="0" err="1" smtClean="0"/>
              <a:t>nilai</a:t>
            </a:r>
            <a:endParaRPr lang="en-US" sz="2400" b="1" dirty="0" smtClean="0"/>
          </a:p>
          <a:p>
            <a:pPr lvl="1"/>
            <a:r>
              <a:rPr lang="en-US" sz="2400" b="1" dirty="0" err="1" smtClean="0"/>
              <a:t>kompetensi</a:t>
            </a:r>
            <a:r>
              <a:rPr lang="en-US" sz="2400" b="1" dirty="0" smtClean="0"/>
              <a:t> </a:t>
            </a:r>
            <a:r>
              <a:rPr lang="en-US" sz="2400" b="1" dirty="0" err="1"/>
              <a:t>umum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penciri</a:t>
            </a:r>
            <a:r>
              <a:rPr lang="en-US" sz="2400" b="1" dirty="0"/>
              <a:t> </a:t>
            </a:r>
            <a:r>
              <a:rPr lang="en-US" sz="2400" b="1" dirty="0" err="1"/>
              <a:t>universitas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lvl="1"/>
            <a:r>
              <a:rPr lang="en-US" sz="2400" b="1" dirty="0" err="1" smtClean="0"/>
              <a:t>kompetensi</a:t>
            </a:r>
            <a:r>
              <a:rPr lang="en-US" sz="2400" b="1" dirty="0" smtClean="0"/>
              <a:t> </a:t>
            </a:r>
            <a:r>
              <a:rPr lang="en-US" sz="2400" b="1" dirty="0" err="1"/>
              <a:t>khusus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096000" y="6477443"/>
            <a:ext cx="26370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 smtClean="0"/>
              <a:t>Permendikbud</a:t>
            </a:r>
            <a:r>
              <a:rPr lang="en-US" sz="1200" b="1" dirty="0" smtClean="0"/>
              <a:t> No. 49 </a:t>
            </a:r>
            <a:r>
              <a:rPr lang="en-US" sz="1200" b="1" dirty="0" err="1" smtClean="0"/>
              <a:t>Tahun</a:t>
            </a:r>
            <a:r>
              <a:rPr lang="en-US" sz="1200" b="1" dirty="0" smtClean="0"/>
              <a:t> 2014</a:t>
            </a:r>
            <a:endParaRPr lang="id-ID" sz="1200" b="1" dirty="0"/>
          </a:p>
        </p:txBody>
      </p:sp>
    </p:spTree>
    <p:extLst>
      <p:ext uri="{BB962C8B-B14F-4D97-AF65-F5344CB8AC3E}">
        <p14:creationId xmlns:p14="http://schemas.microsoft.com/office/powerpoint/2010/main" val="123010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 indent="-457200"/>
            <a:r>
              <a:rPr lang="en-US" sz="2800" dirty="0" err="1"/>
              <a:t>Profesi</a:t>
            </a:r>
            <a:r>
              <a:rPr lang="en-US" sz="2800" dirty="0"/>
              <a:t>/</a:t>
            </a:r>
            <a:r>
              <a:rPr lang="en-US" sz="2800" dirty="0" err="1"/>
              <a:t>Bidang</a:t>
            </a:r>
            <a:r>
              <a:rPr lang="en-US" sz="2800" dirty="0"/>
              <a:t> </a:t>
            </a:r>
            <a:r>
              <a:rPr lang="en-US" sz="2800" dirty="0" err="1"/>
              <a:t>Pekerjaan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Diisi</a:t>
            </a:r>
            <a:r>
              <a:rPr lang="en-US" sz="2800" dirty="0"/>
              <a:t> </a:t>
            </a:r>
            <a:r>
              <a:rPr lang="en-US" sz="2800" dirty="0" err="1"/>
              <a:t>Lulusan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Lulusan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technopreuner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/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program Magister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Magister </a:t>
            </a:r>
            <a:r>
              <a:rPr lang="en-US" dirty="0" err="1"/>
              <a:t>Profesi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/>
              <a:t>PS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/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USBI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manifestasi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4 </a:t>
            </a:r>
            <a:r>
              <a:rPr lang="en-US" dirty="0" err="1"/>
              <a:t>tahun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KKNI level 6. </a:t>
            </a:r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1132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Keilmuan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yang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pokok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program </a:t>
            </a:r>
            <a:r>
              <a:rPr lang="en-US" b="1" dirty="0" err="1" smtClean="0"/>
              <a:t>studi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konstelasinya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bidang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lainnya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 </a:t>
            </a:r>
            <a:r>
              <a:rPr lang="en-US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Roadmap</a:t>
            </a:r>
            <a:r>
              <a:rPr lang="en-US" b="1" dirty="0" smtClean="0">
                <a:sym typeface="Wingdings" panose="05000000000000000000" pitchFamily="2" charset="2"/>
              </a:rPr>
              <a:t>.</a:t>
            </a:r>
            <a:endParaRPr lang="en-US" b="1" dirty="0" smtClean="0"/>
          </a:p>
          <a:p>
            <a:r>
              <a:rPr lang="en-US" b="1" dirty="0" err="1"/>
              <a:t>Perkembangan</a:t>
            </a:r>
            <a:r>
              <a:rPr lang="en-US" b="1" dirty="0"/>
              <a:t> </a:t>
            </a:r>
            <a:r>
              <a:rPr lang="en-US" b="1" dirty="0" err="1" smtClean="0"/>
              <a:t>bidang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komputer</a:t>
            </a:r>
            <a:r>
              <a:rPr lang="en-US" b="1" dirty="0" smtClean="0"/>
              <a:t> </a:t>
            </a:r>
            <a:r>
              <a:rPr lang="en-US" b="1" dirty="0" err="1" smtClean="0"/>
              <a:t>saat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10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r>
              <a:rPr lang="en-US" b="1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693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2800" dirty="0"/>
              <a:t>Bidang Ilmu Yang Menjadi Pokok dari Program Studi dan Konstelasinya terhadap Bidang Ilmu Lainnya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45842"/>
            <a:ext cx="5607322" cy="34348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899592" y="5589240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Contoh</a:t>
            </a:r>
            <a:r>
              <a:rPr lang="en-US" sz="1600" dirty="0" smtClean="0"/>
              <a:t> </a:t>
            </a:r>
            <a:r>
              <a:rPr lang="id-ID" sz="1600" b="1" dirty="0" smtClean="0"/>
              <a:t>Roadmap </a:t>
            </a:r>
            <a:r>
              <a:rPr lang="id-ID" sz="1600" b="1" dirty="0"/>
              <a:t>Keilmuan dan Keahlian </a:t>
            </a:r>
            <a:r>
              <a:rPr lang="id-ID" sz="1600" dirty="0"/>
              <a:t>dari Program Studi </a:t>
            </a:r>
            <a:r>
              <a:rPr lang="en-US" sz="1600" dirty="0" err="1" smtClean="0"/>
              <a:t>Teknologi</a:t>
            </a:r>
            <a:r>
              <a:rPr lang="en-US" sz="1600" dirty="0" smtClean="0"/>
              <a:t> </a:t>
            </a:r>
            <a:r>
              <a:rPr lang="en-US" sz="1600" dirty="0" err="1" smtClean="0"/>
              <a:t>Pangan</a:t>
            </a:r>
            <a:r>
              <a:rPr lang="en-US" sz="1600" dirty="0" smtClean="0"/>
              <a:t>, </a:t>
            </a:r>
            <a:r>
              <a:rPr lang="en-US" sz="1600" dirty="0" err="1"/>
              <a:t>p</a:t>
            </a:r>
            <a:r>
              <a:rPr lang="en-US" sz="1600" dirty="0" err="1" smtClean="0"/>
              <a:t>erlu</a:t>
            </a:r>
            <a:r>
              <a:rPr lang="en-US" sz="1600" dirty="0" smtClean="0"/>
              <a:t> </a:t>
            </a:r>
            <a:r>
              <a:rPr lang="en-US" sz="1600" dirty="0" err="1" smtClean="0"/>
              <a:t>kesepakatan</a:t>
            </a:r>
            <a:r>
              <a:rPr lang="en-US" sz="1600" dirty="0" smtClean="0"/>
              <a:t> roadmap </a:t>
            </a:r>
            <a:r>
              <a:rPr lang="en-US" sz="1600" dirty="0" err="1" smtClean="0"/>
              <a:t>untuk</a:t>
            </a:r>
            <a:r>
              <a:rPr lang="en-US" sz="1600" dirty="0" smtClean="0"/>
              <a:t> PS </a:t>
            </a: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Informatika</a:t>
            </a:r>
            <a:r>
              <a:rPr lang="en-US" sz="1600" dirty="0" smtClean="0"/>
              <a:t>. </a:t>
            </a:r>
            <a:endParaRPr lang="en-US" sz="1600" dirty="0"/>
          </a:p>
          <a:p>
            <a:r>
              <a:rPr lang="en-US" sz="1600" dirty="0" smtClean="0"/>
              <a:t>(</a:t>
            </a:r>
            <a:r>
              <a:rPr lang="en-US" sz="1600" dirty="0" err="1" smtClean="0"/>
              <a:t>Assosiasi</a:t>
            </a:r>
            <a:r>
              <a:rPr lang="en-US" sz="1600" dirty="0" smtClean="0"/>
              <a:t> lain: FORTEI, PATPI, </a:t>
            </a:r>
            <a:r>
              <a:rPr lang="en-US" sz="1600" dirty="0" err="1" smtClean="0"/>
              <a:t>dll</a:t>
            </a:r>
            <a:r>
              <a:rPr lang="en-US" sz="1600" dirty="0" smtClean="0"/>
              <a:t>.)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281177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/>
          </a:bodyPr>
          <a:lstStyle/>
          <a:p>
            <a:pPr marL="0" indent="0"/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d</a:t>
            </a:r>
            <a:r>
              <a:rPr lang="en-US" sz="3200" dirty="0" err="1" smtClean="0"/>
              <a:t>asar</a:t>
            </a:r>
            <a:r>
              <a:rPr lang="en-US" sz="3200" dirty="0" smtClean="0"/>
              <a:t> road-map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Ilmu</a:t>
            </a:r>
            <a:r>
              <a:rPr lang="en-US" sz="3200" dirty="0"/>
              <a:t> </a:t>
            </a:r>
            <a:r>
              <a:rPr lang="en-US" sz="3200" dirty="0" err="1"/>
              <a:t>Komputer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927229"/>
              </p:ext>
            </p:extLst>
          </p:nvPr>
        </p:nvGraphicFramePr>
        <p:xfrm>
          <a:off x="323528" y="1412776"/>
          <a:ext cx="8568952" cy="4865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078"/>
                <a:gridCol w="1614390"/>
                <a:gridCol w="2512417"/>
                <a:gridCol w="3724067"/>
              </a:tblGrid>
              <a:tr h="370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No.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Ranah Kompetensi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Ranah Keilmuan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Mata Kuliah Terkait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Pembentukan Karakter 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Agama, </a:t>
                      </a:r>
                      <a:r>
                        <a:rPr lang="en-US" sz="1000" dirty="0" err="1">
                          <a:effectLst/>
                        </a:rPr>
                        <a:t>Pancasila</a:t>
                      </a:r>
                      <a:r>
                        <a:rPr lang="id-ID" sz="1000" dirty="0">
                          <a:effectLst/>
                        </a:rPr>
                        <a:t>, Bahasa Indonesia, </a:t>
                      </a:r>
                      <a:r>
                        <a:rPr lang="en-US" sz="1000" dirty="0" err="1">
                          <a:effectLst/>
                        </a:rPr>
                        <a:t>Pendidikan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Kewarganegaraan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smtClean="0">
                          <a:effectLst/>
                        </a:rPr>
                        <a:t>Bahasa </a:t>
                      </a:r>
                      <a:r>
                        <a:rPr lang="en-US" sz="1000" dirty="0" err="1" smtClean="0">
                          <a:effectLst/>
                        </a:rPr>
                        <a:t>Inggris</a:t>
                      </a:r>
                      <a:r>
                        <a:rPr lang="en-US" sz="1000" dirty="0" smtClean="0">
                          <a:effectLst/>
                        </a:rPr>
                        <a:t>, Agama</a:t>
                      </a:r>
                      <a:r>
                        <a:rPr lang="id-ID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Ilmu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Sosial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Budaya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Dasar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Sejarah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Matematika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Struktur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Diskrit</a:t>
                      </a:r>
                      <a:r>
                        <a:rPr lang="en-US" sz="1000" dirty="0">
                          <a:effectLst/>
                        </a:rPr>
                        <a:t> (DS)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Kalkulus 1, Kalkulus 2, Matematika Diskrit 1, Matematika Diskrit 2, Analisis Numerik, Aljabar Linear, Statistika dan Probabilitas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Komputer Dasar</a:t>
                      </a:r>
                      <a:r>
                        <a:rPr lang="id-ID" sz="1000">
                          <a:effectLst/>
                        </a:rPr>
                        <a:t> 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Ilmu Komputasi (CN), Bahasa Pemrograman (PL), Dasar-dasar Sistem (SF)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Dasar-dasar Pemrograman, Pengantar Sistem Digital, Pengantar Organisasi Komputer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5208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Algoritma dan Pemrograman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Algoritma dan Kompleksitas (AL), Sistem Cerdas (IS)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Struktur Data dan Algoritma, Desain dan Analisis Algoritma, Pemrograman Deklaratif, Teori Bahasa dan Automata, Sistem Cerdas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1175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Grafis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Visualisasi</a:t>
                      </a:r>
                      <a:r>
                        <a:rPr lang="en-US" sz="1000" dirty="0">
                          <a:effectLst/>
                        </a:rPr>
                        <a:t> (GV), Interaksi </a:t>
                      </a:r>
                      <a:r>
                        <a:rPr lang="en-US" sz="1000" dirty="0" err="1">
                          <a:effectLst/>
                        </a:rPr>
                        <a:t>Manusia-Komputer</a:t>
                      </a:r>
                      <a:r>
                        <a:rPr lang="en-US" sz="1000" dirty="0">
                          <a:effectLst/>
                        </a:rPr>
                        <a:t> (HCI), </a:t>
                      </a:r>
                      <a:r>
                        <a:rPr lang="en-US" sz="1000" dirty="0" err="1">
                          <a:effectLst/>
                        </a:rPr>
                        <a:t>Penjaminan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Keamanan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Informasi</a:t>
                      </a:r>
                      <a:r>
                        <a:rPr lang="en-US" sz="1000" dirty="0">
                          <a:effectLst/>
                        </a:rPr>
                        <a:t> (IAS), Manajemen </a:t>
                      </a:r>
                      <a:r>
                        <a:rPr lang="en-US" sz="1000" dirty="0" err="1">
                          <a:effectLst/>
                        </a:rPr>
                        <a:t>Informasi</a:t>
                      </a:r>
                      <a:r>
                        <a:rPr lang="en-US" sz="1000" dirty="0">
                          <a:effectLst/>
                        </a:rPr>
                        <a:t> (IM), </a:t>
                      </a:r>
                      <a:r>
                        <a:rPr lang="en-US" sz="1000" dirty="0" err="1">
                          <a:effectLst/>
                        </a:rPr>
                        <a:t>Dasar-dasar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Pengembangan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 (SDF), </a:t>
                      </a: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 (SE)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Desain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Berorientasi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Objek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Rekayasa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Perangkat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Lunak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Perancangan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Pemrograman</a:t>
                      </a:r>
                      <a:r>
                        <a:rPr lang="en-US" sz="1000" dirty="0">
                          <a:effectLst/>
                        </a:rPr>
                        <a:t> Web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868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Sistem Komputer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Arsitektur dan Organisasi Komputer (AR), Jaringan dan Komunikasi (NC), Sistem Operasi (OS), Pengembangan Berbasis Platform (PBD), Komputasi Paralel dan Terdistribusi (PD)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Sistem Operasi, Jaringan Komputer, Pemrograman Sistem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  <a:tr h="3472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Kecakapan Hidup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Isu Sosial dan Praktik Profesional  (SP)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Komputer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dan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Masyarakat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Kerja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Praktik</a:t>
                      </a:r>
                      <a:r>
                        <a:rPr lang="en-US" sz="1000" dirty="0">
                          <a:effectLst/>
                        </a:rPr>
                        <a:t>/</a:t>
                      </a:r>
                      <a:r>
                        <a:rPr lang="en-US" sz="1000" dirty="0" err="1">
                          <a:effectLst/>
                        </a:rPr>
                        <a:t>Magang</a:t>
                      </a:r>
                      <a:r>
                        <a:rPr lang="en-US" sz="1000" dirty="0">
                          <a:effectLst/>
                        </a:rPr>
                        <a:t>, </a:t>
                      </a:r>
                      <a:r>
                        <a:rPr lang="en-US" sz="1000" dirty="0" err="1">
                          <a:effectLst/>
                        </a:rPr>
                        <a:t>Skripsi</a:t>
                      </a:r>
                      <a:r>
                        <a:rPr lang="en-US" sz="1000" dirty="0">
                          <a:effectLst/>
                        </a:rPr>
                        <a:t>/</a:t>
                      </a:r>
                      <a:r>
                        <a:rPr lang="en-US" sz="1000" dirty="0" err="1">
                          <a:effectLst/>
                        </a:rPr>
                        <a:t>Tugas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Akhir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58" marR="617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76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/>
              <a:t>Perkembangan</a:t>
            </a:r>
            <a:r>
              <a:rPr lang="en-US" sz="2400" b="1" dirty="0"/>
              <a:t> </a:t>
            </a:r>
            <a:r>
              <a:rPr lang="en-US" sz="2400" b="1" dirty="0" err="1"/>
              <a:t>Bidang</a:t>
            </a:r>
            <a:r>
              <a:rPr lang="en-US" sz="2400" b="1" dirty="0"/>
              <a:t> </a:t>
            </a:r>
            <a:r>
              <a:rPr lang="en-US" sz="2400" b="1" dirty="0" err="1"/>
              <a:t>Ilmu</a:t>
            </a:r>
            <a:r>
              <a:rPr lang="en-US" sz="2400" b="1" dirty="0"/>
              <a:t> </a:t>
            </a:r>
            <a:r>
              <a:rPr lang="en-US" sz="2400" b="1" dirty="0" err="1"/>
              <a:t>Saat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10 </a:t>
            </a:r>
            <a:r>
              <a:rPr lang="en-US" sz="2400" b="1" dirty="0" err="1"/>
              <a:t>Tahun</a:t>
            </a:r>
            <a:r>
              <a:rPr lang="en-US" sz="2400" b="1" dirty="0"/>
              <a:t> </a:t>
            </a:r>
            <a:r>
              <a:rPr lang="en-US" sz="2400" b="1" dirty="0" err="1"/>
              <a:t>ke</a:t>
            </a:r>
            <a:r>
              <a:rPr lang="en-US" sz="2400" b="1" dirty="0"/>
              <a:t> </a:t>
            </a:r>
            <a:r>
              <a:rPr lang="en-US" sz="2400" b="1" dirty="0" err="1"/>
              <a:t>Depan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7499176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Pervasive/Ubiquitous Computing</a:t>
            </a:r>
          </a:p>
          <a:p>
            <a:r>
              <a:rPr lang="en-US" dirty="0" smtClean="0"/>
              <a:t>Context Aware Computing</a:t>
            </a:r>
          </a:p>
          <a:p>
            <a:r>
              <a:rPr lang="en-US" dirty="0" smtClean="0"/>
              <a:t>Nomadic Computing</a:t>
            </a:r>
          </a:p>
          <a:p>
            <a:r>
              <a:rPr lang="en-US" dirty="0"/>
              <a:t>Mobile </a:t>
            </a:r>
            <a:r>
              <a:rPr lang="en-US" dirty="0" smtClean="0"/>
              <a:t>Computing</a:t>
            </a:r>
          </a:p>
          <a:p>
            <a:r>
              <a:rPr lang="en-US" dirty="0" smtClean="0"/>
              <a:t>Ambient Intelligence</a:t>
            </a:r>
            <a:endParaRPr lang="en-US" dirty="0"/>
          </a:p>
          <a:p>
            <a:r>
              <a:rPr lang="en-US" dirty="0" err="1" smtClean="0"/>
              <a:t>IoT</a:t>
            </a:r>
            <a:endParaRPr lang="en-US" dirty="0"/>
          </a:p>
          <a:p>
            <a:r>
              <a:rPr lang="en-US" dirty="0"/>
              <a:t>Cloud Computing</a:t>
            </a:r>
          </a:p>
          <a:p>
            <a:r>
              <a:rPr lang="en-US" dirty="0" err="1"/>
              <a:t>Spatio</a:t>
            </a:r>
            <a:r>
              <a:rPr lang="en-US" dirty="0"/>
              <a:t>-temporal database versus no-database</a:t>
            </a:r>
          </a:p>
          <a:p>
            <a:r>
              <a:rPr lang="en-US" dirty="0" smtClean="0"/>
              <a:t>Information </a:t>
            </a:r>
            <a:r>
              <a:rPr lang="en-US" dirty="0" smtClean="0"/>
              <a:t>Security</a:t>
            </a:r>
          </a:p>
          <a:p>
            <a:r>
              <a:rPr lang="en-US" dirty="0" smtClean="0"/>
              <a:t>Game Technology</a:t>
            </a:r>
          </a:p>
          <a:p>
            <a:r>
              <a:rPr lang="en-US" dirty="0" smtClean="0"/>
              <a:t>Intelligent </a:t>
            </a:r>
            <a:r>
              <a:rPr lang="en-US" dirty="0" smtClean="0"/>
              <a:t>Environment</a:t>
            </a:r>
          </a:p>
          <a:p>
            <a:r>
              <a:rPr lang="en-US" dirty="0"/>
              <a:t>e</a:t>
            </a:r>
            <a:r>
              <a:rPr lang="en-US" dirty="0" smtClean="0"/>
              <a:t>tc.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184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RANCANGAN </a:t>
            </a:r>
            <a:r>
              <a:rPr lang="en-US" sz="2800" b="1" dirty="0" smtClean="0"/>
              <a:t>KURIKULUM BERDASARKAN KKNI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Kompetensi</a:t>
            </a:r>
            <a:r>
              <a:rPr lang="en-US" dirty="0" smtClean="0"/>
              <a:t>/</a:t>
            </a:r>
            <a:r>
              <a:rPr lang="en-US" dirty="0" err="1" smtClean="0"/>
              <a:t>Profil</a:t>
            </a:r>
            <a:r>
              <a:rPr lang="en-US" dirty="0" smtClean="0"/>
              <a:t>/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Lulusan</a:t>
            </a:r>
            <a:r>
              <a:rPr lang="en-US" dirty="0"/>
              <a:t> Program </a:t>
            </a:r>
            <a:r>
              <a:rPr lang="en-US" dirty="0" err="1" smtClean="0"/>
              <a:t>Studi</a:t>
            </a:r>
            <a:r>
              <a:rPr lang="en-US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Profesi</a:t>
            </a:r>
            <a:r>
              <a:rPr lang="en-US" dirty="0"/>
              <a:t>/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id-ID" dirty="0" smtClean="0"/>
              <a:t>Capaian </a:t>
            </a:r>
            <a:r>
              <a:rPr lang="id-ID" dirty="0"/>
              <a:t>Pembelajaran (Learning Outcomes) </a:t>
            </a:r>
            <a:r>
              <a:rPr lang="id-ID" dirty="0" smtClean="0"/>
              <a:t>Sesuai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id-ID" dirty="0"/>
              <a:t>Profil Lulusan dan KKNI Level </a:t>
            </a:r>
            <a:r>
              <a:rPr lang="id-ID" dirty="0" smtClean="0"/>
              <a:t>6</a:t>
            </a:r>
            <a:r>
              <a:rPr lang="en-US" dirty="0" smtClean="0"/>
              <a:t>, 8 </a:t>
            </a:r>
            <a:r>
              <a:rPr lang="en-US" dirty="0" err="1" smtClean="0"/>
              <a:t>dan</a:t>
            </a:r>
            <a:r>
              <a:rPr lang="en-US" dirty="0" smtClean="0"/>
              <a:t> 9.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 smtClean="0"/>
              <a:t>diturunkan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(Learning Outcomes</a:t>
            </a:r>
            <a:r>
              <a:rPr lang="en-US" dirty="0" smtClean="0"/>
              <a:t>).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Matakuliah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per Semester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Bobotnya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2917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RANCANGAN </a:t>
            </a:r>
            <a:r>
              <a:rPr lang="en-US" sz="2800" b="1" dirty="0" smtClean="0"/>
              <a:t>KURIKULUM BERDASARKAN KKNI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64904"/>
          </a:xfrm>
          <a:solidFill>
            <a:schemeClr val="bg2">
              <a:alpha val="14000"/>
            </a:schemeClr>
          </a:solidFill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Profil</a:t>
            </a:r>
            <a:r>
              <a:rPr lang="en-US" sz="1800" dirty="0"/>
              <a:t>/</a:t>
            </a:r>
            <a:r>
              <a:rPr lang="en-US" sz="1800" dirty="0" err="1"/>
              <a:t>Karakteristik</a:t>
            </a:r>
            <a:r>
              <a:rPr lang="en-US" sz="1800" dirty="0"/>
              <a:t> </a:t>
            </a:r>
            <a:r>
              <a:rPr lang="en-US" sz="1800" dirty="0" err="1"/>
              <a:t>Lulusan</a:t>
            </a:r>
            <a:r>
              <a:rPr lang="en-US" sz="1800" dirty="0"/>
              <a:t> Program </a:t>
            </a:r>
            <a:r>
              <a:rPr lang="en-US" sz="1800" dirty="0" err="1" smtClean="0"/>
              <a:t>Studi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Profesi</a:t>
            </a:r>
            <a:r>
              <a:rPr lang="en-US" sz="1800" dirty="0"/>
              <a:t>/</a:t>
            </a:r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Pekerjaan</a:t>
            </a:r>
            <a:r>
              <a:rPr lang="en-US" sz="1800" dirty="0"/>
              <a:t>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Diisi</a:t>
            </a:r>
            <a:r>
              <a:rPr lang="en-US" sz="1800" dirty="0"/>
              <a:t> </a:t>
            </a:r>
            <a:r>
              <a:rPr lang="en-US" sz="1800" dirty="0" err="1" smtClean="0"/>
              <a:t>Lulusan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id-ID" sz="1800" dirty="0" smtClean="0"/>
              <a:t>Capaian </a:t>
            </a:r>
            <a:r>
              <a:rPr lang="id-ID" sz="1800" dirty="0"/>
              <a:t>Pembelajaran (Learning Outcomes) Sesuai Profil Lulusan dan KKNI Level </a:t>
            </a:r>
            <a:r>
              <a:rPr lang="id-ID" sz="1800" dirty="0" smtClean="0"/>
              <a:t>6</a:t>
            </a:r>
            <a:r>
              <a:rPr lang="en-US" sz="1800" dirty="0" smtClean="0"/>
              <a:t>, 8 </a:t>
            </a:r>
            <a:r>
              <a:rPr lang="en-US" sz="1800" dirty="0" err="1" smtClean="0"/>
              <a:t>dan</a:t>
            </a:r>
            <a:r>
              <a:rPr lang="en-US" sz="1800" dirty="0" smtClean="0"/>
              <a:t> 9.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/>
              <a:t>Kajian</a:t>
            </a:r>
            <a:r>
              <a:rPr lang="en-US" sz="1800" dirty="0"/>
              <a:t> yang </a:t>
            </a:r>
            <a:r>
              <a:rPr lang="en-US" sz="1800" dirty="0" err="1" smtClean="0"/>
              <a:t>diturunkan</a:t>
            </a:r>
            <a:r>
              <a:rPr lang="en-US" sz="1800" dirty="0" smtClean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Pembelajaran</a:t>
            </a:r>
            <a:r>
              <a:rPr lang="en-US" sz="1800" dirty="0"/>
              <a:t> (Learning Outcomes</a:t>
            </a:r>
            <a:r>
              <a:rPr lang="en-US" sz="1800" dirty="0" smtClean="0"/>
              <a:t>).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Matakuliah</a:t>
            </a:r>
            <a:r>
              <a:rPr lang="en-US" sz="1800" dirty="0"/>
              <a:t> yang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Bahan</a:t>
            </a:r>
            <a:r>
              <a:rPr lang="en-US" sz="1800" dirty="0"/>
              <a:t> </a:t>
            </a:r>
            <a:r>
              <a:rPr lang="en-US" sz="1800" dirty="0" err="1" smtClean="0"/>
              <a:t>Kajian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Susunan</a:t>
            </a:r>
            <a:r>
              <a:rPr lang="en-US" sz="1800" dirty="0"/>
              <a:t> </a:t>
            </a:r>
            <a:r>
              <a:rPr lang="en-US" sz="1800" dirty="0" err="1"/>
              <a:t>Matakuliah</a:t>
            </a:r>
            <a:r>
              <a:rPr lang="en-US" sz="1800" dirty="0"/>
              <a:t> per Semester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 smtClean="0"/>
              <a:t>Bobotnya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71600" y="4221088"/>
            <a:ext cx="7128792" cy="234968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 smtClean="0"/>
              <a:t>Kerangka Kualifikasi Nasional Indonesia (KKNI) : </a:t>
            </a:r>
            <a:r>
              <a:rPr lang="id-ID" b="1" u="sng" dirty="0" smtClean="0"/>
              <a:t>kerangka penjenjangan kualifikasi kompetensi </a:t>
            </a:r>
            <a:r>
              <a:rPr lang="id-ID" dirty="0" smtClean="0"/>
              <a:t>yg dapat menyandingkan, menyetarakan, dan mengintegrasikan antara bidang pendidikan dan bidang pelatihan kerja serta pengalaman kerja dalam rangka </a:t>
            </a:r>
            <a:r>
              <a:rPr lang="id-ID" b="1" u="sng" dirty="0" smtClean="0"/>
              <a:t>pemberian pengakuan kompetensi kerja</a:t>
            </a:r>
            <a:r>
              <a:rPr lang="id-ID" u="sng" dirty="0" smtClean="0"/>
              <a:t> </a:t>
            </a:r>
            <a:r>
              <a:rPr lang="id-ID" dirty="0" smtClean="0"/>
              <a:t>sesuai dg struktur pekerjaan di berbagai sektor pekerjaan.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4931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15182</TotalTime>
  <Words>2787</Words>
  <Application>Microsoft Office PowerPoint</Application>
  <PresentationFormat>On-screen Show (4:3)</PresentationFormat>
  <Paragraphs>576</Paragraphs>
  <Slides>33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Clarity</vt:lpstr>
      <vt:lpstr>KKNI Sebagai Basis Pengembangan Kurikulum (KBK) Ilmu Komputer</vt:lpstr>
      <vt:lpstr>Pokja-4  KKNI APTIKOM</vt:lpstr>
      <vt:lpstr>PowerPoint Presentation</vt:lpstr>
      <vt:lpstr>Rumpun Keilmuan</vt:lpstr>
      <vt:lpstr>Bidang Ilmu Yang Menjadi Pokok dari Program Studi dan Konstelasinya terhadap Bidang Ilmu Lainnya</vt:lpstr>
      <vt:lpstr>Contoh dasar road-map pada Ilmu Komputer</vt:lpstr>
      <vt:lpstr>Perkembangan Bidang Ilmu Saat Ini dan 10 Tahun ke Depan</vt:lpstr>
      <vt:lpstr>RANCANGAN KURIKULUM BERDASARKAN KKNI</vt:lpstr>
      <vt:lpstr>RANCANGAN KURIKULUM BERDASARKAN KKNI</vt:lpstr>
      <vt:lpstr>Standar Kompetensi Lulusan</vt:lpstr>
      <vt:lpstr>Kompetensi Umum Lulusan Program Studi Ilmu komputer</vt:lpstr>
      <vt:lpstr>Kompetensi Khusus Lulusan Program Studi Ilmu komputer</vt:lpstr>
      <vt:lpstr>Profil/Karakteristik Lulusan Program Studi Ilmu komputer</vt:lpstr>
      <vt:lpstr>Kompetensi Khusus Lulusan Program Studi Ilmu komputer</vt:lpstr>
      <vt:lpstr>Capaian Pembelajaran (Learning Outcomes)</vt:lpstr>
      <vt:lpstr>Pokja-4  KKNI APTIKOM</vt:lpstr>
      <vt:lpstr>Assessment Methods and Type/Course Assessment State weightage of each type of assessment</vt:lpstr>
      <vt:lpstr>PowerPoint Presentation</vt:lpstr>
      <vt:lpstr>Pokja-4  KKNI APTIKOM</vt:lpstr>
      <vt:lpstr>PowerPoint Presentation</vt:lpstr>
      <vt:lpstr>Backup Slides</vt:lpstr>
      <vt:lpstr>PowerPoint Presentation</vt:lpstr>
      <vt:lpstr>PowerPoint Presentation</vt:lpstr>
      <vt:lpstr>PowerPoint Presentation</vt:lpstr>
      <vt:lpstr>Bahan Kajian yang diturunkan dari Pembelajaran (Learning Outcomes)</vt:lpstr>
      <vt:lpstr>Bahan Kajian yang diturunkan dari Pembelajaran (Learning Outcomes)</vt:lpstr>
      <vt:lpstr>Bahan Kajian yang diturunkan dari Pembelajaran (Learning Outcomes)</vt:lpstr>
      <vt:lpstr>Bahan Kajian yang diturunkan dari Pembelajaran</vt:lpstr>
      <vt:lpstr>Matakuliah yang Terkait pada Bahan Kajian</vt:lpstr>
      <vt:lpstr>Matakuliah yang Terkait pada Bahan Kajian</vt:lpstr>
      <vt:lpstr>Matakuliah yang Terkait pada Bahan Kajian</vt:lpstr>
      <vt:lpstr>Kompetensi/Profil/Karakteristik Lulusan Program Studi Ilmu komputer</vt:lpstr>
      <vt:lpstr>Profesi/Bidang Pekerjaan Yang Dapat Diisi Lulusan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Penyelaras Kurikulum Prodi Ilmu Komputer dengan KKNI</dc:title>
  <dc:creator>Teddy Mantoro</dc:creator>
  <cp:lastModifiedBy>Teddy Mantoro</cp:lastModifiedBy>
  <cp:revision>112</cp:revision>
  <dcterms:created xsi:type="dcterms:W3CDTF">2014-09-02T16:18:15Z</dcterms:created>
  <dcterms:modified xsi:type="dcterms:W3CDTF">2014-12-05T02:15:26Z</dcterms:modified>
</cp:coreProperties>
</file>