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21"/>
  </p:notesMasterIdLst>
  <p:sldIdLst>
    <p:sldId id="256" r:id="rId2"/>
    <p:sldId id="277" r:id="rId3"/>
    <p:sldId id="276" r:id="rId4"/>
    <p:sldId id="280" r:id="rId5"/>
    <p:sldId id="279" r:id="rId6"/>
    <p:sldId id="281" r:id="rId7"/>
    <p:sldId id="282" r:id="rId8"/>
    <p:sldId id="283" r:id="rId9"/>
    <p:sldId id="287" r:id="rId10"/>
    <p:sldId id="278" r:id="rId11"/>
    <p:sldId id="285" r:id="rId12"/>
    <p:sldId id="286" r:id="rId13"/>
    <p:sldId id="292" r:id="rId14"/>
    <p:sldId id="288" r:id="rId15"/>
    <p:sldId id="293" r:id="rId16"/>
    <p:sldId id="294" r:id="rId17"/>
    <p:sldId id="295" r:id="rId18"/>
    <p:sldId id="296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3" autoAdjust="0"/>
    <p:restoredTop sz="94660"/>
  </p:normalViewPr>
  <p:slideViewPr>
    <p:cSldViewPr>
      <p:cViewPr varScale="1">
        <p:scale>
          <a:sx n="67" d="100"/>
          <a:sy n="67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CC5F4B9-B9EB-4ABC-B7DD-58EE418CC625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C80576-95DE-4C74-9006-FF2261AB2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63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030B-AD01-49AA-9F36-02C230E2017E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F0FDF14-4D06-4DD1-A7EB-49486CAA9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34E7E-C1AF-4301-885B-C44BFD57F752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66779-4DA8-4852-B586-B70805C66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F59AC-6C59-4446-87CD-9CFEFBAB9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C2539-5D70-4D99-B006-994198FDE8A4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BE53-2F40-4D64-A848-B966B702B7CB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4C9DA-E894-4868-AF93-BD163D3D1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CC540-E4B4-498D-BDA2-F5F1D92983B3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B609886-2113-4F2C-BDF0-9DC8A93F7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157E8-6063-4ABC-B879-B12A2ED70FB3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8F2E1-19FD-46FC-A85F-50D772753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12439-53DF-402B-ABCA-9DEFFFFA7EBF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A7C7940-1601-4923-8290-9F4BB4658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42802-30BD-4E11-AFBF-FA46CB2DC7A6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3D0FE-3493-4F30-A653-9B244B7ED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C9DD4-AABD-4DEE-89F8-0A4623D065BC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E40C83A-F3E5-439A-B774-8F04F9536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9F77740-8F6D-4598-B697-85B1F7B2D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94FC1-059B-412C-B044-D2B7EA6C27FB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0A339-4EDF-4266-92E1-3A5F891F8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64205-CC90-48BB-AC4E-9C63548C18CD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F7F878-8DCD-4705-A8F6-2BBDAC12D73F}" type="datetime1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F850E8-73CC-4185-8C95-02D49C6B4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164C6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604878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28950"/>
            <a:ext cx="8077200" cy="30432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i="1" smtClean="0"/>
              <a:t>Pointers</a:t>
            </a:r>
            <a:endParaRPr lang="en-US" b="0" i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E8E5-A3BA-495F-8BB7-2F5BB283847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331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Pemrograman Dasar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01625" y="312738"/>
            <a:ext cx="8534400" cy="7588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Contoh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62C53-CA48-4DFD-B1C5-02AC8387407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 ()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tunjuk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tunjuk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&amp;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tunjuk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10;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tunjuk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&amp;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tunjuk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20;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nilai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"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nilai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"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DBBF3-6545-4666-9E11-3CF14EA546D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3556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smtClean="0"/>
              <a:t>Misalkan terdapat potongan kode program seperti berikut:</a:t>
            </a:r>
          </a:p>
          <a:p>
            <a:pPr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int andy, fred;</a:t>
            </a:r>
          </a:p>
          <a:p>
            <a:pPr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int *ted;</a:t>
            </a:r>
          </a:p>
          <a:p>
            <a:pPr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andy = 25;</a:t>
            </a:r>
          </a:p>
          <a:p>
            <a:pPr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fred = andy;</a:t>
            </a:r>
          </a:p>
          <a:p>
            <a:pPr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ted = &amp;andy;</a:t>
            </a:r>
          </a:p>
          <a:p>
            <a:pPr eaLnBrk="1" hangingPunct="1"/>
            <a:r>
              <a:rPr lang="en-US" sz="2400" smtClean="0"/>
              <a:t>Maka nilai tiap variabel setelah itu adalah: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23557" name="Picture 2" descr="C:\Documents and Settings\fandi\Desktop\reference_operato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4549775"/>
            <a:ext cx="6643688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6C7EA-B82F-4D9D-833F-E8D3FBEC4C8A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4580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045075"/>
          </a:xfrm>
        </p:spPr>
        <p:txBody>
          <a:bodyPr/>
          <a:lstStyle/>
          <a:p>
            <a:pPr eaLnBrk="1" hangingPunct="1"/>
            <a:r>
              <a:rPr lang="en-US" sz="2400" smtClean="0"/>
              <a:t>Jika program sebelumnya dilanjutkan dengan:</a:t>
            </a:r>
          </a:p>
          <a:p>
            <a:pPr eaLnBrk="1" hangingPunct="1"/>
            <a:r>
              <a:rPr lang="en-US" sz="2000" smtClean="0">
                <a:latin typeface="Courier New" pitchFamily="49" charset="0"/>
                <a:cs typeface="Courier New" pitchFamily="49" charset="0"/>
              </a:rPr>
              <a:t>int beth;</a:t>
            </a:r>
          </a:p>
          <a:p>
            <a:pPr eaLnBrk="1" hangingPunct="1"/>
            <a:r>
              <a:rPr lang="en-US" sz="2000" smtClean="0">
                <a:latin typeface="Courier New" pitchFamily="49" charset="0"/>
                <a:cs typeface="Courier New" pitchFamily="49" charset="0"/>
              </a:rPr>
              <a:t>beth = *ted;</a:t>
            </a:r>
          </a:p>
          <a:p>
            <a:pPr eaLnBrk="1" hangingPunct="1"/>
            <a:r>
              <a:rPr lang="en-US" sz="2400" smtClean="0"/>
              <a:t>Maka isi masing-masing variabel adalah: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Keterangan tambahan:</a:t>
            </a:r>
          </a:p>
          <a:p>
            <a:pPr eaLnBrk="1" hangingPunct="1"/>
            <a:r>
              <a:rPr lang="en-US" sz="1800" smtClean="0">
                <a:latin typeface="Courier New" pitchFamily="49" charset="0"/>
                <a:cs typeface="Courier New" pitchFamily="49" charset="0"/>
              </a:rPr>
              <a:t>beth=ted; // beth sama dengan ted (1776)</a:t>
            </a:r>
          </a:p>
          <a:p>
            <a:pPr eaLnBrk="1" hangingPunct="1"/>
            <a:r>
              <a:rPr lang="en-US" sz="1800" smtClean="0">
                <a:latin typeface="Courier New" pitchFamily="49" charset="0"/>
                <a:cs typeface="Courier New" pitchFamily="49" charset="0"/>
              </a:rPr>
              <a:t>beth=*ted; //beth adalah nilai yang ditunjuk oleh ted (25)</a:t>
            </a:r>
          </a:p>
        </p:txBody>
      </p:sp>
      <p:pic>
        <p:nvPicPr>
          <p:cNvPr id="24581" name="Picture 2" descr="C:\Documents and Settings\fandi\Desktop\dereference_operato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3124200"/>
            <a:ext cx="5429250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Inisialisasi 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E07937-96E5-4E60-A4E2-EEFFDD1D599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Suatu pointer dapat langsung diisi nilai saat deklarasi. Caranya: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*pAngka = &amp;angka;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Pernyataan ini ekivalen dengan: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*pAngka;  pAngka = &amp;angka;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Dan BERBEDA dengan: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*pAngka; *pAngka = &amp;angka;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Uji pemahaman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FC113-2545-460E-A96E-BD1AF1A1178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045075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Terka output program berikut: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main ()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mtClean="0">
                <a:latin typeface="Courier New" pitchFamily="49" charset="0"/>
                <a:cs typeface="Courier New" pitchFamily="49" charset="0"/>
              </a:rPr>
              <a:t>  int abc = 5, def = 15;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int *p1, *p2;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 p1 = &amp;abc;//p1=alamat abc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 p2 = &amp;def;//p2=alamat def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*p1 =  10; //nilai yang ditunjuk p1=10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*p2 = *p1; //nilai yang ditunjuk p2=nilai yang ditunjuk p1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mtClean="0">
                <a:latin typeface="Courier New" pitchFamily="49" charset="0"/>
                <a:cs typeface="Courier New" pitchFamily="49" charset="0"/>
              </a:rPr>
              <a:t>   p1 =  p2; //p1=p2 (nilai pointer disalin)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*p1 =  20; // nilai yang ditunjuk p1=20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mtClean="0">
                <a:latin typeface="Courier New" pitchFamily="49" charset="0"/>
                <a:cs typeface="Courier New" pitchFamily="49" charset="0"/>
              </a:rPr>
              <a:t>  cout &lt;&lt; "isi abc " &lt;&lt; abc &lt;&lt; 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cout &lt;&lt; "isi def " &lt;&lt; def &lt;&lt; 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system("pause");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 dan Array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D90FF-3240-4358-B1D4-55D456D219AA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Pointer dan array mempunyai hubungan yang dekat. Secara internal, array juga menyatakan alamat. Misalkan terdapat suatu array dan suatu pointer: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int angka [5]; int *pArray;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Maka agar pointer pArray menunjuk ke array angka, pernyataan yang valid adalah: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pArray = angka;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/>
              <a:t>Sebaliknya, pernyataan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pArray = &amp;angka; </a:t>
            </a:r>
            <a:r>
              <a:rPr lang="en-US" smtClean="0"/>
              <a:t>menjadi tidak valid karena array angka juga merupakan suatu identifier yang menyatakan alamat.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 dan Array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666CB-E68F-4903-8EA3-F6460770A892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8676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eaLnBrk="1" hangingPunct="1"/>
            <a:r>
              <a:rPr lang="en-US" smtClean="0"/>
              <a:t>Meskipun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pArray = angka;</a:t>
            </a:r>
            <a:r>
              <a:rPr lang="en-US" smtClean="0"/>
              <a:t> boleh dilakukan, perintah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angka = pArray </a:t>
            </a:r>
            <a:r>
              <a:rPr lang="en-US" smtClean="0"/>
              <a:t>tidaklah valid. Hal ini karena tidak seperti alamat pada pointer pArray, alamat pada array angka tidak dapat diubah.</a:t>
            </a:r>
          </a:p>
          <a:p>
            <a:pPr eaLnBrk="1" hangingPunct="1"/>
            <a:r>
              <a:rPr lang="en-US" smtClean="0"/>
              <a:t>Suatu array dapat dipandang sebagai konstanta pointer.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 dan Array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01751-0252-4A8C-AE01-57E7BCB67B5E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Identifier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[0]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Identifier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[1]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*(pArray+1)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Identifier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[2]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*(pArray+2)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Array pointer juga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digeser</a:t>
            </a:r>
            <a:r>
              <a:rPr lang="en-US" dirty="0" smtClean="0"/>
              <a:t>. </a:t>
            </a: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mula-mula</a:t>
            </a:r>
            <a:r>
              <a:rPr lang="en-US" dirty="0" smtClean="0"/>
              <a:t> </a:t>
            </a:r>
            <a:r>
              <a:rPr lang="en-US" dirty="0" err="1" smtClean="0"/>
              <a:t>pArray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[0], </a:t>
            </a:r>
            <a:r>
              <a:rPr lang="en-US" dirty="0" err="1" smtClean="0"/>
              <a:t>maka</a:t>
            </a:r>
            <a:r>
              <a:rPr lang="en-US" dirty="0" smtClean="0"/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[5] = {1,2,3,4,5};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&lt;&lt;*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&lt;&lt;*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+=2;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&lt;&lt;*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=&amp;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[2];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&lt;&lt;*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pArray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953250" y="3557588"/>
          <a:ext cx="1619261" cy="1943112"/>
        </p:xfrm>
        <a:graphic>
          <a:graphicData uri="http://schemas.openxmlformats.org/drawingml/2006/table">
            <a:tbl>
              <a:tblPr/>
              <a:tblGrid>
                <a:gridCol w="1036327"/>
                <a:gridCol w="582934"/>
              </a:tblGrid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Array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isi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angka[0]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</a:tr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angka[1]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</a:tr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angka</a:t>
                      </a:r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[2]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</a:tr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angka[3]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</a:tr>
              <a:tr h="323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angka[4]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6192" marR="16192" marT="16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0497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Contoh array 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82DBFC-9878-470E-8272-27FA22BADAD2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 ()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* p;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 *p = 10;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p++;  *p = 20;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 = &amp;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[2];  *p = 30;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n-NO" dirty="0" smtClean="0">
                <a:latin typeface="Courier New" pitchFamily="49" charset="0"/>
                <a:cs typeface="Courier New" pitchFamily="49" charset="0"/>
              </a:rPr>
              <a:t>  p = angka + 3;  *p = 40;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 *(p+4) = 50;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for (int n=0; n&lt;5; n++)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[n] &lt;&lt;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Thank You for your attention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373B1-A25F-45EA-B60F-F0E6A9171187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62025" y="2708920"/>
            <a:ext cx="7715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fr-CA" sz="2800" kern="0" dirty="0" err="1">
                <a:solidFill>
                  <a:srgbClr val="143D68"/>
                </a:solidFill>
                <a:latin typeface="+mn-lt"/>
                <a:cs typeface="+mn-cs"/>
              </a:rPr>
              <a:t>Thanks</a:t>
            </a:r>
            <a:r>
              <a:rPr lang="fr-CA" sz="2800" kern="0" dirty="0">
                <a:solidFill>
                  <a:srgbClr val="143D68"/>
                </a:solidFill>
                <a:latin typeface="+mn-lt"/>
                <a:cs typeface="+mn-cs"/>
              </a:rPr>
              <a:t> to: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</a:rPr>
              <a:t>cplusplus.com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Pemrograman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</a:rPr>
              <a:t> C++ by Abdul </a:t>
            </a: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Kadir</a:t>
            </a:r>
            <a:endParaRPr lang="fr-CA" sz="2000" kern="0" dirty="0">
              <a:solidFill>
                <a:srgbClr val="143D68"/>
              </a:solidFill>
              <a:latin typeface="+mn-lt"/>
              <a:cs typeface="+mn-cs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Yoannita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</a:rPr>
              <a:t> </a:t>
            </a: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S.Kom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</a:rPr>
              <a:t>  &amp; </a:t>
            </a: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Hermawan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</a:rPr>
              <a:t> </a:t>
            </a: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</a:rPr>
              <a:t>S.Kom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fr-CA" sz="2000" kern="0" dirty="0" err="1">
                <a:solidFill>
                  <a:srgbClr val="143D68"/>
                </a:solidFill>
                <a:latin typeface="+mn-lt"/>
                <a:cs typeface="+mn-cs"/>
                <a:sym typeface="Wingdings" pitchFamily="2" charset="2"/>
              </a:rPr>
              <a:t>Sumber</a:t>
            </a:r>
            <a:r>
              <a:rPr lang="fr-CA" sz="2000" kern="0" dirty="0">
                <a:solidFill>
                  <a:srgbClr val="143D68"/>
                </a:solidFill>
                <a:latin typeface="+mn-lt"/>
                <a:cs typeface="+mn-cs"/>
                <a:sym typeface="Wingdings" pitchFamily="2" charset="2"/>
              </a:rPr>
              <a:t> slide</a:t>
            </a:r>
            <a:endParaRPr lang="fr-CA" sz="2000" kern="0" dirty="0">
              <a:solidFill>
                <a:srgbClr val="143D68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Memory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40AD2-8890-40B2-9CF4-DE323922D46A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Memory merupakan ruang penyimpanan informasi di dalam komputer. Memory dalam komputer dibagi ke dalam satuan-satuan kecil yang disebut Byte. Masing-masing byte pada memory memiliki alamat tersendiri.</a:t>
            </a:r>
          </a:p>
          <a:p>
            <a:pPr eaLnBrk="1" hangingPunct="1"/>
            <a:r>
              <a:rPr lang="en-US" smtClean="0"/>
              <a:t>Komputer mengakses (baca atau tulis) memory dengan menggunakan alamat tersebut.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B471FD-06C4-44B6-875B-1A0F7DBC581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536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Pointer seperti variabel, menyimpan suatu nilai.</a:t>
            </a:r>
          </a:p>
          <a:p>
            <a:pPr eaLnBrk="1" hangingPunct="1"/>
            <a:r>
              <a:rPr lang="en-US" smtClean="0"/>
              <a:t>Hanya saja, nilai yang disimpan di dalam pointer adalah berupa alamat memori.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Operator referensi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390552-793C-469F-8C32-4A9C4CDBC74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Untuk melihat alamat memori suatu variabel, kita dapat menggunakan operator referensi : " &amp; ".</a:t>
            </a:r>
          </a:p>
          <a:p>
            <a:pPr eaLnBrk="1" hangingPunct="1"/>
            <a:r>
              <a:rPr lang="en-US" smtClean="0"/>
              <a:t>Misalkan pernyataan: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	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abc = &amp;def;</a:t>
            </a:r>
          </a:p>
          <a:p>
            <a:pPr eaLnBrk="1" hangingPunct="1"/>
            <a:r>
              <a:rPr lang="en-US" smtClean="0"/>
              <a:t>Menugaskan nilai alamat variabel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mtClean="0"/>
              <a:t> ke dalam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abc</a:t>
            </a:r>
            <a:r>
              <a:rPr lang="en-US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Alamat memory variabel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2008F-3701-4851-B769-0AB6A7D7ADA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void main() {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int abc = 5;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float def = 7.5;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double ghi = 17.777;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cout&lt;&lt;"Isi variabel :"&lt;&lt;endl;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cout&lt;&lt;"abc : "&lt;&lt;abc&lt;&lt;endl;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cout&lt;&lt;"def : "&lt;&lt;def&lt;&lt;endl;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cout&lt;&lt;"ghi : "&lt;&lt;ghi&lt;&lt;endl;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cout&lt;&lt;"\nAlamat variabel :"&lt;&lt;endl;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cout&lt;&lt;"abc : "&lt;&lt;&amp;abc&lt;&lt;endl;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cout&lt;&lt;"def : "&lt;&lt;&amp;def&lt;&lt;endl;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cout&lt;&lt;"ghi : "&lt;&lt;&amp;ghi&lt;&lt;endl;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system("pause");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Deklarasi 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E7075-A4C9-4348-9779-ED80B2381CF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30763"/>
          </a:xfrm>
        </p:spPr>
        <p:txBody>
          <a:bodyPr/>
          <a:lstStyle/>
          <a:p>
            <a:pPr eaLnBrk="1" hangingPunct="1"/>
            <a:r>
              <a:rPr lang="en-US" smtClean="0"/>
              <a:t>Suatu variabel pointer dideklarasikan sebagai berikut: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tipeData* namaPointer;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tipeData *namaPointer;</a:t>
            </a:r>
          </a:p>
          <a:p>
            <a:pPr eaLnBrk="1" hangingPunct="1"/>
            <a:r>
              <a:rPr lang="en-US" smtClean="0"/>
              <a:t>Contoh: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int *a;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float *b, *c; // bukan float *b, c;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Deklarasi 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208523-7AA8-4190-9CBD-9F6861FD023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9460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Agar pointer menunjuk ke variabel lain, mula-mula harus diisi dengan alamat suatu variabel.  Contoh: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int nilai;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int *pNilai;</a:t>
            </a:r>
          </a:p>
          <a:p>
            <a:pPr eaLnBrk="1" hangingPunct="1"/>
            <a:r>
              <a:rPr lang="en-US" smtClean="0"/>
              <a:t>Pointer pNilai diatur agar menunjuk ke variabel a dengan cara: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pNilai = &amp;nilai;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Operator dereferensi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F9F8C-4523-4B98-8AD2-418040F569F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048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30763"/>
          </a:xfrm>
        </p:spPr>
        <p:txBody>
          <a:bodyPr/>
          <a:lstStyle/>
          <a:p>
            <a:pPr eaLnBrk="1" hangingPunct="1"/>
            <a:r>
              <a:rPr lang="en-US" smtClean="0"/>
              <a:t>Untuk mengakses nilai yang berada pada alamat yang ditunjuk oleh pointer, kita menggunakan operator " * ". Contoh: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int nilai = 20;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int *pNilai;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pNilai = &amp;nilai;</a:t>
            </a:r>
          </a:p>
          <a:p>
            <a:pPr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cout&lt;&lt; *pNilai &lt;&lt;endl;</a:t>
            </a:r>
          </a:p>
          <a:p>
            <a:pPr eaLnBrk="1" hangingPunct="1"/>
            <a:r>
              <a:rPr lang="en-US" smtClean="0"/>
              <a:t>Setelah pernyataan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pNilai = &amp;nilai</a:t>
            </a:r>
            <a:r>
              <a:rPr lang="en-US" smtClean="0"/>
              <a:t>, maka variabel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nilai</a:t>
            </a:r>
            <a:r>
              <a:rPr lang="en-US" smtClean="0"/>
              <a:t> dengan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*pNilai</a:t>
            </a:r>
            <a:r>
              <a:rPr lang="en-US" smtClean="0"/>
              <a:t> menjadi sama.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164C6C"/>
                </a:solidFill>
              </a:rPr>
              <a:t>Pointer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12286-7B12-41B4-B8C0-1DFDE54976A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21508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Perlu diingat bahwa operator "*"  pada  pernyataan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int *pNilai;</a:t>
            </a:r>
            <a:r>
              <a:rPr lang="en-US" smtClean="0"/>
              <a:t> tidak sama dengan operator "*" pada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cout&lt;&lt;*pNilai&lt;&lt;endl; </a:t>
            </a:r>
          </a:p>
          <a:p>
            <a:pPr eaLnBrk="1" hangingPunct="1"/>
            <a:r>
              <a:rPr lang="en-US" smtClean="0"/>
              <a:t>Yang pertama adalah deklarasi pointer bernama pNilai. Tanda "*" tersebut hanya menyatakan bahwa pNilai adalah suatu pointer. Sedangkan yang kedua adalah operator dereferensi yang menunjuk ke alamat yang ditunjuk oleh pointer pNilai.</a:t>
            </a:r>
          </a:p>
          <a:p>
            <a:pPr eaLnBrk="1" hangingPunct="1"/>
            <a:r>
              <a:rPr lang="en-US" smtClean="0"/>
              <a:t>Penggunaan tanda "*" pada saat deklarasi pointer dengan di dalam pernyataan harus dibedakan.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4781</TotalTime>
  <Words>1013</Words>
  <Application>Microsoft Office PowerPoint</Application>
  <PresentationFormat>On-screen Show (4:3)</PresentationFormat>
  <Paragraphs>190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Georgia</vt:lpstr>
      <vt:lpstr>Wingdings</vt:lpstr>
      <vt:lpstr>Wingdings 2</vt:lpstr>
      <vt:lpstr>Civic</vt:lpstr>
      <vt:lpstr>Pemrograman Dasar</vt:lpstr>
      <vt:lpstr>Memory</vt:lpstr>
      <vt:lpstr>Pointer</vt:lpstr>
      <vt:lpstr>Operator referensi</vt:lpstr>
      <vt:lpstr>Alamat memory variabel</vt:lpstr>
      <vt:lpstr>Deklarasi Pointer</vt:lpstr>
      <vt:lpstr>Deklarasi pointer</vt:lpstr>
      <vt:lpstr>Operator dereferensi</vt:lpstr>
      <vt:lpstr>Pointer</vt:lpstr>
      <vt:lpstr>Contoh</vt:lpstr>
      <vt:lpstr>Pointer</vt:lpstr>
      <vt:lpstr>Pointer</vt:lpstr>
      <vt:lpstr>Inisialisasi pointer</vt:lpstr>
      <vt:lpstr>Uji pemahaman</vt:lpstr>
      <vt:lpstr>Pointer dan Array</vt:lpstr>
      <vt:lpstr>Pointer dan Array</vt:lpstr>
      <vt:lpstr>Pointer dan Array</vt:lpstr>
      <vt:lpstr>Contoh array pointer</vt:lpstr>
      <vt:lpstr>Thank You for your attention</vt:lpstr>
    </vt:vector>
  </TitlesOfParts>
  <Company>Trust1st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fandi</dc:creator>
  <cp:lastModifiedBy>PA2LIMO</cp:lastModifiedBy>
  <cp:revision>818</cp:revision>
  <dcterms:created xsi:type="dcterms:W3CDTF">2010-06-04T06:47:15Z</dcterms:created>
  <dcterms:modified xsi:type="dcterms:W3CDTF">2016-03-14T17:42:40Z</dcterms:modified>
  <cp:contentStatus/>
</cp:coreProperties>
</file>