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57" r:id="rId7"/>
    <p:sldId id="278" r:id="rId8"/>
    <p:sldId id="263" r:id="rId9"/>
    <p:sldId id="262" r:id="rId10"/>
    <p:sldId id="276" r:id="rId11"/>
    <p:sldId id="265" r:id="rId12"/>
    <p:sldId id="271" r:id="rId13"/>
    <p:sldId id="273" r:id="rId14"/>
    <p:sldId id="272" r:id="rId15"/>
    <p:sldId id="274" r:id="rId16"/>
    <p:sldId id="275" r:id="rId17"/>
    <p:sldId id="267" r:id="rId18"/>
    <p:sldId id="268" r:id="rId19"/>
    <p:sldId id="269" r:id="rId20"/>
    <p:sldId id="270" r:id="rId21"/>
    <p:sldId id="264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4493E-C38D-4577-BA18-258C51BBC993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40102-D940-4818-9A7E-C5BEE175CBF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2157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5427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0755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751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7517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7517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51337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51337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51337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9194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8235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19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9236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11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20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70225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21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3747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3405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2906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619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523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523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84748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40102-D940-4818-9A7E-C5BEE175CBF0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3181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4102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5377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704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37213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660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872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96063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893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895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894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438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29802-1263-4620-AC29-F90EB63BAE10}" type="datetimeFigureOut">
              <a:rPr lang="id-ID" smtClean="0"/>
              <a:t>29/05/2013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BCE5A-099C-489B-B231-BD8770FC2E4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8571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6000" b="1" dirty="0" smtClean="0"/>
              <a:t>ABSTRACT DATA TYPE</a:t>
            </a:r>
            <a:endParaRPr lang="id-ID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6400800" cy="910952"/>
          </a:xfrm>
        </p:spPr>
        <p:txBody>
          <a:bodyPr>
            <a:noAutofit/>
          </a:bodyPr>
          <a:lstStyle/>
          <a:p>
            <a:r>
              <a:rPr lang="id-ID" sz="6000" b="1" dirty="0" smtClean="0">
                <a:solidFill>
                  <a:srgbClr val="0070C0"/>
                </a:solidFill>
              </a:rPr>
              <a:t>QUEUE</a:t>
            </a:r>
            <a:endParaRPr lang="id-ID" sz="6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46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032447"/>
          </a:xfrm>
        </p:spPr>
        <p:txBody>
          <a:bodyPr>
            <a:normAutofit/>
          </a:bodyPr>
          <a:lstStyle/>
          <a:p>
            <a:r>
              <a:rPr lang="id-ID" sz="2800" dirty="0" smtClean="0"/>
              <a:t>Membuat Node head, sebagai INISIAL acuan pointer</a:t>
            </a:r>
          </a:p>
          <a:p>
            <a:r>
              <a:rPr lang="id-ID" sz="2800" dirty="0" smtClean="0"/>
              <a:t>Membentuk Node baru untuk mengisi data</a:t>
            </a:r>
          </a:p>
          <a:p>
            <a:r>
              <a:rPr lang="id-ID" sz="2800" dirty="0" smtClean="0"/>
              <a:t>Mengelola Node baru untuk di-Linked dengan head</a:t>
            </a:r>
          </a:p>
          <a:p>
            <a:r>
              <a:rPr lang="id-ID" sz="2800" dirty="0" smtClean="0"/>
              <a:t>Linked (keterkaitan) Node baru dengan head dapat berupa linked dari depan atau dari belakang</a:t>
            </a:r>
          </a:p>
          <a:p>
            <a:r>
              <a:rPr lang="id-ID" sz="2800" dirty="0" smtClean="0"/>
              <a:t>Node dapat dihapus, diedit isinya, atau ditukar.</a:t>
            </a:r>
          </a:p>
          <a:p>
            <a:r>
              <a:rPr lang="id-ID" sz="2800" dirty="0" smtClean="0"/>
              <a:t>Seluruh Node dalam suatu Linked List dapat di Sortir </a:t>
            </a:r>
          </a:p>
          <a:p>
            <a:endParaRPr lang="id-ID" sz="2800" dirty="0" smtClean="0"/>
          </a:p>
          <a:p>
            <a:endParaRPr lang="id-ID" sz="2800" dirty="0" smtClean="0"/>
          </a:p>
          <a:p>
            <a:endParaRPr lang="id-ID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9552" y="58614"/>
            <a:ext cx="7236804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b="1" dirty="0" smtClean="0"/>
              <a:t>OPERASI PADA LINKED LIST</a:t>
            </a:r>
            <a:endParaRPr lang="id-ID" sz="4000" b="1" dirty="0"/>
          </a:p>
        </p:txBody>
      </p:sp>
    </p:spTree>
    <p:extLst>
      <p:ext uri="{BB962C8B-B14F-4D97-AF65-F5344CB8AC3E}">
        <p14:creationId xmlns:p14="http://schemas.microsoft.com/office/powerpoint/2010/main" val="134815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4624"/>
            <a:ext cx="6984268" cy="850106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PENAMBAHAN DATA NODE</a:t>
            </a:r>
            <a:endParaRPr lang="id-ID" sz="4000" b="1" dirty="0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24368"/>
            <a:ext cx="3672408" cy="548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5076056" y="1124029"/>
            <a:ext cx="3816424" cy="554533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Node *head=NULL;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endParaRPr lang="id-ID" sz="14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void tambahbelakang (int databaru) {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Node *baru,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 *bantu;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baru = new Node;</a:t>
            </a:r>
            <a:endParaRPr lang="id-ID" sz="14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pt-BR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baru-&gt;data = databaru;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if(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head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NULL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){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head=</a:t>
            </a:r>
            <a:r>
              <a:rPr lang="en-US" sz="1400" b="1" dirty="0" err="1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head-&gt;next = NULL;</a:t>
            </a:r>
            <a:endParaRPr lang="id-ID" sz="1400" b="1" dirty="0" smtClean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else {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bantu=head;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while(bantu-&gt;next!=NULL)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bantu=bantu-&gt;next;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bantu-&gt;next =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   }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id-ID" sz="14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65808" y="4627109"/>
            <a:ext cx="1225871" cy="562545"/>
            <a:chOff x="467544" y="5596714"/>
            <a:chExt cx="1225871" cy="562545"/>
          </a:xfrm>
        </p:grpSpPr>
        <p:pic>
          <p:nvPicPr>
            <p:cNvPr id="6152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7</a:t>
              </a:r>
              <a:endParaRPr lang="id-ID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23528" y="895902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databaru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09" y="3334852"/>
            <a:ext cx="1225871" cy="562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1996918" y="2996952"/>
            <a:ext cx="2863114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 = new Node</a:t>
            </a:r>
            <a:r>
              <a:rPr lang="id-ID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6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96918" y="4293096"/>
            <a:ext cx="2863114" cy="50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baru-&gt;data = databaru</a:t>
            </a:r>
            <a:r>
              <a:rPr lang="id-ID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r>
              <a:rPr lang="en-US" sz="1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061081" y="5085184"/>
            <a:ext cx="2863114" cy="50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id-ID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 = </a:t>
            </a:r>
            <a:r>
              <a:rPr lang="pt-BR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id-ID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</a:t>
            </a:r>
            <a:r>
              <a:rPr lang="id-ID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ead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400" b="1" dirty="0" smtClean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19494" y="3026866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22832" y="4293096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19672" y="3454373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606024" y="476027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60868" y="2178837"/>
            <a:ext cx="1225871" cy="562545"/>
            <a:chOff x="467544" y="5596714"/>
            <a:chExt cx="1225871" cy="562545"/>
          </a:xfrm>
        </p:grpSpPr>
        <p:pic>
          <p:nvPicPr>
            <p:cNvPr id="23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id-ID" dirty="0"/>
            </a:p>
          </p:txBody>
        </p:sp>
      </p:grpSp>
      <p:sp>
        <p:nvSpPr>
          <p:cNvPr id="25" name="Rounded Rectangle 24"/>
          <p:cNvSpPr/>
          <p:nvPr/>
        </p:nvSpPr>
        <p:spPr>
          <a:xfrm>
            <a:off x="422832" y="1859756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16334" y="231781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Arc 26"/>
          <p:cNvSpPr/>
          <p:nvPr/>
        </p:nvSpPr>
        <p:spPr>
          <a:xfrm rot="812750" flipV="1">
            <a:off x="140459" y="5257308"/>
            <a:ext cx="921894" cy="564291"/>
          </a:xfrm>
          <a:prstGeom prst="arc">
            <a:avLst>
              <a:gd name="adj1" fmla="val 7616362"/>
              <a:gd name="adj2" fmla="val 14942949"/>
            </a:avLst>
          </a:prstGeom>
          <a:ln w="19050">
            <a:solidFill>
              <a:srgbClr val="FF0000"/>
            </a:solidFill>
            <a:prstDash val="sysDash"/>
            <a:headEnd type="arrow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29" name="Group 28"/>
          <p:cNvGrpSpPr/>
          <p:nvPr/>
        </p:nvGrpSpPr>
        <p:grpSpPr>
          <a:xfrm>
            <a:off x="465809" y="6021288"/>
            <a:ext cx="1225871" cy="562545"/>
            <a:chOff x="467544" y="5596714"/>
            <a:chExt cx="1225871" cy="562545"/>
          </a:xfrm>
        </p:grpSpPr>
        <p:pic>
          <p:nvPicPr>
            <p:cNvPr id="30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id-ID" dirty="0"/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422832" y="5692656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684408" y="6030695"/>
            <a:ext cx="1225871" cy="562545"/>
            <a:chOff x="467544" y="5596714"/>
            <a:chExt cx="1225871" cy="562545"/>
          </a:xfrm>
        </p:grpSpPr>
        <p:pic>
          <p:nvPicPr>
            <p:cNvPr id="38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9" name="TextBox 38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7</a:t>
              </a:r>
              <a:endParaRPr lang="id-ID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824624" y="616386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2627784" y="5688544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619672" y="6156338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Arc 54"/>
          <p:cNvSpPr/>
          <p:nvPr/>
        </p:nvSpPr>
        <p:spPr>
          <a:xfrm rot="16984906" flipV="1">
            <a:off x="1064430" y="5376423"/>
            <a:ext cx="2088232" cy="2798694"/>
          </a:xfrm>
          <a:prstGeom prst="arc">
            <a:avLst>
              <a:gd name="adj1" fmla="val 20546498"/>
              <a:gd name="adj2" fmla="val 2717836"/>
            </a:avLst>
          </a:prstGeom>
          <a:ln w="19050">
            <a:solidFill>
              <a:srgbClr val="FF0000"/>
            </a:solidFill>
            <a:prstDash val="sysDash"/>
            <a:headEnd type="arrow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2742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24368"/>
            <a:ext cx="3672408" cy="548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5148064" y="1268760"/>
            <a:ext cx="3816424" cy="4752528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void tambahbelakang (int databaru) {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Node *baru,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 *bantu;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 = new Node;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pt-BR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baru-&gt;data = databaru;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if(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head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NULL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){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head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head-&gt;next = NULL;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else {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bantu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head;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while(bantu-&gt;next!=NULL)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bantu-&gt;next;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bantu-&gt;next =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   }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id-ID" sz="14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3528" y="895902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databaru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477854" y="2348880"/>
            <a:ext cx="1225871" cy="562545"/>
            <a:chOff x="467544" y="5596714"/>
            <a:chExt cx="1225871" cy="562545"/>
          </a:xfrm>
        </p:grpSpPr>
        <p:pic>
          <p:nvPicPr>
            <p:cNvPr id="42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7</a:t>
              </a:r>
              <a:endParaRPr lang="id-ID" dirty="0"/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436480" y="2014867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96918" y="3174899"/>
            <a:ext cx="286311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ntu</a:t>
            </a:r>
            <a:r>
              <a:rPr lang="pt-BR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head </a:t>
            </a:r>
            <a:r>
              <a:rPr lang="pt-BR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77854" y="3402973"/>
            <a:ext cx="1225871" cy="562545"/>
            <a:chOff x="467544" y="5596714"/>
            <a:chExt cx="1225871" cy="562545"/>
          </a:xfrm>
        </p:grpSpPr>
        <p:pic>
          <p:nvPicPr>
            <p:cNvPr id="21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7</a:t>
              </a:r>
              <a:endParaRPr lang="id-ID" dirty="0"/>
            </a:p>
          </p:txBody>
        </p:sp>
      </p:grpSp>
      <p:sp>
        <p:nvSpPr>
          <p:cNvPr id="23" name="Rounded Rectangle 22"/>
          <p:cNvSpPr/>
          <p:nvPr/>
        </p:nvSpPr>
        <p:spPr>
          <a:xfrm>
            <a:off x="436480" y="3068960"/>
            <a:ext cx="107024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bantu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71800" y="4293096"/>
            <a:ext cx="2417208" cy="1733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bantu-&gt;next;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endParaRPr lang="id-ID" sz="14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endParaRPr lang="id-ID" sz="14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endParaRPr lang="id-ID" sz="12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bantu-&gt;next =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508918" y="5803995"/>
            <a:ext cx="1225871" cy="562545"/>
            <a:chOff x="467544" y="5596714"/>
            <a:chExt cx="1225871" cy="562545"/>
          </a:xfrm>
        </p:grpSpPr>
        <p:pic>
          <p:nvPicPr>
            <p:cNvPr id="26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7</a:t>
              </a:r>
              <a:endParaRPr lang="id-ID" dirty="0"/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467544" y="5469982"/>
            <a:ext cx="1070240" cy="970497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1721009" y="5805264"/>
            <a:ext cx="1225871" cy="562545"/>
            <a:chOff x="467544" y="5596714"/>
            <a:chExt cx="1225871" cy="562545"/>
          </a:xfrm>
        </p:grpSpPr>
        <p:pic>
          <p:nvPicPr>
            <p:cNvPr id="30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4</a:t>
              </a:r>
              <a:endParaRPr lang="id-ID" dirty="0"/>
            </a:p>
          </p:txBody>
        </p:sp>
      </p:grpSp>
      <p:sp>
        <p:nvSpPr>
          <p:cNvPr id="32" name="Rounded Rectangle 31"/>
          <p:cNvSpPr/>
          <p:nvPr/>
        </p:nvSpPr>
        <p:spPr>
          <a:xfrm>
            <a:off x="1660616" y="5471252"/>
            <a:ext cx="1070240" cy="969228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508918" y="4483093"/>
            <a:ext cx="1225871" cy="562545"/>
            <a:chOff x="467544" y="5596714"/>
            <a:chExt cx="1225871" cy="562545"/>
          </a:xfrm>
        </p:grpSpPr>
        <p:pic>
          <p:nvPicPr>
            <p:cNvPr id="35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6" name="TextBox 35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7</a:t>
              </a:r>
              <a:endParaRPr lang="id-ID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21009" y="4484362"/>
            <a:ext cx="1225871" cy="562545"/>
            <a:chOff x="467544" y="5596714"/>
            <a:chExt cx="1225871" cy="562545"/>
          </a:xfrm>
        </p:grpSpPr>
        <p:pic>
          <p:nvPicPr>
            <p:cNvPr id="39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id-ID" dirty="0"/>
            </a:p>
          </p:txBody>
        </p:sp>
      </p:grpSp>
      <p:sp>
        <p:nvSpPr>
          <p:cNvPr id="48" name="Rounded Rectangle 47"/>
          <p:cNvSpPr/>
          <p:nvPr/>
        </p:nvSpPr>
        <p:spPr>
          <a:xfrm>
            <a:off x="1660616" y="4143252"/>
            <a:ext cx="1070240" cy="969228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50128" y="4134163"/>
            <a:ext cx="107024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bantu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Arc 2"/>
          <p:cNvSpPr/>
          <p:nvPr/>
        </p:nvSpPr>
        <p:spPr>
          <a:xfrm flipH="1">
            <a:off x="1272080" y="4150350"/>
            <a:ext cx="724838" cy="649010"/>
          </a:xfrm>
          <a:prstGeom prst="arc">
            <a:avLst>
              <a:gd name="adj1" fmla="val 11133323"/>
              <a:gd name="adj2" fmla="val 0"/>
            </a:avLst>
          </a:prstGeom>
          <a:ln>
            <a:solidFill>
              <a:srgbClr val="FF0000"/>
            </a:solidFill>
            <a:prstDash val="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0" name="TextBox 49"/>
          <p:cNvSpPr txBox="1"/>
          <p:nvPr/>
        </p:nvSpPr>
        <p:spPr>
          <a:xfrm>
            <a:off x="1691680" y="2460875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91680" y="3541952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853688" y="4629910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915816" y="592605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44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24368"/>
            <a:ext cx="3672408" cy="548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5076056" y="1081923"/>
            <a:ext cx="3888432" cy="486735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void tambahbelakang (int databaru) {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Node *baru,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 *bantu;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 = new Node;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pt-BR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baru-&gt;data = databaru;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if(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head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NULL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){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head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head-&gt;next = NULL;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else {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bantu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head;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while(bantu-&gt;next!=NULL)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bantu-&gt;next;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bantu-&gt;next =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id-ID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   }</a:t>
            </a: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id-ID" sz="14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1600"/>
              </a:lnSpc>
              <a:buFont typeface="Arial" pitchFamily="34" charset="0"/>
              <a:buNone/>
            </a:pPr>
            <a:r>
              <a:rPr lang="en-US" sz="1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id-ID" sz="1400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3528" y="895902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databaru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477854" y="2708920"/>
            <a:ext cx="1225871" cy="562545"/>
            <a:chOff x="467544" y="5596714"/>
            <a:chExt cx="1225871" cy="562545"/>
          </a:xfrm>
        </p:grpSpPr>
        <p:pic>
          <p:nvPicPr>
            <p:cNvPr id="42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7</a:t>
              </a:r>
              <a:endParaRPr lang="id-ID" dirty="0"/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436480" y="2374907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945145" y="3929288"/>
            <a:ext cx="1225871" cy="562545"/>
            <a:chOff x="467544" y="5596714"/>
            <a:chExt cx="1225871" cy="562545"/>
          </a:xfrm>
        </p:grpSpPr>
        <p:pic>
          <p:nvPicPr>
            <p:cNvPr id="30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id-ID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08918" y="3921946"/>
            <a:ext cx="1225871" cy="562545"/>
            <a:chOff x="467544" y="5596714"/>
            <a:chExt cx="1225871" cy="562545"/>
          </a:xfrm>
        </p:grpSpPr>
        <p:pic>
          <p:nvPicPr>
            <p:cNvPr id="35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6" name="TextBox 35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7</a:t>
              </a:r>
              <a:endParaRPr lang="id-ID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21009" y="3923215"/>
            <a:ext cx="1225871" cy="562545"/>
            <a:chOff x="467544" y="5596714"/>
            <a:chExt cx="1225871" cy="562545"/>
          </a:xfrm>
        </p:grpSpPr>
        <p:pic>
          <p:nvPicPr>
            <p:cNvPr id="39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4</a:t>
              </a:r>
              <a:endParaRPr lang="id-ID" dirty="0"/>
            </a:p>
          </p:txBody>
        </p:sp>
      </p:grpSp>
      <p:sp>
        <p:nvSpPr>
          <p:cNvPr id="48" name="Rounded Rectangle 47"/>
          <p:cNvSpPr/>
          <p:nvPr/>
        </p:nvSpPr>
        <p:spPr>
          <a:xfrm>
            <a:off x="1660616" y="3589203"/>
            <a:ext cx="1070240" cy="969228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50128" y="3573016"/>
            <a:ext cx="107024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bantu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680065" y="2708128"/>
            <a:ext cx="1225871" cy="562545"/>
            <a:chOff x="467544" y="5596714"/>
            <a:chExt cx="1225871" cy="562545"/>
          </a:xfrm>
        </p:grpSpPr>
        <p:pic>
          <p:nvPicPr>
            <p:cNvPr id="37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5" name="TextBox 44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4</a:t>
              </a:r>
              <a:endParaRPr lang="id-ID" dirty="0"/>
            </a:p>
          </p:txBody>
        </p:sp>
      </p:grpSp>
      <p:sp>
        <p:nvSpPr>
          <p:cNvPr id="47" name="Rounded Rectangle 46"/>
          <p:cNvSpPr/>
          <p:nvPr/>
        </p:nvSpPr>
        <p:spPr>
          <a:xfrm>
            <a:off x="1619672" y="2374116"/>
            <a:ext cx="1070240" cy="969228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0" name="Arc 49"/>
          <p:cNvSpPr/>
          <p:nvPr/>
        </p:nvSpPr>
        <p:spPr>
          <a:xfrm flipH="1">
            <a:off x="1272080" y="3501008"/>
            <a:ext cx="724838" cy="649010"/>
          </a:xfrm>
          <a:prstGeom prst="arc">
            <a:avLst>
              <a:gd name="adj1" fmla="val 11133323"/>
              <a:gd name="adj2" fmla="val 0"/>
            </a:avLst>
          </a:prstGeom>
          <a:ln>
            <a:solidFill>
              <a:srgbClr val="FF0000"/>
            </a:solidFill>
            <a:prstDash val="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2" name="Rounded Rectangle 31"/>
          <p:cNvSpPr/>
          <p:nvPr/>
        </p:nvSpPr>
        <p:spPr>
          <a:xfrm>
            <a:off x="2902472" y="3609294"/>
            <a:ext cx="1070240" cy="969228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1" name="Arc 50"/>
          <p:cNvSpPr/>
          <p:nvPr/>
        </p:nvSpPr>
        <p:spPr>
          <a:xfrm flipH="1">
            <a:off x="2407002" y="3501008"/>
            <a:ext cx="724838" cy="649010"/>
          </a:xfrm>
          <a:prstGeom prst="arc">
            <a:avLst>
              <a:gd name="adj1" fmla="val 11133323"/>
              <a:gd name="adj2" fmla="val 0"/>
            </a:avLst>
          </a:prstGeom>
          <a:ln>
            <a:solidFill>
              <a:srgbClr val="FF0000"/>
            </a:solidFill>
            <a:prstDash val="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2" name="TextBox 51"/>
          <p:cNvSpPr txBox="1"/>
          <p:nvPr/>
        </p:nvSpPr>
        <p:spPr>
          <a:xfrm>
            <a:off x="2857456" y="285293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139952" y="4067494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2962561" y="5297440"/>
            <a:ext cx="1225871" cy="562545"/>
            <a:chOff x="467544" y="5596714"/>
            <a:chExt cx="1225871" cy="562545"/>
          </a:xfrm>
        </p:grpSpPr>
        <p:pic>
          <p:nvPicPr>
            <p:cNvPr id="55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6" name="TextBox 55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9</a:t>
              </a:r>
              <a:endParaRPr lang="id-ID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26334" y="5290098"/>
            <a:ext cx="1225871" cy="562545"/>
            <a:chOff x="467544" y="5596714"/>
            <a:chExt cx="1225871" cy="562545"/>
          </a:xfrm>
        </p:grpSpPr>
        <p:pic>
          <p:nvPicPr>
            <p:cNvPr id="58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9" name="TextBox 58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7</a:t>
              </a:r>
              <a:endParaRPr lang="id-ID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738425" y="5291367"/>
            <a:ext cx="1225871" cy="562545"/>
            <a:chOff x="467544" y="5596714"/>
            <a:chExt cx="1225871" cy="562545"/>
          </a:xfrm>
        </p:grpSpPr>
        <p:pic>
          <p:nvPicPr>
            <p:cNvPr id="61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2" name="TextBox 61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4</a:t>
              </a:r>
              <a:endParaRPr lang="id-ID" dirty="0"/>
            </a:p>
          </p:txBody>
        </p:sp>
      </p:grpSp>
      <p:sp>
        <p:nvSpPr>
          <p:cNvPr id="63" name="Rounded Rectangle 62"/>
          <p:cNvSpPr/>
          <p:nvPr/>
        </p:nvSpPr>
        <p:spPr>
          <a:xfrm>
            <a:off x="1678032" y="4957355"/>
            <a:ext cx="1070240" cy="969228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467544" y="4941168"/>
            <a:ext cx="107024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bantu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2912048" y="4950150"/>
            <a:ext cx="1070240" cy="969228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</a:p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157368" y="543564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98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2080" y="1268760"/>
            <a:ext cx="3538736" cy="4896544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tambah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Depan(int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databaru)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{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Node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*baru;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</a:t>
            </a:r>
            <a:endParaRPr lang="id-ID" sz="1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baru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Node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baru-&gt;data = databaru;</a:t>
            </a:r>
            <a:endParaRPr lang="id-ID" sz="14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baru-&gt;next = NULL;</a:t>
            </a:r>
            <a:endParaRPr lang="id-ID" sz="14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id-ID" sz="1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if(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==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{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head-&gt;next = NULL;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}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else 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{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-&gt;next = head;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head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 }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id-ID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23528" y="895902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databaru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65808" y="3474981"/>
            <a:ext cx="1225871" cy="562545"/>
            <a:chOff x="467544" y="5596714"/>
            <a:chExt cx="1225871" cy="562545"/>
          </a:xfrm>
        </p:grpSpPr>
        <p:pic>
          <p:nvPicPr>
            <p:cNvPr id="54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5" name="TextBox 54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15</a:t>
              </a:r>
              <a:endParaRPr lang="id-ID" dirty="0"/>
            </a:p>
          </p:txBody>
        </p:sp>
      </p:grpSp>
      <p:pic>
        <p:nvPicPr>
          <p:cNvPr id="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09" y="2394861"/>
            <a:ext cx="1225871" cy="562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7" name="Group 56"/>
          <p:cNvGrpSpPr/>
          <p:nvPr/>
        </p:nvGrpSpPr>
        <p:grpSpPr>
          <a:xfrm>
            <a:off x="477854" y="4843133"/>
            <a:ext cx="1225871" cy="562545"/>
            <a:chOff x="467544" y="5596714"/>
            <a:chExt cx="1225871" cy="562545"/>
          </a:xfrm>
        </p:grpSpPr>
        <p:pic>
          <p:nvPicPr>
            <p:cNvPr id="58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9" name="TextBox 58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15</a:t>
              </a:r>
              <a:endParaRPr lang="id-ID" dirty="0"/>
            </a:p>
          </p:txBody>
        </p:sp>
      </p:grpSp>
      <p:sp>
        <p:nvSpPr>
          <p:cNvPr id="60" name="Rounded Rectangle 59"/>
          <p:cNvSpPr/>
          <p:nvPr/>
        </p:nvSpPr>
        <p:spPr>
          <a:xfrm>
            <a:off x="419494" y="2086875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26600" y="3140968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426600" y="4509120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06024" y="3608150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633320" y="4982112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99" y="1235010"/>
            <a:ext cx="2797893" cy="6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" name="TextBox 66"/>
          <p:cNvSpPr txBox="1"/>
          <p:nvPr/>
        </p:nvSpPr>
        <p:spPr>
          <a:xfrm>
            <a:off x="2284950" y="2127758"/>
            <a:ext cx="2863114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 = new Node</a:t>
            </a:r>
            <a:r>
              <a:rPr lang="id-ID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6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84950" y="3211765"/>
            <a:ext cx="2863114" cy="50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baru-&gt;data = databaru</a:t>
            </a:r>
            <a:r>
              <a:rPr lang="id-ID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r>
              <a:rPr lang="en-US" sz="1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326104" y="4494895"/>
            <a:ext cx="2863114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 = baru</a:t>
            </a: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" name="Title 1"/>
          <p:cNvSpPr txBox="1">
            <a:spLocks/>
          </p:cNvSpPr>
          <p:nvPr/>
        </p:nvSpPr>
        <p:spPr>
          <a:xfrm>
            <a:off x="1187624" y="116632"/>
            <a:ext cx="6984268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b="1" dirty="0" smtClean="0"/>
              <a:t>PENAMBAHAN DARI DEPAN</a:t>
            </a:r>
            <a:endParaRPr lang="id-ID" sz="4000" b="1" dirty="0"/>
          </a:p>
        </p:txBody>
      </p:sp>
    </p:spTree>
    <p:extLst>
      <p:ext uri="{BB962C8B-B14F-4D97-AF65-F5344CB8AC3E}">
        <p14:creationId xmlns:p14="http://schemas.microsoft.com/office/powerpoint/2010/main" val="274224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6096" y="1196752"/>
            <a:ext cx="3538736" cy="4896544"/>
          </a:xfr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tambah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Depan(int databaru)</a:t>
            </a:r>
            <a:endParaRPr lang="id-ID" sz="1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Node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*baru;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</a:t>
            </a:r>
            <a:endParaRPr lang="id-ID" sz="1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baru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Node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baru-&gt;data = databaru;</a:t>
            </a:r>
            <a:endParaRPr lang="id-ID" sz="14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baru-&gt;next = NULL;</a:t>
            </a:r>
            <a:endParaRPr lang="id-ID" sz="14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id-ID" sz="1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if(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==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{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head-&gt;next = NULL;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}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else 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{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-&gt;next = head;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head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 }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id-ID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23528" y="895902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databaru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65808" y="3474981"/>
            <a:ext cx="1225871" cy="562545"/>
            <a:chOff x="467544" y="5596714"/>
            <a:chExt cx="1225871" cy="562545"/>
          </a:xfrm>
        </p:grpSpPr>
        <p:pic>
          <p:nvPicPr>
            <p:cNvPr id="54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5" name="TextBox 54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20</a:t>
              </a:r>
              <a:endParaRPr lang="id-ID" dirty="0"/>
            </a:p>
          </p:txBody>
        </p:sp>
      </p:grpSp>
      <p:pic>
        <p:nvPicPr>
          <p:cNvPr id="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09" y="2394861"/>
            <a:ext cx="1225871" cy="562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7" name="Group 56"/>
          <p:cNvGrpSpPr/>
          <p:nvPr/>
        </p:nvGrpSpPr>
        <p:grpSpPr>
          <a:xfrm>
            <a:off x="1760350" y="4640757"/>
            <a:ext cx="1225871" cy="562545"/>
            <a:chOff x="467544" y="5596714"/>
            <a:chExt cx="1225871" cy="562545"/>
          </a:xfrm>
        </p:grpSpPr>
        <p:pic>
          <p:nvPicPr>
            <p:cNvPr id="58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9" name="TextBox 58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15</a:t>
              </a:r>
              <a:endParaRPr lang="id-ID" dirty="0"/>
            </a:p>
          </p:txBody>
        </p:sp>
      </p:grpSp>
      <p:sp>
        <p:nvSpPr>
          <p:cNvPr id="60" name="Rounded Rectangle 59"/>
          <p:cNvSpPr/>
          <p:nvPr/>
        </p:nvSpPr>
        <p:spPr>
          <a:xfrm>
            <a:off x="419494" y="2086875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22832" y="3140968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732624" y="4348972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06024" y="3608150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915816" y="477973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99" y="1235010"/>
            <a:ext cx="2797893" cy="6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" name="TextBox 66"/>
          <p:cNvSpPr txBox="1"/>
          <p:nvPr/>
        </p:nvSpPr>
        <p:spPr>
          <a:xfrm>
            <a:off x="2284950" y="2127758"/>
            <a:ext cx="2863114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 = new Node</a:t>
            </a:r>
            <a:r>
              <a:rPr lang="id-ID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6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84950" y="3211765"/>
            <a:ext cx="2863114" cy="50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baru-&gt;data = databaru</a:t>
            </a:r>
            <a:r>
              <a:rPr lang="id-ID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r>
              <a:rPr lang="en-US" sz="1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52160" y="4653136"/>
            <a:ext cx="1225871" cy="562545"/>
            <a:chOff x="467544" y="5596714"/>
            <a:chExt cx="1225871" cy="562545"/>
          </a:xfrm>
        </p:grpSpPr>
        <p:pic>
          <p:nvPicPr>
            <p:cNvPr id="20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TextBox 20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20</a:t>
              </a:r>
              <a:endParaRPr lang="id-ID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395536" y="4350187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15816" y="4277034"/>
            <a:ext cx="2863114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baru-&gt;</a:t>
            </a: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next</a:t>
            </a:r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head </a:t>
            </a:r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baru 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Arc 23"/>
          <p:cNvSpPr/>
          <p:nvPr/>
        </p:nvSpPr>
        <p:spPr>
          <a:xfrm flipH="1">
            <a:off x="1182866" y="4221088"/>
            <a:ext cx="724838" cy="649010"/>
          </a:xfrm>
          <a:prstGeom prst="arc">
            <a:avLst>
              <a:gd name="adj1" fmla="val 11427997"/>
              <a:gd name="adj2" fmla="val 0"/>
            </a:avLst>
          </a:prstGeom>
          <a:ln>
            <a:solidFill>
              <a:srgbClr val="FF0000"/>
            </a:solidFill>
            <a:prstDash val="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25" name="Group 24"/>
          <p:cNvGrpSpPr/>
          <p:nvPr/>
        </p:nvGrpSpPr>
        <p:grpSpPr>
          <a:xfrm>
            <a:off x="1760350" y="5905837"/>
            <a:ext cx="1225871" cy="562545"/>
            <a:chOff x="467544" y="5596714"/>
            <a:chExt cx="1225871" cy="562545"/>
          </a:xfrm>
        </p:grpSpPr>
        <p:pic>
          <p:nvPicPr>
            <p:cNvPr id="26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15</a:t>
              </a:r>
              <a:endParaRPr lang="id-ID" dirty="0"/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1732624" y="5614052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15816" y="604481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52160" y="5918216"/>
            <a:ext cx="1225871" cy="562545"/>
            <a:chOff x="467544" y="5596714"/>
            <a:chExt cx="1225871" cy="562545"/>
          </a:xfrm>
        </p:grpSpPr>
        <p:pic>
          <p:nvPicPr>
            <p:cNvPr id="31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2" name="TextBox 31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20</a:t>
              </a:r>
              <a:endParaRPr lang="id-ID" dirty="0"/>
            </a:p>
          </p:txBody>
        </p:sp>
      </p:grpSp>
      <p:sp>
        <p:nvSpPr>
          <p:cNvPr id="33" name="Rounded Rectangle 32"/>
          <p:cNvSpPr/>
          <p:nvPr/>
        </p:nvSpPr>
        <p:spPr>
          <a:xfrm>
            <a:off x="395536" y="5615267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465346" y="5331057"/>
            <a:ext cx="295004" cy="2829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570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6096" y="1268760"/>
            <a:ext cx="3538736" cy="4896544"/>
          </a:xfr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tambah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Depan(int databaru)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{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Node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*baru;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</a:t>
            </a:r>
            <a:endParaRPr lang="id-ID" sz="1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 baru 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Node</a:t>
            </a:r>
            <a:r>
              <a:rPr lang="pt-BR" sz="1400" dirty="0">
                <a:latin typeface="Courier New" pitchFamily="49" charset="0"/>
                <a:cs typeface="Courier New" pitchFamily="49" charset="0"/>
              </a:rPr>
              <a:t>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BR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baru-&gt;data = databaru;</a:t>
            </a:r>
            <a:endParaRPr lang="id-ID" sz="14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baru-&gt;next = NULL;</a:t>
            </a:r>
            <a:endParaRPr lang="id-ID" sz="1400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id-ID" sz="1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if(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==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{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id-ID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head-&gt;next = NULL;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}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else 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{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-&gt;next = head;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    head = 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;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>
                <a:latin typeface="Courier New" pitchFamily="49" charset="0"/>
                <a:cs typeface="Courier New" pitchFamily="49" charset="0"/>
              </a:rPr>
              <a:t>  }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pt-BR" sz="1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id-ID" sz="1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id-ID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23528" y="895902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databaru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50128" y="3474981"/>
            <a:ext cx="1225871" cy="562545"/>
            <a:chOff x="467544" y="5596714"/>
            <a:chExt cx="1225871" cy="562545"/>
          </a:xfrm>
        </p:grpSpPr>
        <p:pic>
          <p:nvPicPr>
            <p:cNvPr id="54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5" name="TextBox 54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30</a:t>
              </a:r>
              <a:endParaRPr lang="id-ID" dirty="0"/>
            </a:p>
          </p:txBody>
        </p:sp>
      </p:grpSp>
      <p:pic>
        <p:nvPicPr>
          <p:cNvPr id="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09" y="2394861"/>
            <a:ext cx="1225871" cy="562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7" name="Group 56"/>
          <p:cNvGrpSpPr/>
          <p:nvPr/>
        </p:nvGrpSpPr>
        <p:grpSpPr>
          <a:xfrm>
            <a:off x="3128502" y="4640757"/>
            <a:ext cx="1225871" cy="562545"/>
            <a:chOff x="467544" y="5596714"/>
            <a:chExt cx="1225871" cy="562545"/>
          </a:xfrm>
        </p:grpSpPr>
        <p:pic>
          <p:nvPicPr>
            <p:cNvPr id="58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9" name="TextBox 58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15</a:t>
              </a:r>
              <a:endParaRPr lang="id-ID" dirty="0"/>
            </a:p>
          </p:txBody>
        </p:sp>
      </p:grpSp>
      <p:sp>
        <p:nvSpPr>
          <p:cNvPr id="60" name="Rounded Rectangle 59"/>
          <p:cNvSpPr/>
          <p:nvPr/>
        </p:nvSpPr>
        <p:spPr>
          <a:xfrm>
            <a:off x="419494" y="2086875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22832" y="3140968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3100776" y="4348972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06024" y="3608150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283968" y="477973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99" y="1235010"/>
            <a:ext cx="2797893" cy="6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7" name="TextBox 66"/>
          <p:cNvSpPr txBox="1"/>
          <p:nvPr/>
        </p:nvSpPr>
        <p:spPr>
          <a:xfrm>
            <a:off x="1619672" y="2127758"/>
            <a:ext cx="2863114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baru = new Node</a:t>
            </a:r>
            <a:r>
              <a:rPr lang="id-ID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6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6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619672" y="3140968"/>
            <a:ext cx="2863114" cy="50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baru-&gt;data = databaru</a:t>
            </a:r>
            <a:r>
              <a:rPr lang="id-ID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r>
              <a:rPr lang="en-US" sz="1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baru</a:t>
            </a:r>
            <a:r>
              <a:rPr lang="en-US" sz="1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4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820312" y="4653136"/>
            <a:ext cx="1225871" cy="562545"/>
            <a:chOff x="467544" y="5596714"/>
            <a:chExt cx="1225871" cy="562545"/>
          </a:xfrm>
        </p:grpSpPr>
        <p:pic>
          <p:nvPicPr>
            <p:cNvPr id="20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TextBox 20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20</a:t>
              </a:r>
              <a:endParaRPr lang="id-ID" dirty="0"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1763688" y="4350187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15816" y="3790394"/>
            <a:ext cx="2863114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baru-&gt;</a:t>
            </a: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next</a:t>
            </a:r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head </a:t>
            </a:r>
            <a:r>
              <a:rPr lang="pt-BR" sz="1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600"/>
              </a:lnSpc>
            </a:pP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id-ID" sz="1400" b="1" dirty="0" smtClean="0">
                <a:latin typeface="Courier New" pitchFamily="49" charset="0"/>
                <a:cs typeface="Courier New" pitchFamily="49" charset="0"/>
              </a:rPr>
              <a:t>baru 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id-ID" sz="1400" b="1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465346" y="5331057"/>
            <a:ext cx="295004" cy="2829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494840" y="4666784"/>
            <a:ext cx="1225871" cy="562545"/>
            <a:chOff x="467544" y="5596714"/>
            <a:chExt cx="1225871" cy="562545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30</a:t>
              </a:r>
              <a:endParaRPr lang="id-ID" dirty="0"/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453896" y="4332771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baru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0" name="Arc 39"/>
          <p:cNvSpPr/>
          <p:nvPr/>
        </p:nvSpPr>
        <p:spPr>
          <a:xfrm flipH="1">
            <a:off x="1326882" y="4220150"/>
            <a:ext cx="724838" cy="649010"/>
          </a:xfrm>
          <a:prstGeom prst="arc">
            <a:avLst>
              <a:gd name="adj1" fmla="val 11427997"/>
              <a:gd name="adj2" fmla="val 0"/>
            </a:avLst>
          </a:prstGeom>
          <a:ln>
            <a:solidFill>
              <a:srgbClr val="FF0000"/>
            </a:solidFill>
            <a:prstDash val="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41" name="Group 40"/>
          <p:cNvGrpSpPr/>
          <p:nvPr/>
        </p:nvGrpSpPr>
        <p:grpSpPr>
          <a:xfrm>
            <a:off x="3142150" y="5905837"/>
            <a:ext cx="1225871" cy="562545"/>
            <a:chOff x="467544" y="5596714"/>
            <a:chExt cx="1225871" cy="562545"/>
          </a:xfrm>
        </p:grpSpPr>
        <p:pic>
          <p:nvPicPr>
            <p:cNvPr id="42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3" name="TextBox 42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15</a:t>
              </a:r>
              <a:endParaRPr lang="id-ID" dirty="0"/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3114424" y="5614052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297616" y="604481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NULL</a:t>
            </a:r>
            <a:endParaRPr lang="id-ID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833960" y="5918216"/>
            <a:ext cx="1225871" cy="562545"/>
            <a:chOff x="467544" y="5596714"/>
            <a:chExt cx="1225871" cy="562545"/>
          </a:xfrm>
        </p:grpSpPr>
        <p:pic>
          <p:nvPicPr>
            <p:cNvPr id="47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8" name="TextBox 47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20</a:t>
              </a:r>
              <a:endParaRPr lang="id-ID" dirty="0"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1777336" y="5615267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508488" y="5931864"/>
            <a:ext cx="1225871" cy="562545"/>
            <a:chOff x="467544" y="5596714"/>
            <a:chExt cx="1225871" cy="562545"/>
          </a:xfrm>
        </p:grpSpPr>
        <p:pic>
          <p:nvPicPr>
            <p:cNvPr id="51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5596714"/>
              <a:ext cx="1225871" cy="5625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3" name="TextBox 62"/>
            <p:cNvSpPr txBox="1"/>
            <p:nvPr/>
          </p:nvSpPr>
          <p:spPr>
            <a:xfrm>
              <a:off x="625208" y="5768676"/>
              <a:ext cx="5057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dirty="0" smtClean="0"/>
                <a:t>30</a:t>
              </a:r>
              <a:endParaRPr lang="id-ID" dirty="0"/>
            </a:p>
          </p:txBody>
        </p:sp>
      </p:grpSp>
      <p:sp>
        <p:nvSpPr>
          <p:cNvPr id="66" name="Rounded Rectangle 65"/>
          <p:cNvSpPr/>
          <p:nvPr/>
        </p:nvSpPr>
        <p:spPr>
          <a:xfrm>
            <a:off x="467544" y="5597851"/>
            <a:ext cx="1069810" cy="982085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16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id-ID" sz="16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44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091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49053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972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BASIC  CONCEPT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367240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id-ID" dirty="0" smtClean="0"/>
              <a:t>Masalah Variabel Data </a:t>
            </a:r>
          </a:p>
          <a:p>
            <a:pPr marL="971550" lvl="1" indent="-514350">
              <a:buFont typeface="+mj-lt"/>
              <a:buAutoNum type="arabicPeriod"/>
            </a:pPr>
            <a:r>
              <a:rPr lang="id-ID" dirty="0" smtClean="0"/>
              <a:t>Tunggal dan </a:t>
            </a:r>
          </a:p>
          <a:p>
            <a:pPr marL="971550" lvl="1" indent="-514350">
              <a:buFont typeface="+mj-lt"/>
              <a:buAutoNum type="arabicPeriod"/>
            </a:pPr>
            <a:r>
              <a:rPr lang="id-ID" dirty="0" smtClean="0"/>
              <a:t>Jamak (Array)</a:t>
            </a:r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Masalah Bentuk Data </a:t>
            </a:r>
          </a:p>
          <a:p>
            <a:pPr marL="971550" lvl="1" indent="-514350">
              <a:buFont typeface="+mj-lt"/>
              <a:buAutoNum type="arabicPeriod"/>
            </a:pPr>
            <a:r>
              <a:rPr lang="id-ID" dirty="0" smtClean="0"/>
              <a:t>Array, </a:t>
            </a:r>
          </a:p>
          <a:p>
            <a:pPr marL="971550" lvl="1" indent="-514350">
              <a:buFont typeface="+mj-lt"/>
              <a:buAutoNum type="arabicPeriod"/>
            </a:pPr>
            <a:r>
              <a:rPr lang="id-ID" dirty="0" smtClean="0"/>
              <a:t>Enumeration dan</a:t>
            </a:r>
          </a:p>
          <a:p>
            <a:pPr marL="971550" lvl="1" indent="-514350">
              <a:buFont typeface="+mj-lt"/>
              <a:buAutoNum type="arabicPeriod"/>
            </a:pPr>
            <a:r>
              <a:rPr lang="id-ID" dirty="0" smtClean="0"/>
              <a:t>List</a:t>
            </a:r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Masalah Jenis Data Bentukan : STRUCT </a:t>
            </a:r>
          </a:p>
          <a:p>
            <a:pPr>
              <a:buFont typeface="Wingdings" pitchFamily="2" charset="2"/>
              <a:buChar char="v"/>
            </a:pPr>
            <a:r>
              <a:rPr lang="id-ID" dirty="0" smtClean="0"/>
              <a:t>Masalah Pointer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269203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3773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8756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d-ID" b="1" dirty="0" smtClean="0"/>
              <a:t>BASIC  CONCEPT</a:t>
            </a:r>
            <a:endParaRPr lang="id-ID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99592" y="1700808"/>
            <a:ext cx="7488832" cy="4032447"/>
          </a:xfrm>
        </p:spPr>
        <p:txBody>
          <a:bodyPr>
            <a:normAutofit fontScale="70000" lnSpcReduction="20000"/>
          </a:bodyPr>
          <a:lstStyle/>
          <a:p>
            <a:r>
              <a:rPr lang="id-ID" dirty="0" smtClean="0"/>
              <a:t>Variabel dan Bentuk Data :</a:t>
            </a:r>
            <a:r>
              <a:rPr lang="id-ID" dirty="0"/>
              <a:t> </a:t>
            </a:r>
          </a:p>
          <a:p>
            <a:pPr marL="0" indent="0">
              <a:buNone/>
            </a:pPr>
            <a:r>
              <a:rPr lang="id-ID" dirty="0" smtClean="0"/>
              <a:t> 	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data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char nama[20];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*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alamat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enum kontrol = {no, yes, skip}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 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id-ID" dirty="0" smtClean="0"/>
              <a:t>Data Bentukan </a:t>
            </a:r>
            <a:r>
              <a:rPr lang="en-US" dirty="0" smtClean="0"/>
              <a:t>:</a:t>
            </a:r>
            <a:endParaRPr lang="id-ID" dirty="0" smtClean="0"/>
          </a:p>
          <a:p>
            <a:pPr marL="0" indent="0">
              <a:buNone/>
            </a:pPr>
            <a:r>
              <a:rPr lang="id-ID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Mhs</a:t>
            </a:r>
          </a:p>
          <a:p>
            <a:pPr marL="0" indent="0">
              <a:buNone/>
            </a:pPr>
            <a:r>
              <a:rPr lang="id-ID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id-ID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 char nama[20]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 int umur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};</a:t>
            </a:r>
            <a:endParaRPr lang="id-ID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7697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ARRAY dan LIST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id-ID" dirty="0" smtClean="0"/>
              <a:t>  </a:t>
            </a:r>
            <a:r>
              <a:rPr lang="id-ID" b="1" dirty="0" smtClean="0"/>
              <a:t>Array</a:t>
            </a:r>
          </a:p>
          <a:p>
            <a:pPr marL="971550" lvl="1" indent="-514350">
              <a:buFont typeface="+mj-lt"/>
              <a:buAutoNum type="arabicPeriod"/>
            </a:pPr>
            <a:r>
              <a:rPr lang="id-ID" dirty="0" smtClean="0"/>
              <a:t>Array memesan alamat memory yang jumlahnya tetap,  sebelum digunakan.</a:t>
            </a:r>
          </a:p>
          <a:p>
            <a:pPr marL="971550" lvl="1" indent="-514350">
              <a:buFont typeface="+mj-lt"/>
              <a:buAutoNum type="arabicPeriod"/>
            </a:pPr>
            <a:r>
              <a:rPr lang="id-ID" dirty="0" smtClean="0"/>
              <a:t>Implementasinya mudah dalam pemrograman</a:t>
            </a:r>
          </a:p>
          <a:p>
            <a:pPr>
              <a:buFont typeface="Wingdings" pitchFamily="2" charset="2"/>
              <a:buChar char="q"/>
            </a:pPr>
            <a:r>
              <a:rPr lang="id-ID" dirty="0" smtClean="0"/>
              <a:t> </a:t>
            </a:r>
            <a:r>
              <a:rPr lang="id-ID" b="1" dirty="0" smtClean="0"/>
              <a:t>List</a:t>
            </a:r>
          </a:p>
          <a:p>
            <a:pPr marL="457200" lvl="1" indent="0">
              <a:buNone/>
            </a:pPr>
            <a:r>
              <a:rPr lang="id-ID" dirty="0" smtClean="0"/>
              <a:t>List adalah set atau sekumpulan data  yang juga menempati alamat memory yang jumlahnya tetap dan sudah digunakan.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6144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QUEUE SEBAGAI LIST</a:t>
            </a:r>
            <a:endParaRPr lang="id-ID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18231" y="1484784"/>
            <a:ext cx="8229600" cy="2620887"/>
          </a:xfrm>
        </p:spPr>
        <p:txBody>
          <a:bodyPr>
            <a:normAutofit fontScale="92500"/>
          </a:bodyPr>
          <a:lstStyle/>
          <a:p>
            <a:pPr marL="450850" indent="-450850">
              <a:buFont typeface="Wingdings" pitchFamily="2" charset="2"/>
              <a:buChar char="v"/>
            </a:pPr>
            <a:r>
              <a:rPr lang="id-ID" b="1" dirty="0" smtClean="0"/>
              <a:t>Gabungan model array, list dan pointer </a:t>
            </a:r>
          </a:p>
          <a:p>
            <a:pPr marL="450850" indent="-450850">
              <a:buFont typeface="Wingdings" pitchFamily="2" charset="2"/>
              <a:buChar char="v"/>
            </a:pPr>
            <a:r>
              <a:rPr lang="id-ID" b="1" dirty="0" smtClean="0"/>
              <a:t>Bersifat dinamik dalam operasi pemanfaatan lokasi memori</a:t>
            </a:r>
          </a:p>
          <a:p>
            <a:pPr marL="450850" indent="-450850">
              <a:buFont typeface="Wingdings" pitchFamily="2" charset="2"/>
              <a:buChar char="v"/>
            </a:pPr>
            <a:r>
              <a:rPr lang="id-ID" b="1" dirty="0" smtClean="0"/>
              <a:t>Umumnya teknik ini digunakan untuk system software, seperti OS, driver dan Utility lainnya</a:t>
            </a:r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81" y="4365104"/>
            <a:ext cx="810039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V="1">
            <a:off x="1856240" y="5071536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54345" y="5888571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PENGAIT</a:t>
            </a:r>
            <a:r>
              <a:rPr lang="id-ID" dirty="0" smtClean="0"/>
              <a:t> = </a:t>
            </a:r>
            <a:r>
              <a:rPr lang="id-ID" b="1" dirty="0" smtClean="0">
                <a:solidFill>
                  <a:srgbClr val="FF0000"/>
                </a:solidFill>
              </a:rPr>
              <a:t>LINKED</a:t>
            </a:r>
            <a:endParaRPr lang="id-ID" b="1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923928" y="5085184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6156176" y="5085184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8316416" y="5085184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91680" y="5877272"/>
            <a:ext cx="66247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15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PEMBUATAN SINGLE </a:t>
            </a:r>
            <a:r>
              <a:rPr lang="id-ID" b="1" dirty="0" smtClean="0"/>
              <a:t>QUEUE </a:t>
            </a:r>
            <a:r>
              <a:rPr lang="id-ID" b="1" dirty="0" smtClean="0"/>
              <a:t>LIST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6552728" cy="4752528"/>
          </a:xfrm>
        </p:spPr>
        <p:txBody>
          <a:bodyPr>
            <a:normAutofit fontScale="70000" lnSpcReduction="20000"/>
          </a:bodyPr>
          <a:lstStyle/>
          <a:p>
            <a:r>
              <a:rPr lang="id-ID" dirty="0" smtClean="0"/>
              <a:t>Deklarasi </a:t>
            </a:r>
            <a:r>
              <a:rPr lang="id-ID" dirty="0" smtClean="0"/>
              <a:t>node QUEUE  </a:t>
            </a:r>
            <a:r>
              <a:rPr lang="id-ID" dirty="0"/>
              <a:t>dibuat dari struct berikut ini</a:t>
            </a:r>
            <a:r>
              <a:rPr lang="id-ID" dirty="0" smtClean="0"/>
              <a:t>:</a:t>
            </a:r>
            <a:r>
              <a:rPr lang="id-ID" dirty="0"/>
              <a:t> </a:t>
            </a:r>
            <a:endParaRPr lang="id-ID" dirty="0" smtClean="0"/>
          </a:p>
          <a:p>
            <a:pPr marL="0" indent="0">
              <a:buNone/>
            </a:pPr>
            <a:endParaRPr lang="id-ID" sz="2000" dirty="0"/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Node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data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Node 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next;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 </a:t>
            </a:r>
            <a:endParaRPr lang="id-ID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id-ID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/>
              <a:t>Penjelasan</a:t>
            </a:r>
            <a:r>
              <a:rPr lang="en-US" dirty="0"/>
              <a:t>:</a:t>
            </a:r>
            <a:endParaRPr lang="id-ID" dirty="0"/>
          </a:p>
          <a:p>
            <a:pPr marL="723900" lvl="1" indent="-323850">
              <a:buNone/>
            </a:pPr>
            <a:r>
              <a:rPr lang="en-US" dirty="0"/>
              <a:t>- 	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 </a:t>
            </a:r>
            <a:r>
              <a:rPr lang="en-US" dirty="0" err="1"/>
              <a:t>TNode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2 field, </a:t>
            </a:r>
            <a:r>
              <a:rPr lang="en-US" dirty="0" err="1"/>
              <a:t>yaitu</a:t>
            </a:r>
            <a:r>
              <a:rPr lang="en-US" dirty="0"/>
              <a:t> field </a:t>
            </a:r>
            <a:r>
              <a:rPr lang="en-US" i="1" dirty="0"/>
              <a:t>data</a:t>
            </a:r>
            <a:r>
              <a:rPr lang="en-US" dirty="0"/>
              <a:t> </a:t>
            </a:r>
            <a:r>
              <a:rPr lang="en-US" dirty="0" err="1"/>
              <a:t>bertipe</a:t>
            </a:r>
            <a:r>
              <a:rPr lang="en-US" dirty="0"/>
              <a:t> integer </a:t>
            </a:r>
            <a:r>
              <a:rPr lang="en-US" dirty="0" err="1"/>
              <a:t>dan</a:t>
            </a:r>
            <a:r>
              <a:rPr lang="en-US" dirty="0"/>
              <a:t> field </a:t>
            </a:r>
            <a:r>
              <a:rPr lang="en-US" i="1" dirty="0"/>
              <a:t>next</a:t>
            </a:r>
            <a:r>
              <a:rPr lang="en-US" dirty="0"/>
              <a:t> yang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bertipe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pointer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dari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Node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endParaRPr lang="id-ID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723900" lvl="1" indent="-323850">
              <a:buNone/>
            </a:pPr>
            <a:r>
              <a:rPr lang="en-US" dirty="0"/>
              <a:t>- 	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,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id-ID" dirty="0" smtClean="0"/>
              <a:t>apasaja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bertipe</a:t>
            </a:r>
            <a:r>
              <a:rPr lang="en-US" dirty="0"/>
              <a:t> pointer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TNode</a:t>
            </a:r>
            <a:r>
              <a:rPr lang="en-US" dirty="0"/>
              <a:t> yang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kepala</a:t>
            </a:r>
            <a:r>
              <a:rPr lang="id-ID" dirty="0" smtClean="0"/>
              <a:t>/awalan </a:t>
            </a:r>
            <a:r>
              <a:rPr lang="en-US" dirty="0" smtClean="0"/>
              <a:t> </a:t>
            </a:r>
            <a:r>
              <a:rPr lang="en-US" dirty="0"/>
              <a:t>linked list.</a:t>
            </a:r>
            <a:endParaRPr lang="id-ID" dirty="0"/>
          </a:p>
          <a:p>
            <a:endParaRPr lang="id-ID" dirty="0"/>
          </a:p>
        </p:txBody>
      </p:sp>
      <p:sp>
        <p:nvSpPr>
          <p:cNvPr id="5" name="Rounded Rectangle 4"/>
          <p:cNvSpPr/>
          <p:nvPr/>
        </p:nvSpPr>
        <p:spPr>
          <a:xfrm>
            <a:off x="827584" y="2006256"/>
            <a:ext cx="3744416" cy="1854792"/>
          </a:xfrm>
          <a:prstGeom prst="roundRect">
            <a:avLst>
              <a:gd name="adj" fmla="val 11139"/>
            </a:avLst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20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Arc 5"/>
          <p:cNvSpPr/>
          <p:nvPr/>
        </p:nvSpPr>
        <p:spPr>
          <a:xfrm>
            <a:off x="2915816" y="2708920"/>
            <a:ext cx="2088232" cy="1728192"/>
          </a:xfrm>
          <a:prstGeom prst="arc">
            <a:avLst>
              <a:gd name="adj1" fmla="val 18809939"/>
              <a:gd name="adj2" fmla="val 11184334"/>
            </a:avLst>
          </a:prstGeom>
          <a:ln w="19050">
            <a:solidFill>
              <a:srgbClr val="FF0000"/>
            </a:solidFill>
            <a:prstDash val="sysDash"/>
            <a:headEnd type="arrow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/>
          <p:nvPr/>
        </p:nvSpPr>
        <p:spPr>
          <a:xfrm>
            <a:off x="2339752" y="3068960"/>
            <a:ext cx="1008112" cy="360040"/>
          </a:xfrm>
          <a:prstGeom prst="ellipse">
            <a:avLst/>
          </a:prstGeom>
          <a:solidFill>
            <a:schemeClr val="accent1">
              <a:alpha val="0"/>
            </a:schemeClr>
          </a:solidFill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493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PEMBUATAN SINGLE LINKED LIST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6552728" cy="2520280"/>
          </a:xfrm>
        </p:spPr>
        <p:txBody>
          <a:bodyPr>
            <a:normAutofit fontScale="62500" lnSpcReduction="20000"/>
          </a:bodyPr>
          <a:lstStyle/>
          <a:p>
            <a:r>
              <a:rPr lang="id-ID" dirty="0" smtClean="0"/>
              <a:t>Model </a:t>
            </a:r>
            <a:r>
              <a:rPr lang="id-ID" dirty="0"/>
              <a:t>node </a:t>
            </a:r>
            <a:r>
              <a:rPr lang="id-ID" dirty="0" smtClean="0"/>
              <a:t>dalam implementasi struct </a:t>
            </a:r>
            <a:r>
              <a:rPr lang="id-ID" dirty="0"/>
              <a:t>berikut ini</a:t>
            </a:r>
            <a:r>
              <a:rPr lang="id-ID" dirty="0" smtClean="0"/>
              <a:t>:</a:t>
            </a:r>
            <a:r>
              <a:rPr lang="id-ID" dirty="0"/>
              <a:t> </a:t>
            </a:r>
            <a:endParaRPr lang="id-ID" dirty="0" smtClean="0"/>
          </a:p>
          <a:p>
            <a:pPr marL="0" indent="0">
              <a:buNone/>
            </a:pPr>
            <a:endParaRPr lang="id-ID" sz="2000" dirty="0"/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Node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data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Node 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next;</a:t>
            </a:r>
            <a:endParaRPr lang="id-ID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endParaRPr lang="id-ID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 </a:t>
            </a:r>
            <a:r>
              <a:rPr lang="id-ID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Node *cells </a:t>
            </a:r>
          </a:p>
          <a:p>
            <a:endParaRPr lang="id-ID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88" y="5194806"/>
            <a:ext cx="2436887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2394344" y="4994751"/>
            <a:ext cx="0" cy="459344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203848" y="5512455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rgbClr val="0070C0"/>
                </a:solidFill>
              </a:rPr>
              <a:t>NULL = </a:t>
            </a:r>
            <a:r>
              <a:rPr lang="id-ID" sz="2400" dirty="0" smtClean="0">
                <a:solidFill>
                  <a:srgbClr val="0070C0"/>
                </a:solidFill>
              </a:rPr>
              <a:t>belum  mengait (</a:t>
            </a:r>
            <a:r>
              <a:rPr lang="id-ID" sz="2400" i="1" dirty="0" smtClean="0">
                <a:solidFill>
                  <a:srgbClr val="0070C0"/>
                </a:solidFill>
              </a:rPr>
              <a:t>linked</a:t>
            </a:r>
            <a:r>
              <a:rPr lang="id-ID" sz="2400" dirty="0" smtClean="0">
                <a:solidFill>
                  <a:srgbClr val="0070C0"/>
                </a:solidFill>
              </a:rPr>
              <a:t>)</a:t>
            </a:r>
            <a:endParaRPr lang="id-ID" sz="2400" dirty="0">
              <a:solidFill>
                <a:srgbClr val="0070C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55576" y="4216311"/>
            <a:ext cx="2088232" cy="2093009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cells</a:t>
            </a:r>
            <a:endParaRPr lang="id-ID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458734" y="4483660"/>
            <a:ext cx="1944216" cy="68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000"/>
              </a:lnSpc>
              <a:buFont typeface="Arial" pitchFamily="34" charset="0"/>
              <a:buNone/>
            </a:pPr>
            <a:r>
              <a:rPr lang="id-ID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cells-&gt;data</a:t>
            </a:r>
          </a:p>
          <a:p>
            <a:pPr marL="0" indent="0">
              <a:lnSpc>
                <a:spcPts val="2000"/>
              </a:lnSpc>
              <a:buFont typeface="Arial" pitchFamily="34" charset="0"/>
              <a:buNone/>
            </a:pPr>
            <a:r>
              <a:rPr lang="id-ID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Cells-&gt;next </a:t>
            </a:r>
          </a:p>
          <a:p>
            <a:pPr>
              <a:lnSpc>
                <a:spcPts val="2000"/>
              </a:lnSpc>
            </a:pPr>
            <a:endParaRPr lang="id-ID" sz="2000" dirty="0">
              <a:solidFill>
                <a:srgbClr val="FF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389080" y="4981103"/>
            <a:ext cx="1044440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1547664" y="4648359"/>
            <a:ext cx="0" cy="815616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1547664" y="4648359"/>
            <a:ext cx="1885856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06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b="1" dirty="0" smtClean="0"/>
              <a:t>M</a:t>
            </a:r>
            <a:r>
              <a:rPr lang="en-US" sz="4000" b="1" dirty="0" smtClean="0"/>
              <a:t>EMBENTUK NODE BARU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rmAutofit/>
          </a:bodyPr>
          <a:lstStyle/>
          <a:p>
            <a:r>
              <a:rPr lang="en-US" sz="3000" dirty="0" err="1" smtClean="0"/>
              <a:t>Digunakan</a:t>
            </a:r>
            <a:r>
              <a:rPr lang="en-US" sz="3000" dirty="0" smtClean="0"/>
              <a:t> </a:t>
            </a:r>
            <a:r>
              <a:rPr lang="en-US" sz="3000" dirty="0"/>
              <a:t>keyword </a:t>
            </a:r>
            <a:r>
              <a:rPr lang="en-US" sz="3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3000" dirty="0"/>
              <a:t> </a:t>
            </a:r>
            <a:r>
              <a:rPr lang="id-ID" sz="3000" dirty="0" smtClean="0"/>
              <a:t>(C++) </a:t>
            </a:r>
            <a:r>
              <a:rPr lang="en-US" sz="3000" dirty="0" smtClean="0"/>
              <a:t>yang </a:t>
            </a:r>
            <a:r>
              <a:rPr lang="en-US" sz="3000" dirty="0" err="1"/>
              <a:t>berarti</a:t>
            </a:r>
            <a:r>
              <a:rPr lang="en-US" sz="3000" dirty="0"/>
              <a:t> </a:t>
            </a:r>
            <a:r>
              <a:rPr lang="en-US" sz="3000" dirty="0" err="1"/>
              <a:t>mempersiapkan</a:t>
            </a:r>
            <a:r>
              <a:rPr lang="en-US" sz="3000" dirty="0"/>
              <a:t> </a:t>
            </a:r>
            <a:r>
              <a:rPr lang="en-US" sz="3000" dirty="0" err="1"/>
              <a:t>sebuah</a:t>
            </a:r>
            <a:r>
              <a:rPr lang="en-US" sz="3000" dirty="0"/>
              <a:t> node </a:t>
            </a:r>
            <a:r>
              <a:rPr lang="en-US" sz="3000" dirty="0" err="1"/>
              <a:t>baru</a:t>
            </a:r>
            <a:r>
              <a:rPr lang="en-US" sz="3000" dirty="0"/>
              <a:t> </a:t>
            </a:r>
            <a:r>
              <a:rPr lang="fi-FI" sz="3000" dirty="0"/>
              <a:t>berserta alokasi memorinya, kemudian node tersebut diisi </a:t>
            </a:r>
            <a:r>
              <a:rPr lang="fi-FI" sz="3000" dirty="0" smtClean="0"/>
              <a:t>data</a:t>
            </a:r>
            <a:r>
              <a:rPr lang="id-ID" sz="3000" dirty="0" smtClean="0"/>
              <a:t>, sedang</a:t>
            </a:r>
            <a:r>
              <a:rPr lang="fi-FI" sz="3000" dirty="0" smtClean="0"/>
              <a:t> </a:t>
            </a:r>
            <a:r>
              <a:rPr lang="fi-FI" sz="3000" dirty="0"/>
              <a:t>pointer </a:t>
            </a:r>
            <a:r>
              <a:rPr lang="id-ID" sz="3000" dirty="0"/>
              <a:t>next-nya ditunjuk ke NULL</a:t>
            </a:r>
            <a:r>
              <a:rPr lang="id-ID" sz="3000" dirty="0" smtClean="0"/>
              <a:t>.</a:t>
            </a:r>
          </a:p>
          <a:p>
            <a:pPr marL="0" indent="0">
              <a:buNone/>
            </a:pPr>
            <a:endParaRPr lang="id-ID" sz="2800" dirty="0"/>
          </a:p>
          <a:p>
            <a:pPr marL="400050" lvl="1" indent="0">
              <a:buNone/>
            </a:pPr>
            <a:r>
              <a:rPr lang="id-ID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fi-FI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Node *</a:t>
            </a:r>
            <a:r>
              <a:rPr lang="id-ID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newlink</a:t>
            </a:r>
            <a:r>
              <a:rPr lang="fi-FI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id-ID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newlink</a:t>
            </a:r>
            <a:r>
              <a:rPr lang="pt-B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 new </a:t>
            </a:r>
            <a:r>
              <a:rPr lang="pt-B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pt-BR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id-ID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newlink</a:t>
            </a:r>
            <a:r>
              <a:rPr lang="pt-B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t-BR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data = </a:t>
            </a:r>
            <a:r>
              <a:rPr lang="id-ID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.... </a:t>
            </a:r>
            <a:r>
              <a:rPr lang="pt-BR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id-ID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newlink</a:t>
            </a:r>
            <a:r>
              <a:rPr lang="en-US" sz="22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next = NULL;</a:t>
            </a:r>
            <a:endParaRPr lang="id-ID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4218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479503"/>
            <a:ext cx="2436887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251520" y="1592796"/>
            <a:ext cx="4906888" cy="48245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</a:t>
            </a:r>
            <a:r>
              <a:rPr lang="id-ID" sz="2400" dirty="0" smtClean="0"/>
              <a:t>enjelasan.</a:t>
            </a:r>
          </a:p>
          <a:p>
            <a:pPr marL="355600" indent="-355600">
              <a:buNone/>
            </a:pPr>
            <a:r>
              <a:rPr lang="id-ID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ode</a:t>
            </a:r>
            <a:endParaRPr lang="id-ID" sz="1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id-ID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id-ID" sz="1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data;</a:t>
            </a:r>
            <a:endParaRPr lang="id-ID" sz="1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Node *next;</a:t>
            </a:r>
            <a:endParaRPr lang="id-ID" sz="1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d-ID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id-ID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};</a:t>
            </a:r>
            <a:endParaRPr lang="id-ID" sz="1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endParaRPr lang="id-ID" sz="1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lnSpc>
                <a:spcPts val="1800"/>
              </a:lnSpc>
              <a:buNone/>
            </a:pPr>
            <a:r>
              <a:rPr lang="id-ID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-----</a:t>
            </a:r>
          </a:p>
          <a:p>
            <a:pPr marL="400050" lvl="1" indent="0">
              <a:lnSpc>
                <a:spcPts val="1800"/>
              </a:lnSpc>
              <a:buNone/>
            </a:pPr>
            <a:r>
              <a:rPr lang="id-ID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-----</a:t>
            </a:r>
          </a:p>
          <a:p>
            <a:pPr marL="400050" lvl="1" indent="0">
              <a:buNone/>
            </a:pPr>
            <a:r>
              <a:rPr lang="fi-FI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Node *</a:t>
            </a:r>
            <a:r>
              <a:rPr lang="id-ID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newlink</a:t>
            </a:r>
            <a:r>
              <a:rPr lang="fi-FI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endParaRPr lang="id-ID" sz="1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id-ID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newlink</a:t>
            </a:r>
            <a:r>
              <a:rPr lang="pt-BR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 new Node;</a:t>
            </a:r>
            <a:endParaRPr lang="id-ID" sz="1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id-ID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newlink</a:t>
            </a:r>
            <a:r>
              <a:rPr lang="pt-BR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-&gt;data = </a:t>
            </a:r>
            <a:r>
              <a:rPr lang="id-ID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.... </a:t>
            </a:r>
            <a:r>
              <a:rPr lang="pt-BR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id-ID" sz="1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00050" lvl="1" indent="0">
              <a:buNone/>
            </a:pPr>
            <a:r>
              <a:rPr lang="id-ID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newlink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-&gt;next = NULL;</a:t>
            </a:r>
            <a:endParaRPr lang="id-ID" sz="1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id-ID" sz="2800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5897655" y="5127575"/>
            <a:ext cx="0" cy="86409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83209" y="5991671"/>
            <a:ext cx="8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rgbClr val="0070C0"/>
                </a:solidFill>
              </a:rPr>
              <a:t>next</a:t>
            </a:r>
            <a:endParaRPr lang="id-ID" sz="2400" b="1" dirty="0">
              <a:solidFill>
                <a:srgbClr val="0070C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48264" y="476302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rgbClr val="0070C0"/>
                </a:solidFill>
              </a:rPr>
              <a:t>NULL = </a:t>
            </a:r>
            <a:r>
              <a:rPr lang="id-ID" sz="2400" dirty="0" smtClean="0">
                <a:solidFill>
                  <a:srgbClr val="0070C0"/>
                </a:solidFill>
              </a:rPr>
              <a:t>belum  mengait</a:t>
            </a:r>
            <a:endParaRPr lang="id-ID" sz="2400" dirty="0">
              <a:solidFill>
                <a:srgbClr val="0070C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355976" y="4005064"/>
            <a:ext cx="2088232" cy="1588953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sz="2000" b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newlink</a:t>
            </a:r>
            <a:endParaRPr lang="id-ID" sz="20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M</a:t>
            </a:r>
            <a:r>
              <a:rPr lang="en-US" sz="4000" b="1" dirty="0" smtClean="0"/>
              <a:t>EMBENTUK NODE BARU</a:t>
            </a:r>
            <a:endParaRPr lang="id-ID" sz="40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539552" y="2074496"/>
            <a:ext cx="2880320" cy="1728192"/>
          </a:xfrm>
          <a:prstGeom prst="round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id-ID" sz="2000" b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Arc 16"/>
          <p:cNvSpPr/>
          <p:nvPr/>
        </p:nvSpPr>
        <p:spPr>
          <a:xfrm rot="16984906">
            <a:off x="2437620" y="2026175"/>
            <a:ext cx="2088232" cy="1520371"/>
          </a:xfrm>
          <a:prstGeom prst="arc">
            <a:avLst>
              <a:gd name="adj1" fmla="val 18809939"/>
              <a:gd name="adj2" fmla="val 3506898"/>
            </a:avLst>
          </a:prstGeom>
          <a:ln w="19050">
            <a:solidFill>
              <a:srgbClr val="FF0000"/>
            </a:solidFill>
            <a:prstDash val="sysDash"/>
            <a:headEnd type="arrow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TextBox 18"/>
          <p:cNvSpPr txBox="1"/>
          <p:nvPr/>
        </p:nvSpPr>
        <p:spPr>
          <a:xfrm>
            <a:off x="3883978" y="2421677"/>
            <a:ext cx="39283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3900" indent="-723900"/>
            <a:r>
              <a:rPr lang="id-ID" sz="2400" b="1" dirty="0" smtClean="0">
                <a:solidFill>
                  <a:srgbClr val="0070C0"/>
                </a:solidFill>
              </a:rPr>
              <a:t>Node </a:t>
            </a:r>
            <a:r>
              <a:rPr lang="id-ID" sz="2000" i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menjadi sebuah type data bentukan</a:t>
            </a:r>
            <a:endParaRPr lang="id-ID" sz="2400" b="1" i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03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877</Words>
  <Application>Microsoft Office PowerPoint</Application>
  <PresentationFormat>On-screen Show (4:3)</PresentationFormat>
  <Paragraphs>341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ABSTRACT DATA TYPE</vt:lpstr>
      <vt:lpstr>BASIC  CONCEPT</vt:lpstr>
      <vt:lpstr>BASIC  CONCEPT</vt:lpstr>
      <vt:lpstr>ARRAY dan LIST</vt:lpstr>
      <vt:lpstr>QUEUE SEBAGAI LIST</vt:lpstr>
      <vt:lpstr>PEMBUATAN SINGLE QUEUE LIST</vt:lpstr>
      <vt:lpstr>PEMBUATAN SINGLE LINKED LIST</vt:lpstr>
      <vt:lpstr>MEMBENTUK NODE BARU</vt:lpstr>
      <vt:lpstr>MEMBENTUK NODE BARU</vt:lpstr>
      <vt:lpstr>PowerPoint Presentation</vt:lpstr>
      <vt:lpstr>PENAMBAHAN DATA NODE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 DATA TYPE</dc:title>
  <dc:creator>Pudhail</dc:creator>
  <cp:lastModifiedBy>asus</cp:lastModifiedBy>
  <cp:revision>30</cp:revision>
  <dcterms:created xsi:type="dcterms:W3CDTF">2011-03-31T19:40:38Z</dcterms:created>
  <dcterms:modified xsi:type="dcterms:W3CDTF">2013-05-29T03:57:33Z</dcterms:modified>
</cp:coreProperties>
</file>